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420" r:id="rId3"/>
    <p:sldId id="305" r:id="rId4"/>
    <p:sldId id="397" r:id="rId5"/>
    <p:sldId id="413" r:id="rId6"/>
    <p:sldId id="414" r:id="rId7"/>
    <p:sldId id="278" r:id="rId8"/>
    <p:sldId id="298" r:id="rId9"/>
    <p:sldId id="412" r:id="rId10"/>
    <p:sldId id="280" r:id="rId11"/>
    <p:sldId id="409" r:id="rId12"/>
    <p:sldId id="415" r:id="rId13"/>
    <p:sldId id="416" r:id="rId14"/>
    <p:sldId id="417" r:id="rId15"/>
  </p:sldIdLst>
  <p:sldSz cx="9906000" cy="6858000" type="A4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32" userDrawn="1">
          <p15:clr>
            <a:srgbClr val="A4A3A4"/>
          </p15:clr>
        </p15:guide>
        <p15:guide id="2" pos="4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E8D"/>
    <a:srgbClr val="FF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81777" autoAdjust="0"/>
  </p:normalViewPr>
  <p:slideViewPr>
    <p:cSldViewPr snapToGrid="0">
      <p:cViewPr varScale="1">
        <p:scale>
          <a:sx n="109" d="100"/>
          <a:sy n="109" d="100"/>
        </p:scale>
        <p:origin x="-1386" y="-78"/>
      </p:cViewPr>
      <p:guideLst>
        <p:guide orient="horz" pos="2232"/>
        <p:guide pos="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9366528"/>
        <c:axId val="89368064"/>
      </c:barChart>
      <c:catAx>
        <c:axId val="89366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9368064"/>
        <c:crosses val="autoZero"/>
        <c:auto val="1"/>
        <c:lblAlgn val="ctr"/>
        <c:lblOffset val="100"/>
        <c:noMultiLvlLbl val="0"/>
      </c:catAx>
      <c:valAx>
        <c:axId val="89368064"/>
        <c:scaling>
          <c:orientation val="minMax"/>
          <c:max val="700"/>
          <c:min val="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8936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8510336"/>
        <c:axId val="118511872"/>
      </c:barChart>
      <c:catAx>
        <c:axId val="118510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8511872"/>
        <c:crosses val="autoZero"/>
        <c:auto val="1"/>
        <c:lblAlgn val="ctr"/>
        <c:lblOffset val="100"/>
        <c:noMultiLvlLbl val="0"/>
      </c:catAx>
      <c:valAx>
        <c:axId val="118511872"/>
        <c:scaling>
          <c:orientation val="minMax"/>
          <c:max val="7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1851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34135166093929E-2"/>
          <c:y val="8.9869281045751634E-2"/>
          <c:w val="0.96563573883161513"/>
          <c:h val="0.819871540768182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Energy Production</c:v>
                </c:pt>
              </c:strCache>
            </c:strRef>
          </c:tx>
          <c:spPr>
            <a:pattFill prst="pct90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pct90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5.815934909185195E-3"/>
                  <c:y val="-0.10415034604084727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2444214447420875E-2"/>
                      <c:h val="6.1958310817546602E-2"/>
                    </c:manualLayout>
                  </c15:layout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Waste Management</c:v>
                </c:pt>
              </c:strCache>
            </c:strRef>
          </c:tx>
          <c:spPr>
            <a:pattFill prst="pct20">
              <a:fgClr>
                <a:schemeClr val="accent2"/>
              </a:fgClr>
              <a:bgClr>
                <a:schemeClr val="accent2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72.954192999999989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72.954192999999989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8604928"/>
        <c:axId val="118606464"/>
      </c:barChart>
      <c:catAx>
        <c:axId val="11860492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18606464"/>
        <c:crosses val="autoZero"/>
        <c:auto val="1"/>
        <c:lblAlgn val="ctr"/>
        <c:lblOffset val="100"/>
        <c:noMultiLvlLbl val="0"/>
      </c:catAx>
      <c:valAx>
        <c:axId val="118606464"/>
        <c:scaling>
          <c:orientation val="minMax"/>
          <c:max val="100"/>
          <c:min val="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18604928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8508288"/>
        <c:axId val="108509824"/>
      </c:barChart>
      <c:catAx>
        <c:axId val="108508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8509824"/>
        <c:crosses val="autoZero"/>
        <c:auto val="1"/>
        <c:lblAlgn val="ctr"/>
        <c:lblOffset val="100"/>
        <c:noMultiLvlLbl val="0"/>
      </c:catAx>
      <c:valAx>
        <c:axId val="108509824"/>
        <c:scaling>
          <c:orientation val="minMax"/>
          <c:max val="700"/>
          <c:min val="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0850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8525824"/>
        <c:axId val="108544000"/>
      </c:barChart>
      <c:catAx>
        <c:axId val="108525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8544000"/>
        <c:crosses val="autoZero"/>
        <c:auto val="1"/>
        <c:lblAlgn val="ctr"/>
        <c:lblOffset val="100"/>
        <c:noMultiLvlLbl val="0"/>
      </c:catAx>
      <c:valAx>
        <c:axId val="108544000"/>
        <c:scaling>
          <c:orientation val="minMax"/>
          <c:max val="7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0852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8592512"/>
        <c:axId val="108602496"/>
      </c:barChart>
      <c:catAx>
        <c:axId val="108592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8602496"/>
        <c:crosses val="autoZero"/>
        <c:auto val="1"/>
        <c:lblAlgn val="ctr"/>
        <c:lblOffset val="100"/>
        <c:noMultiLvlLbl val="0"/>
      </c:catAx>
      <c:valAx>
        <c:axId val="108602496"/>
        <c:scaling>
          <c:orientation val="minMax"/>
          <c:max val="7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08592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201370662000575E-2"/>
          <c:y val="0.21825396825396826"/>
          <c:w val="0.92850644826804052"/>
          <c:h val="0.56349206349206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8634880"/>
        <c:axId val="108636416"/>
      </c:barChart>
      <c:catAx>
        <c:axId val="108634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8636416"/>
        <c:crosses val="autoZero"/>
        <c:auto val="1"/>
        <c:lblAlgn val="ctr"/>
        <c:lblOffset val="100"/>
        <c:noMultiLvlLbl val="0"/>
      </c:catAx>
      <c:valAx>
        <c:axId val="108636416"/>
        <c:scaling>
          <c:orientation val="minMax"/>
          <c:max val="7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0863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8701568"/>
        <c:axId val="108703104"/>
      </c:barChart>
      <c:catAx>
        <c:axId val="108701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8703104"/>
        <c:crosses val="autoZero"/>
        <c:auto val="1"/>
        <c:lblAlgn val="ctr"/>
        <c:lblOffset val="100"/>
        <c:noMultiLvlLbl val="0"/>
      </c:catAx>
      <c:valAx>
        <c:axId val="108703104"/>
        <c:scaling>
          <c:orientation val="minMax"/>
          <c:max val="7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0870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8888448"/>
        <c:axId val="88889984"/>
      </c:barChart>
      <c:catAx>
        <c:axId val="88888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8889984"/>
        <c:crosses val="autoZero"/>
        <c:auto val="1"/>
        <c:lblAlgn val="ctr"/>
        <c:lblOffset val="100"/>
        <c:noMultiLvlLbl val="0"/>
      </c:catAx>
      <c:valAx>
        <c:axId val="88889984"/>
        <c:scaling>
          <c:orientation val="minMax"/>
          <c:max val="700"/>
          <c:min val="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8888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8922368"/>
        <c:axId val="88936448"/>
      </c:barChart>
      <c:catAx>
        <c:axId val="88922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8936448"/>
        <c:crosses val="autoZero"/>
        <c:auto val="1"/>
        <c:lblAlgn val="ctr"/>
        <c:lblOffset val="100"/>
        <c:noMultiLvlLbl val="0"/>
      </c:catAx>
      <c:valAx>
        <c:axId val="88936448"/>
        <c:scaling>
          <c:orientation val="minMax"/>
          <c:max val="7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88922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84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8984960"/>
        <c:axId val="89048192"/>
      </c:barChart>
      <c:catAx>
        <c:axId val="88984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9048192"/>
        <c:crosses val="autoZero"/>
        <c:auto val="1"/>
        <c:lblAlgn val="ctr"/>
        <c:lblOffset val="100"/>
        <c:noMultiLvlLbl val="0"/>
      </c:catAx>
      <c:valAx>
        <c:axId val="89048192"/>
        <c:scaling>
          <c:orientation val="minMax"/>
          <c:max val="7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8898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42E90-9360-42B0-9B2B-DA857D3FC98B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2CBF6-F1E7-41DF-910E-4FB0BBC12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63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1FE5-56B9-4C4F-9DAC-5BD33B90E7B4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8AA7A-F12F-4DEB-A2B2-A07CE017F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950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600"/>
              </a:spcAft>
              <a:buFont typeface="+mj-lt"/>
              <a:buNone/>
            </a:pPr>
            <a:endParaRPr lang="en-US" sz="12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8AA7A-F12F-4DEB-A2B2-A07CE017FD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59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8AA7A-F12F-4DEB-A2B2-A07CE017FD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0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8AA7A-F12F-4DEB-A2B2-A07CE017FD7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23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8AA7A-F12F-4DEB-A2B2-A07CE017FD7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976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8AA7A-F12F-4DEB-A2B2-A07CE017FD7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086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8AA7A-F12F-4DEB-A2B2-A07CE017FD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33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8AA7A-F12F-4DEB-A2B2-A07CE017FD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05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8AA7A-F12F-4DEB-A2B2-A07CE017FD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22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8AA7A-F12F-4DEB-A2B2-A07CE017FD7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282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Aft>
                <a:spcPts val="2400"/>
              </a:spcAft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8AA7A-F12F-4DEB-A2B2-A07CE017FD7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020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1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8AA7A-F12F-4DEB-A2B2-A07CE017FD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58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8AA7A-F12F-4DEB-A2B2-A07CE017FD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63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8AA7A-F12F-4DEB-A2B2-A07CE017FD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7335" y="2535241"/>
            <a:ext cx="8482012" cy="640080"/>
          </a:xfrm>
        </p:spPr>
        <p:txBody>
          <a:bodyPr anchor="b">
            <a:normAutofit/>
          </a:bodyPr>
          <a:lstStyle>
            <a:lvl1pPr algn="l">
              <a:defRPr sz="3600" baseline="0"/>
            </a:lvl1pPr>
          </a:lstStyle>
          <a:p>
            <a:r>
              <a:rPr lang="en-US" dirty="0" smtClean="0"/>
              <a:t>[Presentation title]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7335" y="3190877"/>
            <a:ext cx="8482013" cy="640080"/>
          </a:xfrm>
        </p:spPr>
        <p:txBody>
          <a:bodyPr/>
          <a:lstStyle>
            <a:lvl1pPr marL="0" indent="0" algn="l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[Presentation subtitle]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4484699"/>
            <a:ext cx="9902952" cy="0"/>
          </a:xfrm>
          <a:prstGeom prst="line">
            <a:avLst/>
          </a:prstGeom>
          <a:ln w="28575">
            <a:solidFill>
              <a:srgbClr val="2A5E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048" y="4524390"/>
            <a:ext cx="990295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/>
          </p:cNvPicPr>
          <p:nvPr userDrawn="1"/>
        </p:nvPicPr>
        <p:blipFill rotWithShape="1">
          <a:blip r:embed="rId2"/>
          <a:srcRect b="41513"/>
          <a:stretch/>
        </p:blipFill>
        <p:spPr>
          <a:xfrm>
            <a:off x="0" y="4572000"/>
            <a:ext cx="9902952" cy="2286000"/>
          </a:xfrm>
          <a:prstGeom prst="rect">
            <a:avLst/>
          </a:prstGeom>
        </p:spPr>
      </p:pic>
      <p:pic>
        <p:nvPicPr>
          <p:cNvPr id="15" name="Picture 29"/>
          <p:cNvPicPr>
            <a:picLocks noChangeAspect="1"/>
          </p:cNvPicPr>
          <p:nvPr userDrawn="1"/>
        </p:nvPicPr>
        <p:blipFill rotWithShape="1">
          <a:blip r:embed="rId3"/>
          <a:srcRect b="15503"/>
          <a:stretch/>
        </p:blipFill>
        <p:spPr>
          <a:xfrm>
            <a:off x="4961326" y="1561120"/>
            <a:ext cx="2594385" cy="705448"/>
          </a:xfrm>
          <a:prstGeom prst="rect">
            <a:avLst/>
          </a:prstGeom>
        </p:spPr>
      </p:pic>
      <p:pic>
        <p:nvPicPr>
          <p:cNvPr id="16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22971" y="1621210"/>
            <a:ext cx="1470483" cy="585267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9187" y="1644222"/>
            <a:ext cx="2355912" cy="53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13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1284289"/>
            <a:ext cx="9902952" cy="0"/>
          </a:xfrm>
          <a:prstGeom prst="line">
            <a:avLst/>
          </a:prstGeom>
          <a:ln w="28575">
            <a:solidFill>
              <a:srgbClr val="2A5E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3048" y="1323980"/>
            <a:ext cx="990295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8984" y="550571"/>
            <a:ext cx="1171450" cy="46624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1770" y="331259"/>
            <a:ext cx="6628694" cy="90487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9" name="Date Placeholder 1"/>
          <p:cNvSpPr txBox="1">
            <a:spLocks/>
          </p:cNvSpPr>
          <p:nvPr userDrawn="1"/>
        </p:nvSpPr>
        <p:spPr>
          <a:xfrm>
            <a:off x="621770" y="6449488"/>
            <a:ext cx="1097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accent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000" noProof="0" dirty="0" smtClean="0">
                <a:solidFill>
                  <a:schemeClr val="bg1">
                    <a:lumMod val="65000"/>
                  </a:schemeClr>
                </a:solidFill>
              </a:rPr>
              <a:t>January </a:t>
            </a:r>
            <a:r>
              <a:rPr lang="en-GB" sz="1000" noProof="0" dirty="0" smtClean="0">
                <a:solidFill>
                  <a:schemeClr val="bg1">
                    <a:lumMod val="65000"/>
                  </a:schemeClr>
                </a:solidFill>
              </a:rPr>
              <a:t>201</a:t>
            </a:r>
            <a:r>
              <a:rPr lang="sk-SK" sz="1000" noProof="0" dirty="0" smtClean="0">
                <a:solidFill>
                  <a:schemeClr val="bg1">
                    <a:lumMod val="65000"/>
                  </a:schemeClr>
                </a:solidFill>
              </a:rPr>
              <a:t>6</a:t>
            </a:r>
            <a:endParaRPr lang="en-GB" sz="1000" noProof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>
          <a:xfrm>
            <a:off x="8127684" y="6449488"/>
            <a:ext cx="1097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accent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7A0200-8D6C-4362-BB52-AA4EAF44B0D3}" type="slidenum">
              <a:rPr lang="en-US" sz="1100" smtClean="0">
                <a:solidFill>
                  <a:schemeClr val="accent1"/>
                </a:solidFill>
              </a:rPr>
              <a:pPr/>
              <a:t>‹#›</a:t>
            </a:fld>
            <a:endParaRPr lang="en-US" sz="1100" dirty="0">
              <a:solidFill>
                <a:schemeClr val="accent1"/>
              </a:solidFill>
            </a:endParaRPr>
          </a:p>
        </p:txBody>
      </p:sp>
      <p:pic>
        <p:nvPicPr>
          <p:cNvPr id="10" name="Obrázok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1013" y="547942"/>
            <a:ext cx="2355912" cy="539242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92761" y="6379062"/>
            <a:ext cx="2092449" cy="47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938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176" userDrawn="1">
          <p15:clr>
            <a:srgbClr val="FBAE40"/>
          </p15:clr>
        </p15:guide>
        <p15:guide id="3" pos="3220" userDrawn="1">
          <p15:clr>
            <a:srgbClr val="FBAE40"/>
          </p15:clr>
        </p15:guide>
        <p15:guide id="4" pos="585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8984" y="550571"/>
            <a:ext cx="1171450" cy="46624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1769" y="3582466"/>
            <a:ext cx="7446645" cy="90487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>
          <a:xfrm>
            <a:off x="8127684" y="6449488"/>
            <a:ext cx="1097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accent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7A0200-8D6C-4362-BB52-AA4EAF44B0D3}" type="slidenum">
              <a:rPr lang="en-US" sz="1100" smtClean="0">
                <a:solidFill>
                  <a:schemeClr val="accent1"/>
                </a:solidFill>
              </a:rPr>
              <a:pPr/>
              <a:t>‹#›</a:t>
            </a:fld>
            <a:endParaRPr lang="en-US" sz="1100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4484699"/>
            <a:ext cx="9902952" cy="0"/>
          </a:xfrm>
          <a:prstGeom prst="line">
            <a:avLst/>
          </a:prstGeom>
          <a:ln w="28575">
            <a:solidFill>
              <a:srgbClr val="2A5E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048" y="4524390"/>
            <a:ext cx="990295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"/>
          <p:cNvSpPr txBox="1">
            <a:spLocks/>
          </p:cNvSpPr>
          <p:nvPr userDrawn="1"/>
        </p:nvSpPr>
        <p:spPr>
          <a:xfrm>
            <a:off x="621770" y="6449488"/>
            <a:ext cx="1097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accent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000" noProof="0" dirty="0" smtClean="0">
                <a:solidFill>
                  <a:schemeClr val="bg1">
                    <a:lumMod val="65000"/>
                  </a:schemeClr>
                </a:solidFill>
              </a:rPr>
              <a:t>January 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201</a:t>
            </a:r>
            <a:r>
              <a:rPr lang="sk-SK" sz="1000" dirty="0" smtClean="0">
                <a:solidFill>
                  <a:schemeClr val="bg1">
                    <a:lumMod val="65000"/>
                  </a:schemeClr>
                </a:solidFill>
              </a:rPr>
              <a:t>6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Obrázok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1013" y="547942"/>
            <a:ext cx="2355912" cy="539242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2761" y="6379062"/>
            <a:ext cx="2092449" cy="47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158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60">
          <p15:clr>
            <a:srgbClr val="FBAE40"/>
          </p15:clr>
        </p15:guide>
        <p15:guide id="2" pos="3220">
          <p15:clr>
            <a:srgbClr val="FBAE40"/>
          </p15:clr>
        </p15:guide>
        <p15:guide id="3" pos="58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70" y="342900"/>
            <a:ext cx="6588655" cy="8932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6" name="Picture 9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8984" y="550571"/>
            <a:ext cx="1171450" cy="466249"/>
          </a:xfrm>
          <a:prstGeom prst="rect">
            <a:avLst/>
          </a:prstGeom>
        </p:spPr>
      </p:pic>
      <p:cxnSp>
        <p:nvCxnSpPr>
          <p:cNvPr id="97" name="Straight Connector 96"/>
          <p:cNvCxnSpPr/>
          <p:nvPr userDrawn="1"/>
        </p:nvCxnSpPr>
        <p:spPr>
          <a:xfrm>
            <a:off x="0" y="1284289"/>
            <a:ext cx="9902952" cy="0"/>
          </a:xfrm>
          <a:prstGeom prst="line">
            <a:avLst/>
          </a:prstGeom>
          <a:ln w="28575">
            <a:solidFill>
              <a:srgbClr val="2A5E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 userDrawn="1"/>
        </p:nvCxnSpPr>
        <p:spPr>
          <a:xfrm>
            <a:off x="3048" y="1323980"/>
            <a:ext cx="990295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/>
          <p:cNvSpPr txBox="1">
            <a:spLocks/>
          </p:cNvSpPr>
          <p:nvPr userDrawn="1"/>
        </p:nvSpPr>
        <p:spPr>
          <a:xfrm>
            <a:off x="8127684" y="6449488"/>
            <a:ext cx="1097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accent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7A0200-8D6C-4362-BB52-AA4EAF44B0D3}" type="slidenum">
              <a:rPr lang="en-US" sz="1100" smtClean="0">
                <a:solidFill>
                  <a:schemeClr val="accent1"/>
                </a:solidFill>
              </a:rPr>
              <a:pPr/>
              <a:t>‹#›</a:t>
            </a:fld>
            <a:endParaRPr lang="en-US" sz="1100" dirty="0">
              <a:solidFill>
                <a:schemeClr val="accent1"/>
              </a:solidFill>
            </a:endParaRPr>
          </a:p>
        </p:txBody>
      </p:sp>
      <p:sp>
        <p:nvSpPr>
          <p:cNvPr id="10" name="Date Placeholder 1"/>
          <p:cNvSpPr txBox="1">
            <a:spLocks/>
          </p:cNvSpPr>
          <p:nvPr userDrawn="1"/>
        </p:nvSpPr>
        <p:spPr>
          <a:xfrm>
            <a:off x="621770" y="6449488"/>
            <a:ext cx="1097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accent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000" noProof="0" dirty="0" smtClean="0">
                <a:solidFill>
                  <a:schemeClr val="bg1">
                    <a:lumMod val="65000"/>
                  </a:schemeClr>
                </a:solidFill>
              </a:rPr>
              <a:t>January 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201</a:t>
            </a:r>
            <a:r>
              <a:rPr lang="sk-SK" sz="1000" dirty="0" smtClean="0">
                <a:solidFill>
                  <a:schemeClr val="bg1">
                    <a:lumMod val="65000"/>
                  </a:schemeClr>
                </a:solidFill>
              </a:rPr>
              <a:t>6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" name="Obrázok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1013" y="547942"/>
            <a:ext cx="2355912" cy="539242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2761" y="6379062"/>
            <a:ext cx="2092449" cy="47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0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69" y="331259"/>
            <a:ext cx="6628695" cy="9048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769" y="1532467"/>
            <a:ext cx="8543925" cy="46444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8984" y="550571"/>
            <a:ext cx="1171450" cy="466249"/>
          </a:xfrm>
          <a:prstGeom prst="rect">
            <a:avLst/>
          </a:prstGeom>
        </p:spPr>
      </p:pic>
      <p:cxnSp>
        <p:nvCxnSpPr>
          <p:cNvPr id="59" name="Straight Connector 58"/>
          <p:cNvCxnSpPr/>
          <p:nvPr userDrawn="1"/>
        </p:nvCxnSpPr>
        <p:spPr>
          <a:xfrm>
            <a:off x="0" y="1284289"/>
            <a:ext cx="9902952" cy="0"/>
          </a:xfrm>
          <a:prstGeom prst="line">
            <a:avLst/>
          </a:prstGeom>
          <a:ln w="28575">
            <a:solidFill>
              <a:srgbClr val="2A5E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 userDrawn="1"/>
        </p:nvCxnSpPr>
        <p:spPr>
          <a:xfrm>
            <a:off x="3048" y="1323980"/>
            <a:ext cx="990295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8127684" y="6449488"/>
            <a:ext cx="1097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accent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7A0200-8D6C-4362-BB52-AA4EAF44B0D3}" type="slidenum">
              <a:rPr lang="en-US" sz="1100" smtClean="0">
                <a:solidFill>
                  <a:schemeClr val="accent1"/>
                </a:solidFill>
              </a:rPr>
              <a:pPr/>
              <a:t>‹#›</a:t>
            </a:fld>
            <a:endParaRPr lang="en-US" sz="1100" dirty="0">
              <a:solidFill>
                <a:schemeClr val="accent1"/>
              </a:solidFill>
            </a:endParaRPr>
          </a:p>
        </p:txBody>
      </p:sp>
      <p:sp>
        <p:nvSpPr>
          <p:cNvPr id="11" name="Date Placeholder 1"/>
          <p:cNvSpPr txBox="1">
            <a:spLocks/>
          </p:cNvSpPr>
          <p:nvPr userDrawn="1"/>
        </p:nvSpPr>
        <p:spPr>
          <a:xfrm>
            <a:off x="621770" y="6449488"/>
            <a:ext cx="1097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accent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000" noProof="0" dirty="0" smtClean="0">
                <a:solidFill>
                  <a:schemeClr val="bg1">
                    <a:lumMod val="65000"/>
                  </a:schemeClr>
                </a:solidFill>
              </a:rPr>
              <a:t>January 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201</a:t>
            </a:r>
            <a:r>
              <a:rPr lang="sk-SK" sz="1000" dirty="0" smtClean="0">
                <a:solidFill>
                  <a:schemeClr val="bg1">
                    <a:lumMod val="65000"/>
                  </a:schemeClr>
                </a:solidFill>
              </a:rPr>
              <a:t>6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Obrázok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1013" y="547942"/>
            <a:ext cx="2355912" cy="539242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2761" y="6379062"/>
            <a:ext cx="2092449" cy="47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8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69" y="331259"/>
            <a:ext cx="6280737" cy="9048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769" y="1540933"/>
            <a:ext cx="4210050" cy="46360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540933"/>
            <a:ext cx="4210050" cy="46360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8984" y="550571"/>
            <a:ext cx="1171450" cy="466249"/>
          </a:xfrm>
          <a:prstGeom prst="rect">
            <a:avLst/>
          </a:prstGeom>
        </p:spPr>
      </p:pic>
      <p:cxnSp>
        <p:nvCxnSpPr>
          <p:cNvPr id="59" name="Straight Connector 58"/>
          <p:cNvCxnSpPr/>
          <p:nvPr userDrawn="1"/>
        </p:nvCxnSpPr>
        <p:spPr>
          <a:xfrm>
            <a:off x="0" y="1284289"/>
            <a:ext cx="9902952" cy="0"/>
          </a:xfrm>
          <a:prstGeom prst="line">
            <a:avLst/>
          </a:prstGeom>
          <a:ln w="28575">
            <a:solidFill>
              <a:srgbClr val="2A5E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 userDrawn="1"/>
        </p:nvCxnSpPr>
        <p:spPr>
          <a:xfrm>
            <a:off x="3048" y="1323980"/>
            <a:ext cx="990295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127684" y="6449488"/>
            <a:ext cx="1097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accent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7A0200-8D6C-4362-BB52-AA4EAF44B0D3}" type="slidenum">
              <a:rPr lang="en-US" sz="1100" smtClean="0">
                <a:solidFill>
                  <a:schemeClr val="accent1"/>
                </a:solidFill>
              </a:rPr>
              <a:pPr/>
              <a:t>‹#›</a:t>
            </a:fld>
            <a:endParaRPr lang="en-US" sz="1100" dirty="0">
              <a:solidFill>
                <a:schemeClr val="accent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58734" y="6389959"/>
            <a:ext cx="1713427" cy="458522"/>
          </a:xfrm>
          <a:prstGeom prst="rect">
            <a:avLst/>
          </a:prstGeom>
        </p:spPr>
      </p:pic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621770" y="6449488"/>
            <a:ext cx="1097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accent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000" noProof="0" dirty="0" smtClean="0">
                <a:solidFill>
                  <a:schemeClr val="bg1">
                    <a:lumMod val="65000"/>
                  </a:schemeClr>
                </a:solidFill>
              </a:rPr>
              <a:t>January</a:t>
            </a:r>
            <a:r>
              <a:rPr lang="sk-SK" sz="1000" baseline="0" noProof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k-SK" sz="1000" dirty="0" smtClean="0">
                <a:solidFill>
                  <a:schemeClr val="bg1">
                    <a:lumMod val="65000"/>
                  </a:schemeClr>
                </a:solidFill>
              </a:rPr>
              <a:t>2016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Obrázok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1013" y="547942"/>
            <a:ext cx="2355912" cy="539242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2761" y="6379062"/>
            <a:ext cx="2092449" cy="47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87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 userDrawn="1"/>
        </p:nvCxnSpPr>
        <p:spPr>
          <a:xfrm>
            <a:off x="0" y="1284289"/>
            <a:ext cx="9902952" cy="0"/>
          </a:xfrm>
          <a:prstGeom prst="line">
            <a:avLst/>
          </a:prstGeom>
          <a:ln w="28575">
            <a:solidFill>
              <a:srgbClr val="2A5E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>
            <a:off x="3048" y="1323980"/>
            <a:ext cx="990295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127684" y="6449488"/>
            <a:ext cx="1097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accent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7A0200-8D6C-4362-BB52-AA4EAF44B0D3}" type="slidenum">
              <a:rPr lang="en-US" sz="1100" smtClean="0">
                <a:solidFill>
                  <a:schemeClr val="accent1"/>
                </a:solidFill>
              </a:rPr>
              <a:pPr/>
              <a:t>‹#›</a:t>
            </a:fld>
            <a:endParaRPr lang="en-US" sz="1100" dirty="0">
              <a:solidFill>
                <a:schemeClr val="accent1"/>
              </a:solidFill>
            </a:endParaRPr>
          </a:p>
        </p:txBody>
      </p:sp>
      <p:sp>
        <p:nvSpPr>
          <p:cNvPr id="8" name="Date Placeholder 1"/>
          <p:cNvSpPr txBox="1">
            <a:spLocks/>
          </p:cNvSpPr>
          <p:nvPr userDrawn="1"/>
        </p:nvSpPr>
        <p:spPr>
          <a:xfrm>
            <a:off x="621770" y="6449488"/>
            <a:ext cx="1097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accent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000" noProof="0" dirty="0" smtClean="0">
                <a:solidFill>
                  <a:schemeClr val="bg1">
                    <a:lumMod val="65000"/>
                  </a:schemeClr>
                </a:solidFill>
              </a:rPr>
              <a:t>January </a:t>
            </a:r>
            <a:r>
              <a:rPr lang="sk-SK" sz="1000" dirty="0" smtClean="0">
                <a:solidFill>
                  <a:schemeClr val="bg1">
                    <a:lumMod val="65000"/>
                  </a:schemeClr>
                </a:solidFill>
              </a:rPr>
              <a:t>2016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" name="Obrázok 1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2761" y="6379062"/>
            <a:ext cx="2092449" cy="47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46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 userDrawn="1"/>
        </p:nvPicPr>
        <p:blipFill rotWithShape="1">
          <a:blip r:embed="rId2"/>
          <a:srcRect b="41513"/>
          <a:stretch/>
        </p:blipFill>
        <p:spPr>
          <a:xfrm>
            <a:off x="0" y="-3520"/>
            <a:ext cx="9902952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7332" y="2365906"/>
            <a:ext cx="8482012" cy="640080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[Presentation title]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7332" y="3021542"/>
            <a:ext cx="8482013" cy="64008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[Presentation subtitle]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3"/>
          <a:srcRect b="15503"/>
          <a:stretch/>
        </p:blipFill>
        <p:spPr>
          <a:xfrm>
            <a:off x="5961451" y="5342066"/>
            <a:ext cx="2594385" cy="7054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048" y="4592119"/>
            <a:ext cx="990295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23096" y="5402156"/>
            <a:ext cx="1470483" cy="585267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99312" y="5425168"/>
            <a:ext cx="2355912" cy="53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01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1765" y="331259"/>
            <a:ext cx="7446645" cy="904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768" y="1464733"/>
            <a:ext cx="8543925" cy="4712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16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0" r:id="rId2"/>
    <p:sldLayoutId id="2147483682" r:id="rId3"/>
    <p:sldLayoutId id="2147483678" r:id="rId4"/>
    <p:sldLayoutId id="2147483674" r:id="rId5"/>
    <p:sldLayoutId id="2147483676" r:id="rId6"/>
    <p:sldLayoutId id="2147483679" r:id="rId7"/>
    <p:sldLayoutId id="2147483681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hart" Target="../charts/chart5.xm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chart" Target="../charts/chart3.xml"/><Relationship Id="rId5" Type="http://schemas.openxmlformats.org/officeDocument/2006/relationships/image" Target="../media/image10.png"/><Relationship Id="rId10" Type="http://schemas.openxmlformats.org/officeDocument/2006/relationships/chart" Target="../charts/chart2.xml"/><Relationship Id="rId4" Type="http://schemas.openxmlformats.org/officeDocument/2006/relationships/image" Target="../media/image9.png"/><Relationship Id="rId9" Type="http://schemas.openxmlformats.org/officeDocument/2006/relationships/chart" Target="../charts/chart1.xml"/><Relationship Id="rId1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336" y="3530679"/>
            <a:ext cx="8485632" cy="878425"/>
          </a:xfrm>
        </p:spPr>
        <p:txBody>
          <a:bodyPr anchor="ctr">
            <a:noAutofit/>
          </a:bodyPr>
          <a:lstStyle/>
          <a:p>
            <a:r>
              <a:rPr lang="en-GB" sz="3200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Implementing financial instruments in Slovakia </a:t>
            </a:r>
            <a:br>
              <a:rPr lang="en-GB" sz="3200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GB" sz="3200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Programming period 2014-2020 </a:t>
            </a:r>
            <a:endParaRPr lang="en-GB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17336" y="4837814"/>
            <a:ext cx="7425921" cy="1669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sk-SK" sz="1600" kern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Martin Polónyi</a:t>
            </a:r>
          </a:p>
          <a:p>
            <a:pPr>
              <a:lnSpc>
                <a:spcPct val="150000"/>
              </a:lnSpc>
            </a:pPr>
            <a:r>
              <a:rPr lang="en-US" sz="1600" kern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Head of Department for Financial Strategy of Economic Growth</a:t>
            </a:r>
          </a:p>
          <a:p>
            <a:pPr>
              <a:lnSpc>
                <a:spcPct val="150000"/>
              </a:lnSpc>
            </a:pPr>
            <a:r>
              <a:rPr lang="en-US" sz="1600" kern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Ministry of Finance of the Slovak Republic</a:t>
            </a:r>
          </a:p>
          <a:p>
            <a:pPr>
              <a:lnSpc>
                <a:spcPct val="150000"/>
              </a:lnSpc>
            </a:pPr>
            <a:endParaRPr lang="sk-SK" sz="1600" kern="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600" kern="0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January</a:t>
            </a:r>
            <a:r>
              <a:rPr lang="sk-SK" sz="1600" kern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600" kern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</a:t>
            </a:r>
            <a:r>
              <a:rPr lang="sk-SK" sz="1600" kern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6</a:t>
            </a:r>
            <a:endParaRPr lang="en-GB" sz="1600" kern="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32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148" y="2656491"/>
            <a:ext cx="84878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Thank</a:t>
            </a:r>
            <a:r>
              <a:rPr lang="sk-SK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you</a:t>
            </a:r>
            <a:r>
              <a:rPr lang="sk-SK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for</a:t>
            </a:r>
            <a:r>
              <a:rPr lang="sk-SK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your</a:t>
            </a:r>
            <a:r>
              <a:rPr lang="sk-SK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attention</a:t>
            </a:r>
            <a:r>
              <a:rPr lang="sk-SK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!</a:t>
            </a:r>
            <a:endParaRPr lang="en-US" sz="1600" i="1" dirty="0" smtClean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56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Backup </a:t>
            </a:r>
            <a:r>
              <a:rPr lang="sk-SK" dirty="0" err="1" smtClean="0"/>
              <a:t>slides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4708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5"/>
          <p:cNvGraphicFramePr>
            <a:graphicFrameLocks noGrp="1"/>
          </p:cNvGraphicFramePr>
          <p:nvPr>
            <p:extLst/>
          </p:nvPr>
        </p:nvGraphicFramePr>
        <p:xfrm>
          <a:off x="733867" y="1407887"/>
          <a:ext cx="8562534" cy="4874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178"/>
                <a:gridCol w="2854178"/>
                <a:gridCol w="2854178"/>
              </a:tblGrid>
              <a:tr h="4110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1600" b="1" i="0" kern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ub-funds</a:t>
                      </a:r>
                    </a:p>
                  </a:txBody>
                  <a:tcPr marL="82935" marR="82935" marT="41468" marB="4146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</a:t>
                      </a:r>
                      <a:r>
                        <a:rPr lang="en-GB" sz="1600" b="1" i="0" kern="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Funds</a:t>
                      </a:r>
                      <a:endParaRPr lang="en-GB" sz="1600" b="1" i="0" kern="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 Proposed Projects</a:t>
                      </a:r>
                    </a:p>
                  </a:txBody>
                  <a:tcPr marL="82935" marR="82935" marT="41468" marB="41468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31776">
                <a:tc>
                  <a:txBody>
                    <a:bodyPr/>
                    <a:lstStyle/>
                    <a:p>
                      <a:pPr marL="0" marR="0" lvl="6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endParaRPr lang="en-US" sz="1400" b="0" i="0" dirty="0" smtClean="0">
                        <a:solidFill>
                          <a:schemeClr val="accent1"/>
                        </a:solidFill>
                      </a:endParaRPr>
                    </a:p>
                    <a:p>
                      <a:pPr marL="0" marR="0" lvl="6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endParaRPr lang="en-US" sz="1400" b="0" i="0" dirty="0" smtClean="0">
                        <a:solidFill>
                          <a:schemeClr val="accent1"/>
                        </a:solidFill>
                      </a:endParaRPr>
                    </a:p>
                    <a:p>
                      <a:pPr marL="0" marR="0" lvl="6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endParaRPr lang="en-US" sz="1400" b="0" i="0" dirty="0" smtClean="0">
                        <a:solidFill>
                          <a:schemeClr val="accent1"/>
                        </a:solidFill>
                      </a:endParaRPr>
                    </a:p>
                    <a:p>
                      <a:pPr marL="0" marR="0" lvl="6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endParaRPr lang="en-US" sz="1400" b="0" i="0" dirty="0" smtClean="0">
                        <a:solidFill>
                          <a:schemeClr val="accent1"/>
                        </a:solidFill>
                      </a:endParaRPr>
                    </a:p>
                    <a:p>
                      <a:pPr marL="0" marR="0" lvl="6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endParaRPr lang="en-US" sz="1400" b="0" i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1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endParaRPr lang="en-US" sz="160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39725" lvl="1" indent="-222250" defTabSz="995363" eaLnBrk="0" fontAlgn="base" hangingPunct="0">
                        <a:spcAft>
                          <a:spcPts val="60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Char char="§"/>
                        <a:tabLst>
                          <a:tab pos="2152650" algn="l"/>
                        </a:tabLst>
                        <a:defRPr/>
                      </a:pPr>
                      <a:r>
                        <a:rPr lang="en-GB" sz="1400" dirty="0" smtClean="0"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Project D4/R7 and various other road infrastructure projects</a:t>
                      </a:r>
                    </a:p>
                    <a:p>
                      <a:pPr marL="339725" lvl="1" indent="-222250" defTabSz="995363" eaLnBrk="0" fontAlgn="base" hangingPunct="0">
                        <a:spcAft>
                          <a:spcPts val="60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Char char="§"/>
                        <a:tabLst>
                          <a:tab pos="2152650" algn="l"/>
                        </a:tabLst>
                        <a:defRPr/>
                      </a:pPr>
                      <a:r>
                        <a:rPr lang="en-GB" sz="1400" dirty="0" smtClean="0"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Modernisation of railway infrastructure projects </a:t>
                      </a:r>
                    </a:p>
                    <a:p>
                      <a:pPr marL="339725" lvl="1" indent="-222250" defTabSz="995363" eaLnBrk="0" fontAlgn="base" hangingPunct="0">
                        <a:spcAft>
                          <a:spcPts val="60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Char char="§"/>
                        <a:tabLst>
                          <a:tab pos="2152650" algn="l"/>
                        </a:tabLst>
                        <a:defRPr/>
                      </a:pPr>
                      <a:r>
                        <a:rPr lang="en-GB" sz="1400" dirty="0" smtClean="0"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Construction</a:t>
                      </a:r>
                      <a:r>
                        <a:rPr lang="en-GB" sz="1400" baseline="0" dirty="0" smtClean="0"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US" sz="1400" baseline="0" noProof="0" dirty="0" smtClean="0"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modernization</a:t>
                      </a:r>
                      <a:r>
                        <a:rPr lang="en-GB" sz="1400" baseline="0" dirty="0" smtClean="0"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of p</a:t>
                      </a:r>
                      <a:r>
                        <a:rPr lang="en-GB" sz="1400" dirty="0" smtClean="0"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ublic port in Bratislava </a:t>
                      </a: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31776">
                <a:tc>
                  <a:txBody>
                    <a:bodyPr/>
                    <a:lstStyle/>
                    <a:p>
                      <a:pPr marL="0" marR="0" lvl="6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endParaRPr lang="en-US" sz="1400" b="0" i="0" kern="120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6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endParaRPr lang="en-US" sz="1400" b="0" i="0" kern="120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6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endParaRPr lang="en-US" sz="1400" b="0" i="0" kern="120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6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endParaRPr lang="en-US" sz="1400" b="0" i="0" kern="120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6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endParaRPr lang="en-US" sz="1400" b="0" i="0" kern="120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1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endParaRPr lang="en-US" sz="1600" kern="120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39725" lvl="1" indent="-222250" defTabSz="995363" eaLnBrk="0" fontAlgn="base" hangingPunct="0">
                        <a:spcAft>
                          <a:spcPts val="60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Char char="§"/>
                        <a:tabLst>
                          <a:tab pos="2152650" algn="l"/>
                        </a:tabLst>
                        <a:defRPr/>
                      </a:pPr>
                      <a:r>
                        <a:rPr lang="en-GB" sz="1400" dirty="0" smtClean="0"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Reducing energy consumption in public and residential buildings projects</a:t>
                      </a:r>
                    </a:p>
                    <a:p>
                      <a:pPr marL="339725" lvl="1" indent="-222250" defTabSz="995363" eaLnBrk="0" fontAlgn="base" hangingPunct="0">
                        <a:spcAft>
                          <a:spcPts val="60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Char char="§"/>
                        <a:tabLst>
                          <a:tab pos="2152650" algn="l"/>
                        </a:tabLst>
                        <a:defRPr/>
                      </a:pPr>
                      <a:r>
                        <a:rPr lang="en-GB" sz="1400" dirty="0" smtClean="0"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Decrease in energy intensity of public buildings</a:t>
                      </a:r>
                    </a:p>
                    <a:p>
                      <a:pPr marL="339725" lvl="1" indent="-222250" defTabSz="995363" eaLnBrk="0" fontAlgn="base" hangingPunct="0">
                        <a:spcAft>
                          <a:spcPts val="60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Char char="§"/>
                        <a:tabLst>
                          <a:tab pos="2152650" algn="l"/>
                        </a:tabLst>
                        <a:defRPr/>
                      </a:pPr>
                      <a:r>
                        <a:rPr lang="en-GB" sz="1400" dirty="0" smtClean="0"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Reconstruction</a:t>
                      </a:r>
                      <a:r>
                        <a:rPr lang="en-GB" sz="1400" baseline="0" dirty="0" smtClean="0"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/ modernisation of public lighting projects</a:t>
                      </a:r>
                    </a:p>
                    <a:p>
                      <a:pPr marL="339725" lvl="1" indent="-222250" defTabSz="995363" eaLnBrk="0" fontAlgn="base" hangingPunct="0">
                        <a:spcAft>
                          <a:spcPts val="60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Char char="§"/>
                        <a:tabLst>
                          <a:tab pos="2152650" algn="l"/>
                        </a:tabLst>
                        <a:defRPr/>
                      </a:pPr>
                      <a:r>
                        <a:rPr lang="en-GB" sz="1400" baseline="0" dirty="0" smtClean="0"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Primary school insulations</a:t>
                      </a:r>
                      <a:endParaRPr lang="en-GB" sz="1400" dirty="0" smtClean="0"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69" y="330778"/>
            <a:ext cx="7446645" cy="904873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/>
                </a:solidFill>
                <a:cs typeface="Arial" panose="020B0604020202020204" pitchFamily="34" charset="0"/>
              </a:rPr>
              <a:t>Sub-funds (1/3)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1560" t="5109" r="-1560" b="17801"/>
          <a:stretch/>
        </p:blipFill>
        <p:spPr>
          <a:xfrm>
            <a:off x="1151462" y="2325413"/>
            <a:ext cx="1828800" cy="9410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9038" y="3270091"/>
            <a:ext cx="2613648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6" algn="ctr" defTabSz="995363" eaLnBrk="0" fontAlgn="base" hangingPunct="0">
              <a:lnSpc>
                <a:spcPts val="1555"/>
              </a:lnSpc>
              <a:buClr>
                <a:srgbClr val="982020"/>
              </a:buClr>
              <a:buSzPct val="80000"/>
              <a:tabLst>
                <a:tab pos="2152650" algn="l"/>
              </a:tabLst>
              <a:defRPr/>
            </a:pPr>
            <a:r>
              <a:rPr lang="en-US" sz="1600" dirty="0" smtClean="0">
                <a:solidFill>
                  <a:schemeClr val="accent1"/>
                </a:solidFill>
              </a:rPr>
              <a:t>Infrastructure Fund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4016" y="5448993"/>
            <a:ext cx="224369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6" algn="ctr" defTabSz="995363" eaLnBrk="0" fontAlgn="base" hangingPunct="0">
              <a:lnSpc>
                <a:spcPts val="1555"/>
              </a:lnSpc>
              <a:buClr>
                <a:srgbClr val="982020"/>
              </a:buClr>
              <a:buSzPct val="80000"/>
              <a:tabLst>
                <a:tab pos="2152650" algn="l"/>
              </a:tabLst>
              <a:defRPr/>
            </a:pPr>
            <a:r>
              <a:rPr lang="en-US" sz="1600" dirty="0" smtClean="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Energy Efficiency Fund</a:t>
            </a:r>
            <a:endParaRPr lang="en-US" sz="1600" dirty="0">
              <a:solidFill>
                <a:schemeClr val="accent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17898"/>
          <a:stretch/>
        </p:blipFill>
        <p:spPr>
          <a:xfrm>
            <a:off x="1151462" y="4507962"/>
            <a:ext cx="1802753" cy="94103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554620" y="1855683"/>
            <a:ext cx="63452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i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EURm</a:t>
            </a:r>
            <a:endParaRPr lang="en-GB" sz="1100" i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Chart 18"/>
          <p:cNvGraphicFramePr/>
          <p:nvPr>
            <p:extLst/>
          </p:nvPr>
        </p:nvGraphicFramePr>
        <p:xfrm>
          <a:off x="3936508" y="2400075"/>
          <a:ext cx="4937760" cy="91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/>
          <p:cNvGraphicFramePr/>
          <p:nvPr>
            <p:extLst/>
          </p:nvPr>
        </p:nvGraphicFramePr>
        <p:xfrm>
          <a:off x="3936508" y="4785944"/>
          <a:ext cx="4937760" cy="91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7546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5"/>
          <p:cNvGraphicFramePr>
            <a:graphicFrameLocks noGrp="1"/>
          </p:cNvGraphicFramePr>
          <p:nvPr>
            <p:extLst/>
          </p:nvPr>
        </p:nvGraphicFramePr>
        <p:xfrm>
          <a:off x="719666" y="1397000"/>
          <a:ext cx="8576733" cy="4285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8911"/>
                <a:gridCol w="2858911"/>
                <a:gridCol w="2858911"/>
              </a:tblGrid>
              <a:tr h="4403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1600" b="1" i="0" kern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ub-funds</a:t>
                      </a:r>
                    </a:p>
                  </a:txBody>
                  <a:tcPr marL="82935" marR="82935" marT="41468" marB="4146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</a:t>
                      </a:r>
                      <a:r>
                        <a:rPr lang="en-GB" sz="1600" b="1" i="0" kern="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Funds</a:t>
                      </a:r>
                      <a:endParaRPr lang="en-GB" sz="1600" b="1" i="0" kern="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Proposed</a:t>
                      </a:r>
                      <a:r>
                        <a:rPr lang="en-GB" sz="1600" b="1" i="0" kern="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FIs</a:t>
                      </a:r>
                      <a:endParaRPr lang="en-GB" sz="1600" b="1" i="0" kern="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2487">
                <a:tc>
                  <a:txBody>
                    <a:bodyPr/>
                    <a:lstStyle/>
                    <a:p>
                      <a:pPr marL="0" marR="0" lvl="5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endParaRPr lang="en-US" sz="1400" b="0" i="0" kern="120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5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endParaRPr lang="en-US" sz="1400" b="0" i="0" kern="120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5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endParaRPr lang="en-US" sz="1400" b="0" i="0" kern="120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5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endParaRPr lang="en-US" sz="1400" b="0" i="0" kern="120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5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endParaRPr lang="en-US" sz="1400" b="0" i="0" kern="120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1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endParaRPr lang="en-US" sz="1200" kern="120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39725" lvl="1" indent="-222250" algn="l" defTabSz="995363" rtl="0" eaLnBrk="0" fontAlgn="base" latinLnBrk="0" hangingPunct="0">
                        <a:spcAft>
                          <a:spcPts val="60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Char char="§"/>
                        <a:tabLst>
                          <a:tab pos="2152650" algn="l"/>
                        </a:tabLst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Early-stage equity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fund</a:t>
                      </a:r>
                    </a:p>
                    <a:p>
                      <a:pPr marL="339725" lvl="1" indent="-222250" algn="l" defTabSz="995363" rtl="0" eaLnBrk="0" fontAlgn="base" latinLnBrk="0" hangingPunct="0">
                        <a:spcAft>
                          <a:spcPts val="60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Char char="§"/>
                        <a:tabLst>
                          <a:tab pos="2152650" algn="l"/>
                        </a:tabLst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Growth-stage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equity fund</a:t>
                      </a:r>
                      <a:endParaRPr lang="en-GB" sz="16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339725" lvl="1" indent="-222250" algn="l" defTabSz="995363" rtl="0" eaLnBrk="0" fontAlgn="base" latinLnBrk="0" hangingPunct="0">
                        <a:spcAft>
                          <a:spcPts val="60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Char char="§"/>
                        <a:tabLst>
                          <a:tab pos="2152650" algn="l"/>
                        </a:tabLst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Guarantee instrument</a:t>
                      </a:r>
                    </a:p>
                    <a:p>
                      <a:pPr marL="339725" lvl="1" indent="-222250" algn="l" defTabSz="995363" rtl="0" eaLnBrk="0" fontAlgn="base" latinLnBrk="0" hangingPunct="0">
                        <a:spcAft>
                          <a:spcPts val="60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Char char="§"/>
                        <a:tabLst>
                          <a:tab pos="2152650" algn="l"/>
                        </a:tabLst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Interest subsidy risk-sharing </a:t>
                      </a:r>
                      <a:r>
                        <a:rPr lang="en-US" sz="1600" kern="1200" noProof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instrument</a:t>
                      </a: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2487">
                <a:tc>
                  <a:txBody>
                    <a:bodyPr/>
                    <a:lstStyle/>
                    <a:p>
                      <a:pPr marL="0" marR="0" lvl="5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endParaRPr lang="en-US" sz="1400" b="0" i="0" kern="120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1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endParaRPr lang="en-US" sz="1200" kern="120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39725" lvl="1" indent="-222250" algn="l" defTabSz="995363" rtl="0" eaLnBrk="0" fontAlgn="base" latinLnBrk="0" hangingPunct="0">
                        <a:spcAft>
                          <a:spcPts val="60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Char char="§"/>
                        <a:tabLst>
                          <a:tab pos="2152650" algn="l"/>
                        </a:tabLst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Social impact Equity</a:t>
                      </a:r>
                    </a:p>
                    <a:p>
                      <a:pPr marL="339725" lvl="1" indent="-222250" algn="l" defTabSz="995363" rtl="0" eaLnBrk="0" fontAlgn="base" latinLnBrk="0" hangingPunct="0">
                        <a:spcAft>
                          <a:spcPts val="60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Char char="§"/>
                        <a:tabLst>
                          <a:tab pos="2152650" algn="l"/>
                        </a:tabLst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Interest subsidy risk sharing instrument</a:t>
                      </a:r>
                    </a:p>
                    <a:p>
                      <a:pPr marL="339725" lvl="1" indent="-222250" algn="l" defTabSz="995363" rtl="0" eaLnBrk="0" fontAlgn="base" latinLnBrk="0" hangingPunct="0">
                        <a:spcAft>
                          <a:spcPts val="60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Char char="§"/>
                        <a:tabLst>
                          <a:tab pos="2152650" algn="l"/>
                        </a:tabLst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Guarantee instrument</a:t>
                      </a: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accent1"/>
                </a:solidFill>
                <a:cs typeface="Arial" panose="020B0604020202020204" pitchFamily="34" charset="0"/>
              </a:rPr>
              <a:t>Sub-funds (2/3)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2596" y="3223783"/>
            <a:ext cx="1186542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5" algn="ctr" defTabSz="995363" eaLnBrk="0" fontAlgn="base" hangingPunct="0">
              <a:lnSpc>
                <a:spcPts val="1555"/>
              </a:lnSpc>
              <a:buClr>
                <a:srgbClr val="982020"/>
              </a:buClr>
              <a:buSzPct val="80000"/>
              <a:tabLst>
                <a:tab pos="2152650" algn="l"/>
              </a:tabLst>
              <a:defRPr/>
            </a:pPr>
            <a:r>
              <a:rPr lang="en-US" sz="1600" dirty="0" smtClean="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SME Fund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t="47299" b="2410"/>
          <a:stretch/>
        </p:blipFill>
        <p:spPr>
          <a:xfrm>
            <a:off x="1151468" y="2278919"/>
            <a:ext cx="1828800" cy="9197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8279" y="5099471"/>
            <a:ext cx="2177199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5" algn="ctr" defTabSz="995363" eaLnBrk="0" fontAlgn="base" hangingPunct="0">
              <a:lnSpc>
                <a:spcPts val="1555"/>
              </a:lnSpc>
              <a:buClr>
                <a:srgbClr val="982020"/>
              </a:buClr>
              <a:buSzPct val="80000"/>
              <a:tabLst>
                <a:tab pos="2152650" algn="l"/>
              </a:tabLst>
              <a:defRPr/>
            </a:pP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Social Economy Fund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468" y="4176992"/>
            <a:ext cx="1792204" cy="896103"/>
          </a:xfrm>
          <a:prstGeom prst="rect">
            <a:avLst/>
          </a:prstGeom>
        </p:spPr>
      </p:pic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3720559382"/>
              </p:ext>
            </p:extLst>
          </p:nvPr>
        </p:nvGraphicFramePr>
        <p:xfrm>
          <a:off x="4328393" y="2273645"/>
          <a:ext cx="4937760" cy="91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20"/>
          <p:cNvGraphicFramePr/>
          <p:nvPr>
            <p:extLst/>
          </p:nvPr>
        </p:nvGraphicFramePr>
        <p:xfrm>
          <a:off x="4328393" y="4185071"/>
          <a:ext cx="4937760" cy="91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5554620" y="1855683"/>
            <a:ext cx="63452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i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EURm</a:t>
            </a:r>
            <a:endParaRPr lang="en-GB" sz="1100" i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93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5"/>
          <p:cNvGraphicFramePr>
            <a:graphicFrameLocks noGrp="1"/>
          </p:cNvGraphicFramePr>
          <p:nvPr>
            <p:extLst/>
          </p:nvPr>
        </p:nvGraphicFramePr>
        <p:xfrm>
          <a:off x="719666" y="1407885"/>
          <a:ext cx="8610315" cy="3490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105"/>
                <a:gridCol w="2870105"/>
                <a:gridCol w="2870105"/>
              </a:tblGrid>
              <a:tr h="4048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1600" b="1" i="0" kern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ub-fund</a:t>
                      </a:r>
                    </a:p>
                  </a:txBody>
                  <a:tcPr marL="82935" marR="82935" marT="41468" marB="4146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</a:t>
                      </a:r>
                      <a:r>
                        <a:rPr lang="en-GB" sz="1600" b="1" i="0" kern="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Funds</a:t>
                      </a:r>
                      <a:endParaRPr lang="en-GB" sz="1600" b="1" i="0" kern="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 Proposed Projects</a:t>
                      </a:r>
                    </a:p>
                  </a:txBody>
                  <a:tcPr marL="82935" marR="82935" marT="41468" marB="41468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85856">
                <a:tc>
                  <a:txBody>
                    <a:bodyPr/>
                    <a:lstStyle/>
                    <a:p>
                      <a:pPr marL="0" marR="0" lvl="5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endParaRPr lang="en-US" sz="1400" b="0" i="0" kern="120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5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endParaRPr lang="en-US" sz="1400" b="0" i="0" kern="120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5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endParaRPr lang="en-US" sz="1400" b="0" i="0" kern="120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5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endParaRPr lang="en-US" sz="1400" b="0" i="0" kern="120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5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endParaRPr lang="en-US" sz="1400" b="0" i="0" kern="120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1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endParaRPr lang="en-US" sz="1200" kern="120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39725" lvl="1" indent="-222250" algn="l" defTabSz="995363" rtl="0" eaLnBrk="0" fontAlgn="base" latinLnBrk="0" hangingPunct="0"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Char char="§"/>
                        <a:tabLst>
                          <a:tab pos="2152650" algn="l"/>
                        </a:tabLst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Sewage system projects</a:t>
                      </a:r>
                    </a:p>
                    <a:p>
                      <a:pPr marL="339725" lvl="1" indent="-222250" algn="l" defTabSz="995363" rtl="0" eaLnBrk="0" fontAlgn="base" latinLnBrk="0" hangingPunct="0"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Char char="§"/>
                        <a:tabLst>
                          <a:tab pos="2152650" algn="l"/>
                        </a:tabLst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Bratislava wastewater treatment plants and pipes</a:t>
                      </a:r>
                    </a:p>
                    <a:p>
                      <a:pPr marL="339725" lvl="1" indent="-222250" algn="l" defTabSz="995363" rtl="0" eaLnBrk="0" fontAlgn="base" latinLnBrk="0" hangingPunct="0"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Char char="§"/>
                        <a:tabLst>
                          <a:tab pos="2152650" algn="l"/>
                        </a:tabLst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Composting and sorting plants</a:t>
                      </a:r>
                    </a:p>
                    <a:p>
                      <a:pPr marL="339725" lvl="1" indent="-222250" algn="l" defTabSz="995363" rtl="0" eaLnBrk="0" fontAlgn="base" latinLnBrk="0" hangingPunct="0"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Char char="§"/>
                        <a:tabLst>
                          <a:tab pos="2152650" algn="l"/>
                        </a:tabLst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Waste to energy facilities</a:t>
                      </a: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Chart 20"/>
          <p:cNvGraphicFramePr/>
          <p:nvPr>
            <p:extLst/>
          </p:nvPr>
        </p:nvGraphicFramePr>
        <p:xfrm>
          <a:off x="4194994" y="2657814"/>
          <a:ext cx="1960129" cy="990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accent1"/>
                </a:solidFill>
                <a:cs typeface="Arial" panose="020B0604020202020204" pitchFamily="34" charset="0"/>
              </a:rPr>
              <a:t>Sub-funds (3/3)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953" y="3582826"/>
            <a:ext cx="1935826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algn="ctr" defTabSz="995363" eaLnBrk="0" fontAlgn="base" hangingPunct="0">
              <a:lnSpc>
                <a:spcPts val="1555"/>
              </a:lnSpc>
              <a:buClr>
                <a:srgbClr val="982020"/>
              </a:buClr>
              <a:buSzPct val="80000"/>
              <a:tabLst>
                <a:tab pos="2152650" algn="l"/>
              </a:tabLst>
              <a:defRPr/>
            </a:pP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Waste </a:t>
            </a:r>
            <a:r>
              <a:rPr lang="sk-SK" sz="1600" dirty="0" smtClean="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Management</a:t>
            </a:r>
            <a:r>
              <a:rPr lang="en-US" sz="1600" dirty="0" smtClean="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Fund</a:t>
            </a:r>
            <a:endParaRPr lang="en-US" sz="1600" dirty="0">
              <a:solidFill>
                <a:schemeClr val="accent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-1" r="1371"/>
          <a:stretch/>
        </p:blipFill>
        <p:spPr>
          <a:xfrm>
            <a:off x="1151466" y="2643182"/>
            <a:ext cx="1828800" cy="90973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554620" y="1855683"/>
            <a:ext cx="63452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i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EURm</a:t>
            </a:r>
            <a:endParaRPr lang="en-GB" sz="1100" i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04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Implementation</a:t>
            </a:r>
            <a:r>
              <a:rPr lang="sk-SK" sz="2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sk-SK" sz="2800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options</a:t>
            </a:r>
            <a:endParaRPr lang="en-GB" sz="28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154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96" y="1566389"/>
            <a:ext cx="6718041" cy="45918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aoblený obdĺžnik 4"/>
          <p:cNvSpPr/>
          <p:nvPr/>
        </p:nvSpPr>
        <p:spPr>
          <a:xfrm>
            <a:off x="5263116" y="4922874"/>
            <a:ext cx="2286000" cy="750138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664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Arial Narrow" panose="020B0606020202030204" pitchFamily="34" charset="0"/>
              </a:rPr>
              <a:t>Slovak Investment Holding </a:t>
            </a:r>
          </a:p>
        </p:txBody>
      </p:sp>
      <p:sp>
        <p:nvSpPr>
          <p:cNvPr id="3" name="Podnadpis 1"/>
          <p:cNvSpPr txBox="1">
            <a:spLocks/>
          </p:cNvSpPr>
          <p:nvPr/>
        </p:nvSpPr>
        <p:spPr>
          <a:xfrm>
            <a:off x="621769" y="1562998"/>
            <a:ext cx="8593667" cy="46619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Clr>
                <a:schemeClr val="accent3"/>
              </a:buClr>
              <a:buNone/>
            </a:pPr>
            <a:r>
              <a:rPr lang="en-GB" sz="1600" b="1" i="1" dirty="0" smtClean="0">
                <a:solidFill>
                  <a:schemeClr val="accent1"/>
                </a:solidFill>
              </a:rPr>
              <a:t>New initiative proposed by the Ministry of Finance of the Slovak Republic to support national investment priorities </a:t>
            </a:r>
          </a:p>
          <a:p>
            <a:pPr marL="0" indent="0" algn="just">
              <a:spcBef>
                <a:spcPts val="1200"/>
              </a:spcBef>
              <a:buClr>
                <a:schemeClr val="accent3"/>
              </a:buClr>
              <a:buNone/>
            </a:pPr>
            <a:r>
              <a:rPr lang="en-GB" sz="1800" b="1" dirty="0" smtClean="0">
                <a:solidFill>
                  <a:schemeClr val="accent2"/>
                </a:solidFill>
              </a:rPr>
              <a:t>→</a:t>
            </a:r>
            <a:r>
              <a:rPr lang="en-GB" sz="1800" b="1" dirty="0" smtClean="0">
                <a:solidFill>
                  <a:schemeClr val="accent1"/>
                </a:solidFill>
              </a:rPr>
              <a:t> </a:t>
            </a:r>
            <a:r>
              <a:rPr lang="en-GB" sz="1400" dirty="0" smtClean="0"/>
              <a:t>Centralised and more efficient implementation of ESIF via financial instruments</a:t>
            </a:r>
          </a:p>
          <a:p>
            <a:pPr marL="0" indent="0" algn="just">
              <a:spcBef>
                <a:spcPts val="1200"/>
              </a:spcBef>
              <a:buClr>
                <a:schemeClr val="accent3"/>
              </a:buClr>
              <a:buNone/>
            </a:pPr>
            <a:endParaRPr lang="en-GB" sz="1400" dirty="0" smtClean="0"/>
          </a:p>
          <a:p>
            <a:pPr marL="339725" lvl="1" indent="-222250" defTabSz="9953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982020"/>
              </a:buClr>
              <a:buFont typeface="Wingdings" panose="05000000000000000000" pitchFamily="2" charset="2"/>
              <a:buChar char="§"/>
            </a:pPr>
            <a:r>
              <a:rPr lang="en-GB" sz="1400" b="1" dirty="0" smtClean="0"/>
              <a:t>Mandate:</a:t>
            </a:r>
            <a:r>
              <a:rPr lang="en-GB" sz="1400" dirty="0" smtClean="0"/>
              <a:t> Government Resolution no. 736/2013</a:t>
            </a:r>
          </a:p>
          <a:p>
            <a:pPr marL="339725" lvl="1" indent="-222250" defTabSz="9953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982020"/>
              </a:buClr>
              <a:buFont typeface="Wingdings" panose="05000000000000000000" pitchFamily="2" charset="2"/>
              <a:buChar char="§"/>
            </a:pPr>
            <a:r>
              <a:rPr lang="en-GB" sz="1400" b="1" dirty="0" smtClean="0"/>
              <a:t>ESIF allocation</a:t>
            </a:r>
            <a:r>
              <a:rPr lang="en-GB" sz="1400" dirty="0" smtClean="0"/>
              <a:t>: min. 3% from </a:t>
            </a:r>
            <a:r>
              <a:rPr lang="sk-SK" sz="1400" dirty="0" err="1" smtClean="0"/>
              <a:t>each</a:t>
            </a:r>
            <a:r>
              <a:rPr lang="sk-SK" sz="1400" dirty="0" smtClean="0"/>
              <a:t> OP</a:t>
            </a:r>
            <a:endParaRPr lang="en-GB" sz="1400" dirty="0" smtClean="0"/>
          </a:p>
          <a:p>
            <a:pPr marL="339725" lvl="1" indent="-222250" defTabSz="9953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982020"/>
              </a:buClr>
              <a:buFont typeface="Wingdings" panose="05000000000000000000" pitchFamily="2" charset="2"/>
              <a:buChar char="§"/>
            </a:pPr>
            <a:r>
              <a:rPr lang="en-GB" sz="1400" b="1" dirty="0" smtClean="0"/>
              <a:t>Expected total allocation: </a:t>
            </a:r>
            <a:r>
              <a:rPr lang="en-GB" sz="1400" dirty="0" smtClean="0"/>
              <a:t>approx. EUR 5</a:t>
            </a:r>
            <a:r>
              <a:rPr lang="sk-SK" sz="1400" dirty="0" smtClean="0"/>
              <a:t>46</a:t>
            </a:r>
            <a:r>
              <a:rPr lang="en-GB" sz="1400" dirty="0" smtClean="0"/>
              <a:t>m</a:t>
            </a:r>
          </a:p>
          <a:p>
            <a:pPr marL="339725" lvl="1" indent="-222250" defTabSz="9953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982020"/>
              </a:buClr>
              <a:buFont typeface="Wingdings" panose="05000000000000000000" pitchFamily="2" charset="2"/>
              <a:buChar char="§"/>
            </a:pPr>
            <a:r>
              <a:rPr lang="en-GB" sz="1400" b="1" dirty="0" smtClean="0"/>
              <a:t>Manager</a:t>
            </a:r>
            <a:r>
              <a:rPr lang="en-GB" sz="1400" dirty="0" smtClean="0"/>
              <a:t>: SZRB Asset Management</a:t>
            </a:r>
          </a:p>
          <a:p>
            <a:pPr marL="339725" lvl="1" indent="-222250" defTabSz="9953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982020"/>
              </a:buClr>
              <a:buFont typeface="Wingdings" panose="05000000000000000000" pitchFamily="2" charset="2"/>
              <a:buChar char="§"/>
            </a:pPr>
            <a:r>
              <a:rPr lang="en-GB" sz="1400" b="1" dirty="0" smtClean="0"/>
              <a:t>Supervisory Board: </a:t>
            </a:r>
            <a:r>
              <a:rPr lang="en-GB" sz="1400" dirty="0" smtClean="0"/>
              <a:t>nominees from Managing Authorities </a:t>
            </a:r>
          </a:p>
          <a:p>
            <a:pPr marL="339725" lvl="1" indent="-222250" defTabSz="9953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982020"/>
              </a:buClr>
              <a:buFont typeface="Wingdings" panose="05000000000000000000" pitchFamily="2" charset="2"/>
              <a:buChar char="§"/>
            </a:pPr>
            <a:r>
              <a:rPr lang="en-GB" sz="1400" b="1" dirty="0" smtClean="0"/>
              <a:t>Investment strategy: </a:t>
            </a:r>
            <a:r>
              <a:rPr lang="en-GB" sz="1400" dirty="0" smtClean="0"/>
              <a:t>in line with OPs; proposed by the </a:t>
            </a:r>
            <a:r>
              <a:rPr lang="sk-SK" sz="1400" dirty="0" smtClean="0"/>
              <a:t>m</a:t>
            </a:r>
            <a:r>
              <a:rPr lang="en-GB" sz="1400" dirty="0" err="1" smtClean="0"/>
              <a:t>anager</a:t>
            </a:r>
            <a:r>
              <a:rPr lang="en-GB" sz="1400" dirty="0" smtClean="0"/>
              <a:t> and approved by the S</a:t>
            </a:r>
            <a:r>
              <a:rPr lang="sk-SK" sz="1400" dirty="0" smtClean="0"/>
              <a:t>B</a:t>
            </a:r>
            <a:endParaRPr lang="en-GB" sz="1400" dirty="0" smtClean="0"/>
          </a:p>
          <a:p>
            <a:pPr marL="339725" lvl="1" indent="-222250" defTabSz="9953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982020"/>
              </a:buClr>
              <a:buFont typeface="Wingdings" panose="05000000000000000000" pitchFamily="2" charset="2"/>
              <a:buChar char="§"/>
            </a:pPr>
            <a:r>
              <a:rPr lang="en-GB" sz="1400" b="1" dirty="0" smtClean="0"/>
              <a:t>Mechanism: </a:t>
            </a:r>
            <a:r>
              <a:rPr lang="en-GB" sz="1400" dirty="0" smtClean="0"/>
              <a:t>Fund of funds (CPR, AIFMD, Slovak Collective Investment Law)</a:t>
            </a:r>
          </a:p>
          <a:p>
            <a:pPr marL="339725" lvl="1" indent="-222250" defTabSz="9953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982020"/>
              </a:buClr>
              <a:buFont typeface="Wingdings" panose="05000000000000000000" pitchFamily="2" charset="2"/>
              <a:buChar char="§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1754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621770" y="331259"/>
            <a:ext cx="6628694" cy="904873"/>
          </a:xfrm>
        </p:spPr>
        <p:txBody>
          <a:bodyPr>
            <a:normAutofit/>
          </a:bodyPr>
          <a:lstStyle/>
          <a:p>
            <a:r>
              <a:rPr lang="sk-SK" sz="2800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Governance</a:t>
            </a:r>
            <a:r>
              <a:rPr lang="sk-SK" sz="2800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sk-SK" sz="2800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Structure</a:t>
            </a:r>
            <a:r>
              <a:rPr lang="en-US" sz="2800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</a:p>
        </p:txBody>
      </p:sp>
      <p:cxnSp>
        <p:nvCxnSpPr>
          <p:cNvPr id="39" name="Straight Arrow Connector 57"/>
          <p:cNvCxnSpPr/>
          <p:nvPr/>
        </p:nvCxnSpPr>
        <p:spPr bwMode="auto">
          <a:xfrm rot="10800000">
            <a:off x="841205" y="5172169"/>
            <a:ext cx="3108960" cy="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Straight Arrow Connector 57"/>
          <p:cNvCxnSpPr/>
          <p:nvPr/>
        </p:nvCxnSpPr>
        <p:spPr bwMode="auto">
          <a:xfrm rot="10800000">
            <a:off x="841205" y="5856209"/>
            <a:ext cx="3108960" cy="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5" name="TextBox 69"/>
          <p:cNvSpPr txBox="1"/>
          <p:nvPr/>
        </p:nvSpPr>
        <p:spPr>
          <a:xfrm>
            <a:off x="800116" y="3907066"/>
            <a:ext cx="77906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  <a:endParaRPr lang="sk-SK" sz="11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Arrow Connector 57"/>
          <p:cNvCxnSpPr/>
          <p:nvPr/>
        </p:nvCxnSpPr>
        <p:spPr bwMode="auto">
          <a:xfrm rot="10800000" flipV="1">
            <a:off x="884506" y="4123004"/>
            <a:ext cx="640080" cy="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2" name="Rectangle 3"/>
          <p:cNvSpPr/>
          <p:nvPr/>
        </p:nvSpPr>
        <p:spPr>
          <a:xfrm>
            <a:off x="1524586" y="3603497"/>
            <a:ext cx="6583680" cy="1039017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Slovak Investment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Holding</a:t>
            </a:r>
            <a:endParaRPr lang="sk-SK" sz="1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2"/>
          <p:cNvSpPr/>
          <p:nvPr/>
        </p:nvSpPr>
        <p:spPr>
          <a:xfrm>
            <a:off x="3947746" y="2855605"/>
            <a:ext cx="1737360" cy="54864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SZRB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 Management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(SZRB AM)</a:t>
            </a:r>
            <a:endParaRPr lang="sk-SK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4"/>
          <p:cNvSpPr/>
          <p:nvPr/>
        </p:nvSpPr>
        <p:spPr>
          <a:xfrm>
            <a:off x="3947746" y="4841766"/>
            <a:ext cx="1737360" cy="548640"/>
          </a:xfrm>
          <a:prstGeom prst="rect">
            <a:avLst/>
          </a:prstGeom>
          <a:noFill/>
          <a:ln w="12700">
            <a:solidFill>
              <a:schemeClr val="accent2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Intermediaries</a:t>
            </a:r>
            <a:endParaRPr lang="en-US" sz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ound Diagonal Corner Rectangle 21"/>
          <p:cNvSpPr/>
          <p:nvPr/>
        </p:nvSpPr>
        <p:spPr>
          <a:xfrm>
            <a:off x="8187660" y="3603496"/>
            <a:ext cx="1131371" cy="10390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ound Diagonal Corner Rectangle 20"/>
          <p:cNvSpPr/>
          <p:nvPr/>
        </p:nvSpPr>
        <p:spPr>
          <a:xfrm>
            <a:off x="381587" y="3698017"/>
            <a:ext cx="548640" cy="2440279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sk-SK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Investor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sk-SK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Straight Arrow Connector 41"/>
          <p:cNvCxnSpPr>
            <a:stCxn id="60" idx="0"/>
            <a:endCxn id="53" idx="3"/>
          </p:cNvCxnSpPr>
          <p:nvPr/>
        </p:nvCxnSpPr>
        <p:spPr bwMode="auto">
          <a:xfrm rot="16200000" flipV="1">
            <a:off x="6982441" y="1832591"/>
            <a:ext cx="473571" cy="3068240"/>
          </a:xfrm>
          <a:prstGeom prst="bentConnector2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3" name="TextBox 69"/>
          <p:cNvSpPr txBox="1"/>
          <p:nvPr/>
        </p:nvSpPr>
        <p:spPr>
          <a:xfrm>
            <a:off x="6533820" y="2988394"/>
            <a:ext cx="151817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 after</a:t>
            </a:r>
            <a:r>
              <a:rPr lang="sk-SK" sz="1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1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11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sk-SK" sz="11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ound Diagonal Corner Rectangle 8"/>
          <p:cNvSpPr/>
          <p:nvPr/>
        </p:nvSpPr>
        <p:spPr>
          <a:xfrm>
            <a:off x="3947746" y="2107713"/>
            <a:ext cx="1737360" cy="54864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Slovak Guarantee and Development Bank (SZRB)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ound Diagonal Corner Rectangle 8"/>
          <p:cNvSpPr/>
          <p:nvPr/>
        </p:nvSpPr>
        <p:spPr>
          <a:xfrm>
            <a:off x="3947746" y="1359821"/>
            <a:ext cx="1737360" cy="54864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Finance of the Slovak Republic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Arrow Connector 11"/>
          <p:cNvCxnSpPr>
            <a:stCxn id="64" idx="0"/>
            <a:endCxn id="65" idx="2"/>
          </p:cNvCxnSpPr>
          <p:nvPr/>
        </p:nvCxnSpPr>
        <p:spPr bwMode="auto">
          <a:xfrm flipV="1">
            <a:off x="4816426" y="1908461"/>
            <a:ext cx="0" cy="199252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7" name="Straight Arrow Connector 12"/>
          <p:cNvCxnSpPr>
            <a:stCxn id="64" idx="2"/>
            <a:endCxn id="53" idx="0"/>
          </p:cNvCxnSpPr>
          <p:nvPr/>
        </p:nvCxnSpPr>
        <p:spPr bwMode="auto">
          <a:xfrm>
            <a:off x="4816426" y="2656353"/>
            <a:ext cx="0" cy="199252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" name="Straight Arrow Connector 14"/>
          <p:cNvCxnSpPr>
            <a:stCxn id="52" idx="2"/>
            <a:endCxn id="55" idx="0"/>
          </p:cNvCxnSpPr>
          <p:nvPr/>
        </p:nvCxnSpPr>
        <p:spPr bwMode="auto">
          <a:xfrm>
            <a:off x="4816426" y="4642514"/>
            <a:ext cx="0" cy="199252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9" name="Rectangle 15"/>
          <p:cNvSpPr/>
          <p:nvPr/>
        </p:nvSpPr>
        <p:spPr>
          <a:xfrm>
            <a:off x="3947746" y="5589656"/>
            <a:ext cx="1737360" cy="54864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 / </a:t>
            </a:r>
          </a:p>
          <a:p>
            <a:pPr algn="ctr"/>
            <a:r>
              <a:rPr lang="en-US" sz="12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Recipients</a:t>
            </a:r>
            <a:endParaRPr lang="sk-SK" sz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Straight Arrow Connector 57"/>
          <p:cNvCxnSpPr>
            <a:stCxn id="69" idx="3"/>
            <a:endCxn id="83" idx="2"/>
          </p:cNvCxnSpPr>
          <p:nvPr/>
        </p:nvCxnSpPr>
        <p:spPr bwMode="auto">
          <a:xfrm flipV="1">
            <a:off x="5685106" y="4567823"/>
            <a:ext cx="1772532" cy="1296153"/>
          </a:xfrm>
          <a:prstGeom prst="bentConnector2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1" name="Straight Arrow Connector 17"/>
          <p:cNvCxnSpPr>
            <a:stCxn id="53" idx="2"/>
            <a:endCxn id="52" idx="0"/>
          </p:cNvCxnSpPr>
          <p:nvPr/>
        </p:nvCxnSpPr>
        <p:spPr bwMode="auto">
          <a:xfrm>
            <a:off x="4816426" y="3404245"/>
            <a:ext cx="0" cy="199252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2" name="Straight Arrow Connector 18"/>
          <p:cNvCxnSpPr>
            <a:stCxn id="55" idx="2"/>
            <a:endCxn id="69" idx="0"/>
          </p:cNvCxnSpPr>
          <p:nvPr/>
        </p:nvCxnSpPr>
        <p:spPr bwMode="auto">
          <a:xfrm>
            <a:off x="4816426" y="5390406"/>
            <a:ext cx="0" cy="199250"/>
          </a:xfrm>
          <a:prstGeom prst="straightConnector1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3" name="TextBox 69"/>
          <p:cNvSpPr txBox="1"/>
          <p:nvPr/>
        </p:nvSpPr>
        <p:spPr>
          <a:xfrm>
            <a:off x="800116" y="4955151"/>
            <a:ext cx="77906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  <a:endParaRPr lang="sk-SK" sz="11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69"/>
          <p:cNvSpPr txBox="1"/>
          <p:nvPr/>
        </p:nvSpPr>
        <p:spPr>
          <a:xfrm>
            <a:off x="800116" y="5630099"/>
            <a:ext cx="77906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3</a:t>
            </a:r>
            <a:endParaRPr lang="sk-SK" sz="11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45"/>
          <p:cNvSpPr/>
          <p:nvPr/>
        </p:nvSpPr>
        <p:spPr>
          <a:xfrm>
            <a:off x="8259337" y="3854591"/>
            <a:ext cx="1005840" cy="713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accent1"/>
                </a:solidFill>
              </a:rPr>
              <a:t>Slovak Guarantee and Development Fund (</a:t>
            </a:r>
            <a:r>
              <a:rPr lang="sk-SK" sz="900" dirty="0">
                <a:solidFill>
                  <a:schemeClr val="accent1"/>
                </a:solidFill>
              </a:rPr>
              <a:t>SZRF</a:t>
            </a:r>
            <a:r>
              <a:rPr lang="en-US" sz="900" dirty="0">
                <a:solidFill>
                  <a:schemeClr val="accent1"/>
                </a:solidFill>
              </a:rPr>
              <a:t>) – </a:t>
            </a:r>
            <a:r>
              <a:rPr lang="sk-SK" sz="900" dirty="0">
                <a:solidFill>
                  <a:schemeClr val="accent1"/>
                </a:solidFill>
              </a:rPr>
              <a:t>JEREMIE</a:t>
            </a:r>
          </a:p>
        </p:txBody>
      </p:sp>
      <p:grpSp>
        <p:nvGrpSpPr>
          <p:cNvPr id="76" name="Group 34"/>
          <p:cNvGrpSpPr/>
          <p:nvPr/>
        </p:nvGrpSpPr>
        <p:grpSpPr>
          <a:xfrm>
            <a:off x="7798345" y="1378135"/>
            <a:ext cx="1401276" cy="747990"/>
            <a:chOff x="8124842" y="1468656"/>
            <a:chExt cx="1401276" cy="747990"/>
          </a:xfrm>
        </p:grpSpPr>
        <p:sp>
          <p:nvSpPr>
            <p:cNvPr id="77" name="Round Diagonal Corner Rectangle 8"/>
            <p:cNvSpPr/>
            <p:nvPr/>
          </p:nvSpPr>
          <p:spPr>
            <a:xfrm>
              <a:off x="8132335" y="1746320"/>
              <a:ext cx="356847" cy="158922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ound Diagonal Corner Rectangle 8"/>
            <p:cNvSpPr/>
            <p:nvPr/>
          </p:nvSpPr>
          <p:spPr>
            <a:xfrm>
              <a:off x="8132335" y="2010227"/>
              <a:ext cx="356847" cy="158922"/>
            </a:xfrm>
            <a:prstGeom prst="rect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TextBox 69"/>
            <p:cNvSpPr txBox="1"/>
            <p:nvPr/>
          </p:nvSpPr>
          <p:spPr>
            <a:xfrm>
              <a:off x="8489182" y="1698823"/>
              <a:ext cx="1036936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000" i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Public sector</a:t>
              </a:r>
              <a:endParaRPr lang="sk-SK" sz="10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TextBox 69"/>
            <p:cNvSpPr txBox="1"/>
            <p:nvPr/>
          </p:nvSpPr>
          <p:spPr>
            <a:xfrm>
              <a:off x="8482546" y="1962730"/>
              <a:ext cx="1036936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000" i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Private sector</a:t>
              </a:r>
              <a:endParaRPr lang="sk-SK" sz="10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TextBox 69"/>
            <p:cNvSpPr txBox="1"/>
            <p:nvPr/>
          </p:nvSpPr>
          <p:spPr>
            <a:xfrm>
              <a:off x="8132334" y="1468656"/>
              <a:ext cx="1387147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b="1" i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</a:t>
              </a:r>
              <a:endParaRPr lang="sk-SK" sz="10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2" name="Straight Connector 43"/>
            <p:cNvCxnSpPr/>
            <p:nvPr/>
          </p:nvCxnSpPr>
          <p:spPr>
            <a:xfrm>
              <a:off x="8124842" y="1704988"/>
              <a:ext cx="12801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Rectangle 19"/>
          <p:cNvSpPr/>
          <p:nvPr/>
        </p:nvSpPr>
        <p:spPr>
          <a:xfrm>
            <a:off x="6863278" y="3854591"/>
            <a:ext cx="1188720" cy="713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 algn="ctr" defTabSz="995363" eaLnBrk="0" fontAlgn="base" hangingPunct="0">
              <a:buClr>
                <a:srgbClr val="982020"/>
              </a:buClr>
              <a:buSzPct val="80000"/>
              <a:tabLst>
                <a:tab pos="2152650" algn="l"/>
              </a:tabLst>
              <a:defRPr/>
            </a:pPr>
            <a:r>
              <a:rPr lang="en-US" sz="1000" dirty="0" smtClean="0">
                <a:solidFill>
                  <a:schemeClr val="accent1"/>
                </a:solidFill>
              </a:rPr>
              <a:t>Infrastructure Fund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84" name="Rectangle 20"/>
          <p:cNvSpPr/>
          <p:nvPr/>
        </p:nvSpPr>
        <p:spPr>
          <a:xfrm>
            <a:off x="4241411" y="3854591"/>
            <a:ext cx="1188720" cy="713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 algn="ctr" defTabSz="995363" eaLnBrk="0" fontAlgn="base" hangingPunct="0">
              <a:buClr>
                <a:srgbClr val="982020"/>
              </a:buClr>
              <a:buSzPct val="80000"/>
              <a:tabLst>
                <a:tab pos="2152650" algn="l"/>
              </a:tabLst>
            </a:pPr>
            <a:r>
              <a:rPr lang="en-US" sz="1000" dirty="0">
                <a:solidFill>
                  <a:schemeClr val="accent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Energy </a:t>
            </a:r>
            <a:r>
              <a:rPr lang="en-US" sz="1000" dirty="0" smtClean="0">
                <a:solidFill>
                  <a:schemeClr val="accent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Efficiency </a:t>
            </a:r>
            <a:r>
              <a:rPr lang="en-US" sz="1000" dirty="0">
                <a:solidFill>
                  <a:schemeClr val="accent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Fund</a:t>
            </a:r>
          </a:p>
        </p:txBody>
      </p:sp>
      <p:sp>
        <p:nvSpPr>
          <p:cNvPr id="85" name="Rectangle 21"/>
          <p:cNvSpPr/>
          <p:nvPr/>
        </p:nvSpPr>
        <p:spPr>
          <a:xfrm>
            <a:off x="5552345" y="3854591"/>
            <a:ext cx="1188720" cy="713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 algn="ctr" defTabSz="995363" eaLnBrk="0" fontAlgn="base" hangingPunct="0">
              <a:buClr>
                <a:srgbClr val="982020"/>
              </a:buClr>
              <a:buSzPct val="80000"/>
              <a:tabLst>
                <a:tab pos="2152650" algn="l"/>
              </a:tabLst>
            </a:pPr>
            <a:r>
              <a:rPr lang="en-US" sz="1000" dirty="0">
                <a:solidFill>
                  <a:schemeClr val="accent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Waste </a:t>
            </a:r>
            <a:r>
              <a:rPr lang="en-US" sz="1000" dirty="0" smtClean="0">
                <a:solidFill>
                  <a:schemeClr val="accent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Management and Energy Production Fund</a:t>
            </a:r>
            <a:endParaRPr lang="en-US" sz="1000" dirty="0">
              <a:solidFill>
                <a:schemeClr val="accent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6" name="Rectangle 68"/>
          <p:cNvSpPr/>
          <p:nvPr/>
        </p:nvSpPr>
        <p:spPr>
          <a:xfrm>
            <a:off x="2930477" y="3854591"/>
            <a:ext cx="1188720" cy="713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 algn="ctr" defTabSz="995363" eaLnBrk="0" fontAlgn="base" hangingPunct="0">
              <a:buClr>
                <a:srgbClr val="982020"/>
              </a:buClr>
              <a:buSzPct val="80000"/>
              <a:tabLst>
                <a:tab pos="2152650" algn="l"/>
              </a:tabLst>
              <a:defRPr/>
            </a:pPr>
            <a:r>
              <a:rPr lang="en-US" sz="1000" dirty="0" smtClean="0">
                <a:solidFill>
                  <a:schemeClr val="accent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Social Economy Fund</a:t>
            </a:r>
            <a:endParaRPr lang="en-US" sz="1000" dirty="0">
              <a:solidFill>
                <a:schemeClr val="accent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7" name="Rectangle 36"/>
          <p:cNvSpPr/>
          <p:nvPr/>
        </p:nvSpPr>
        <p:spPr>
          <a:xfrm>
            <a:off x="1619543" y="3854591"/>
            <a:ext cx="1188720" cy="713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 algn="ctr" defTabSz="995363" eaLnBrk="0" fontAlgn="base" hangingPunct="0">
              <a:buClr>
                <a:srgbClr val="982020"/>
              </a:buClr>
              <a:buSzPct val="80000"/>
              <a:tabLst>
                <a:tab pos="2152650" algn="l"/>
              </a:tabLst>
              <a:defRPr/>
            </a:pPr>
            <a:r>
              <a:rPr lang="en-US" sz="1000" dirty="0">
                <a:solidFill>
                  <a:schemeClr val="accent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SME </a:t>
            </a:r>
            <a:r>
              <a:rPr lang="en-US" sz="1000" dirty="0" smtClean="0">
                <a:solidFill>
                  <a:schemeClr val="accent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Fund</a:t>
            </a:r>
            <a:endParaRPr lang="en-US" sz="1000" dirty="0">
              <a:solidFill>
                <a:schemeClr val="accent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88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631286"/>
              </p:ext>
            </p:extLst>
          </p:nvPr>
        </p:nvGraphicFramePr>
        <p:xfrm>
          <a:off x="381587" y="6099319"/>
          <a:ext cx="8560150" cy="448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269"/>
                <a:gridCol w="7920881"/>
              </a:tblGrid>
              <a:tr h="27528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Notes:</a:t>
                      </a:r>
                      <a:endParaRPr lang="en-US" sz="1200" b="0" i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82935" marR="82935" marT="41468" marB="414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US" sz="1200" b="0" i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Potential co-financing IFIs: EBRD, EIB, CEB, KfW, IIB; potential private investors: commercial and investment banks</a:t>
                      </a:r>
                      <a:r>
                        <a:rPr lang="sk-SK" sz="1200" b="0" i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&amp; equity investors</a:t>
                      </a:r>
                      <a:endParaRPr lang="en-US" sz="1200" b="0" i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82935" marR="82935" marT="41468" marB="414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3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Funding Agreements</a:t>
            </a:r>
            <a:endParaRPr lang="sk-SK" sz="28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1768" y="1537452"/>
            <a:ext cx="8686800" cy="435503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74320" lvl="1" indent="-274320" defTabSz="995363">
              <a:spcAft>
                <a:spcPts val="2400"/>
              </a:spcAft>
              <a:buClr>
                <a:srgbClr val="982020"/>
              </a:buClr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Agreements are 3-</a:t>
            </a:r>
            <a:r>
              <a:rPr lang="sk-SK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party</a:t>
            </a:r>
            <a:r>
              <a:rPr lang="en-GB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contracts between SIH, SZRB AM and OP Managing Authorities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stating the terms and conditions for making contributions from Operational Programs to financial instruments implemented via SIH</a:t>
            </a:r>
          </a:p>
          <a:p>
            <a:pPr marL="274320" lvl="1" indent="-274320" defTabSz="995363">
              <a:spcAft>
                <a:spcPts val="600"/>
              </a:spcAft>
              <a:buClr>
                <a:srgbClr val="982020"/>
              </a:buClr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key components include:</a:t>
            </a:r>
          </a:p>
          <a:p>
            <a:pPr marL="731520" lvl="2" indent="-274320" defTabSz="995363">
              <a:spcAft>
                <a:spcPts val="600"/>
              </a:spcAft>
              <a:buClr>
                <a:srgbClr val="982020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amounts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 ESIF and national co-financing allocations from each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Operational Program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2" indent="-274320" defTabSz="995363">
              <a:spcAft>
                <a:spcPts val="600"/>
              </a:spcAft>
              <a:buClr>
                <a:srgbClr val="982020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conditions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for the implementation and management of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Instruments</a:t>
            </a:r>
          </a:p>
          <a:p>
            <a:pPr marL="731520" lvl="2" indent="-274320" defTabSz="995363">
              <a:spcAft>
                <a:spcPts val="600"/>
              </a:spcAft>
              <a:buClr>
                <a:srgbClr val="982020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investment strategy for the implementation of Financial Instruments</a:t>
            </a:r>
          </a:p>
          <a:p>
            <a:pPr marL="731520" lvl="2" indent="-274320" defTabSz="995363">
              <a:spcAft>
                <a:spcPts val="600"/>
              </a:spcAft>
              <a:buClr>
                <a:srgbClr val="982020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rights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responsibilities of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three parties to the contract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before, during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after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Instrument implementation</a:t>
            </a:r>
          </a:p>
          <a:p>
            <a:pPr marL="274320" lvl="1" indent="-274320" defTabSz="995363">
              <a:spcBef>
                <a:spcPts val="1200"/>
              </a:spcBef>
              <a:spcAft>
                <a:spcPts val="1800"/>
              </a:spcAft>
              <a:buClr>
                <a:srgbClr val="98202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Integrated Infrastructure, OP Quality of Environment</a:t>
            </a:r>
            <a:r>
              <a:rPr lang="sk-SK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Integrated Regional OP</a:t>
            </a:r>
            <a:r>
              <a:rPr lang="sk-SK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OP </a:t>
            </a:r>
            <a:r>
              <a:rPr lang="en-GB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sk-SK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Funding Agreements (</a:t>
            </a:r>
            <a:r>
              <a:rPr lang="sk-SK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 of 5) were signed for a total of EUR </a:t>
            </a:r>
            <a:r>
              <a:rPr lang="sk-SK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474</a:t>
            </a:r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GB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59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62"/>
            <a:ext cx="7518083" cy="904873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 smtClean="0">
                <a:solidFill>
                  <a:schemeClr val="accent1"/>
                </a:solidFill>
                <a:cs typeface="Arial" panose="020B0604020202020204" pitchFamily="34" charset="0"/>
              </a:rPr>
              <a:t>P</a:t>
            </a:r>
            <a:r>
              <a:rPr lang="sk-SK" sz="28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otential</a:t>
            </a:r>
            <a:r>
              <a:rPr lang="en-US" sz="2800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sk-SK" sz="2800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Investor </a:t>
            </a:r>
            <a:r>
              <a:rPr lang="en-US" sz="2800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Participation</a:t>
            </a:r>
            <a:endParaRPr lang="en-US" sz="1600" i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719668" y="1525363"/>
          <a:ext cx="8688492" cy="4100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875"/>
                <a:gridCol w="1785257"/>
                <a:gridCol w="1703840"/>
                <a:gridCol w="4732520"/>
              </a:tblGrid>
              <a:tr h="209208">
                <a:tc>
                  <a:txBody>
                    <a:bodyPr/>
                    <a:lstStyle/>
                    <a:p>
                      <a:pPr algn="ctr"/>
                      <a:endParaRPr lang="en-US" sz="1600" b="1" cap="none" baseline="0" noProof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A5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cap="none" baseline="0" noProof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Investment Type</a:t>
                      </a:r>
                      <a:endParaRPr lang="en-US" sz="1800" b="1" i="0" cap="none" baseline="0" noProof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A5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cap="none" baseline="0" noProof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Investor</a:t>
                      </a:r>
                      <a:endParaRPr lang="en-US" sz="1800" b="1" i="0" cap="none" baseline="0" noProof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A5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cap="none" baseline="0" noProof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 of Investment Options</a:t>
                      </a:r>
                      <a:endParaRPr lang="en-US" sz="1800" b="1" i="0" cap="none" baseline="0" noProof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A5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615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cap="all" baseline="0" noProof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1</a:t>
                      </a:r>
                    </a:p>
                  </a:txBody>
                  <a:tcPr marL="82935" marR="82935" marT="41468" marB="41468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5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noProof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Investments into sub-funds</a:t>
                      </a: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5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lvl="1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r>
                        <a:rPr lang="en-US" sz="1600" kern="1200" noProof="0" dirty="0" smtClean="0">
                          <a:solidFill>
                            <a:schemeClr val="accent1"/>
                          </a:solidFill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Limited</a:t>
                      </a:r>
                      <a:r>
                        <a:rPr lang="en-US" sz="1600" kern="1200" baseline="0" noProof="0" dirty="0" smtClean="0">
                          <a:solidFill>
                            <a:schemeClr val="accent1"/>
                          </a:solidFill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Partner</a:t>
                      </a:r>
                      <a:endParaRPr lang="en-US" sz="1600" kern="1200" noProof="0" dirty="0">
                        <a:solidFill>
                          <a:schemeClr val="accent1"/>
                        </a:solidFill>
                        <a:latin typeface="+mn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5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5760" marR="0" lvl="2" indent="-248808" algn="l" defTabSz="902794" rtl="0" eaLnBrk="1" fontAlgn="base" latinLnBrk="0" hangingPunct="1">
                        <a:lnSpc>
                          <a:spcPts val="1555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Char char="§"/>
                        <a:tabLst>
                          <a:tab pos="2152650" algn="l"/>
                        </a:tabLst>
                        <a:defRPr/>
                      </a:pPr>
                      <a:r>
                        <a:rPr lang="en-US" sz="140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Infrastructure Fund</a:t>
                      </a:r>
                    </a:p>
                    <a:p>
                      <a:pPr marL="365760" marR="0" lvl="2" indent="-248808" algn="l" defTabSz="902794" rtl="0" eaLnBrk="1" fontAlgn="base" latinLnBrk="0" hangingPunct="1">
                        <a:lnSpc>
                          <a:spcPts val="1555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Char char="§"/>
                        <a:tabLst>
                          <a:tab pos="2152650" algn="l"/>
                        </a:tabLst>
                        <a:defRPr/>
                      </a:pPr>
                      <a:r>
                        <a:rPr lang="en-US" sz="140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Energy Efficiency Fund</a:t>
                      </a:r>
                      <a:endParaRPr lang="en-US" sz="140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5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61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kern="1200" cap="all" baseline="0" noProof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Level 2</a:t>
                      </a:r>
                    </a:p>
                  </a:txBody>
                  <a:tcPr marL="82935" marR="82935" marT="41468" marB="41468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b="0" i="0" kern="1200" baseline="0" noProof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Financial intermediaries</a:t>
                      </a: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1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r>
                        <a:rPr lang="en-US" sz="1600" kern="1200" noProof="0" dirty="0" smtClean="0">
                          <a:solidFill>
                            <a:schemeClr val="accent1"/>
                          </a:solidFill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Financial intermediary</a:t>
                      </a:r>
                    </a:p>
                  </a:txBody>
                  <a:tcPr marL="82935" marR="82935" marT="41468" marB="4146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5760" marR="0" lvl="2" indent="-248808" algn="l" defTabSz="902794" rtl="0" eaLnBrk="1" fontAlgn="base" latinLnBrk="0" hangingPunct="1">
                        <a:lnSpc>
                          <a:spcPts val="1555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Char char="§"/>
                        <a:tabLst>
                          <a:tab pos="2152650" algn="l"/>
                        </a:tabLst>
                        <a:defRPr/>
                      </a:pPr>
                      <a:r>
                        <a:rPr lang="en-US" sz="140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SME</a:t>
                      </a:r>
                      <a:r>
                        <a:rPr lang="en-US" sz="1400" kern="12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Fund</a:t>
                      </a:r>
                      <a:endParaRPr lang="en-US" sz="1400" kern="120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65760" marR="0" lvl="2" indent="-248808" algn="l" defTabSz="902794" rtl="0" eaLnBrk="1" fontAlgn="base" latinLnBrk="0" hangingPunct="1">
                        <a:lnSpc>
                          <a:spcPts val="1555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Char char="§"/>
                        <a:tabLst>
                          <a:tab pos="2152650" algn="l"/>
                        </a:tabLst>
                        <a:defRPr/>
                      </a:pPr>
                      <a:r>
                        <a:rPr lang="en-US" sz="140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JEREMIE (First Loss Portfolio Guarantee (FLPG)</a:t>
                      </a:r>
                    </a:p>
                    <a:p>
                      <a:pPr marL="365760" marR="0" lvl="2" indent="-248808" algn="l" defTabSz="902794" rtl="0" eaLnBrk="1" fontAlgn="base" latinLnBrk="0" hangingPunct="1">
                        <a:lnSpc>
                          <a:spcPts val="1555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Char char="§"/>
                        <a:tabLst>
                          <a:tab pos="2152650" algn="l"/>
                        </a:tabLst>
                        <a:defRPr/>
                      </a:pPr>
                      <a:r>
                        <a:rPr lang="en-US" sz="140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Portfolio Risk Sharing Loan (PRSL)</a:t>
                      </a:r>
                    </a:p>
                    <a:p>
                      <a:pPr marL="365760" marR="0" lvl="2" indent="-248808" algn="l" defTabSz="902794" rtl="0" eaLnBrk="1" fontAlgn="base" latinLnBrk="0" hangingPunct="1">
                        <a:lnSpc>
                          <a:spcPts val="1555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Char char="§"/>
                        <a:tabLst>
                          <a:tab pos="2152650" algn="l"/>
                        </a:tabLst>
                        <a:defRPr/>
                      </a:pPr>
                      <a:r>
                        <a:rPr lang="en-US" sz="140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Energy efficiency loans</a:t>
                      </a:r>
                      <a:endParaRPr lang="en-US" sz="140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615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kern="1200" cap="all" baseline="0" noProof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Level 3</a:t>
                      </a:r>
                    </a:p>
                  </a:txBody>
                  <a:tcPr marL="82935" marR="82935" marT="41468" marB="41468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noProof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Co-investment at project level</a:t>
                      </a: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1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r>
                        <a:rPr lang="en-US" sz="1600" kern="1200" noProof="0" dirty="0" smtClean="0">
                          <a:solidFill>
                            <a:schemeClr val="accent1"/>
                          </a:solidFill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Co-financing institution</a:t>
                      </a:r>
                    </a:p>
                  </a:txBody>
                  <a:tcPr marL="82935" marR="82935" marT="41468" marB="4146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5760" marR="0" lvl="2" indent="-248808" algn="l" defTabSz="902794" rtl="0" eaLnBrk="1" fontAlgn="base" latinLnBrk="0" hangingPunct="1">
                        <a:lnSpc>
                          <a:spcPts val="1555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Char char="§"/>
                        <a:tabLst>
                          <a:tab pos="2152650" algn="l"/>
                        </a:tabLst>
                        <a:defRPr/>
                      </a:pPr>
                      <a:r>
                        <a:rPr lang="en-US" sz="1400" kern="12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D4R7</a:t>
                      </a:r>
                    </a:p>
                    <a:p>
                      <a:pPr marL="365760" marR="0" lvl="2" indent="-248808" algn="l" defTabSz="902794" rtl="0" eaLnBrk="1" fontAlgn="base" latinLnBrk="0" hangingPunct="1">
                        <a:lnSpc>
                          <a:spcPts val="1555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Char char="§"/>
                        <a:tabLst>
                          <a:tab pos="2152650" algn="l"/>
                        </a:tabLst>
                        <a:defRPr/>
                      </a:pPr>
                      <a:r>
                        <a:rPr lang="en-US" sz="140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Renewable</a:t>
                      </a:r>
                      <a:r>
                        <a:rPr lang="en-US" sz="1400" kern="12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energy sources</a:t>
                      </a:r>
                    </a:p>
                    <a:p>
                      <a:pPr marL="365760" marR="0" lvl="2" indent="-248808" algn="l" defTabSz="902794" rtl="0" eaLnBrk="1" fontAlgn="base" latinLnBrk="0" hangingPunct="1">
                        <a:lnSpc>
                          <a:spcPts val="1555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Char char="§"/>
                        <a:tabLst>
                          <a:tab pos="2152650" algn="l"/>
                        </a:tabLst>
                        <a:defRPr/>
                      </a:pPr>
                      <a:r>
                        <a:rPr lang="en-US" sz="1400" kern="12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Waste Management Fund</a:t>
                      </a:r>
                      <a:endParaRPr lang="en-US" sz="1400" kern="120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621769" y="331259"/>
            <a:ext cx="7446645" cy="904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54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288612"/>
            <a:ext cx="6599518" cy="84850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 Narrow" panose="020B0606020202030204" pitchFamily="34" charset="0"/>
              </a:rPr>
              <a:t>SIH Sub-funds reflecting Investment Areas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727268"/>
              </p:ext>
            </p:extLst>
          </p:nvPr>
        </p:nvGraphicFramePr>
        <p:xfrm>
          <a:off x="639617" y="5872585"/>
          <a:ext cx="8708206" cy="235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717"/>
                <a:gridCol w="8001489"/>
              </a:tblGrid>
              <a:tr h="23498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endParaRPr lang="en-US" sz="1000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spcBef>
                          <a:spcPts val="300"/>
                        </a:spcBef>
                        <a:buAutoNum type="arabicParenR"/>
                      </a:pPr>
                      <a:endParaRPr lang="en-US" sz="1000" b="0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6918530" y="2988062"/>
            <a:ext cx="1789122" cy="297518"/>
            <a:chOff x="6918530" y="3179456"/>
            <a:chExt cx="1789122" cy="297518"/>
          </a:xfrm>
        </p:grpSpPr>
        <p:sp>
          <p:nvSpPr>
            <p:cNvPr id="25" name="Rectangle 24"/>
            <p:cNvSpPr/>
            <p:nvPr/>
          </p:nvSpPr>
          <p:spPr>
            <a:xfrm>
              <a:off x="6918530" y="3179457"/>
              <a:ext cx="303288" cy="2975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17475" lvl="1" algn="ctr" defTabSz="995363" eaLnBrk="0" fontAlgn="base" hangingPunct="0">
                <a:lnSpc>
                  <a:spcPts val="1555"/>
                </a:lnSpc>
                <a:spcBef>
                  <a:spcPts val="600"/>
                </a:spcBef>
                <a:buClr>
                  <a:srgbClr val="982020"/>
                </a:buClr>
                <a:buSzPct val="80000"/>
                <a:tabLst>
                  <a:tab pos="2152650" algn="l"/>
                </a:tabLst>
                <a:defRPr/>
              </a:pPr>
              <a:endParaRPr lang="en-US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404364" y="3179456"/>
              <a:ext cx="303288" cy="2975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17475" lvl="1" algn="ctr" defTabSz="995363" eaLnBrk="0" fontAlgn="base" hangingPunct="0">
                <a:lnSpc>
                  <a:spcPts val="1555"/>
                </a:lnSpc>
                <a:spcBef>
                  <a:spcPts val="600"/>
                </a:spcBef>
                <a:buClr>
                  <a:srgbClr val="982020"/>
                </a:buClr>
                <a:buSzPct val="80000"/>
                <a:tabLst>
                  <a:tab pos="2152650" algn="l"/>
                </a:tabLst>
                <a:defRPr/>
              </a:pPr>
              <a:endParaRPr lang="en-US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462768" y="3826857"/>
            <a:ext cx="3231236" cy="297519"/>
            <a:chOff x="5462768" y="4018251"/>
            <a:chExt cx="3231236" cy="297519"/>
          </a:xfrm>
        </p:grpSpPr>
        <p:sp>
          <p:nvSpPr>
            <p:cNvPr id="27" name="Rectangle 26"/>
            <p:cNvSpPr/>
            <p:nvPr/>
          </p:nvSpPr>
          <p:spPr>
            <a:xfrm>
              <a:off x="5462768" y="4018253"/>
              <a:ext cx="303288" cy="2975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17475" lvl="1" algn="ctr" defTabSz="995363" eaLnBrk="0" fontAlgn="base" hangingPunct="0">
                <a:lnSpc>
                  <a:spcPts val="1555"/>
                </a:lnSpc>
                <a:spcBef>
                  <a:spcPts val="600"/>
                </a:spcBef>
                <a:buClr>
                  <a:srgbClr val="982020"/>
                </a:buClr>
                <a:buSzPct val="80000"/>
                <a:tabLst>
                  <a:tab pos="2152650" algn="l"/>
                </a:tabLst>
                <a:defRPr/>
              </a:pPr>
              <a:endParaRPr lang="en-US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945826" y="4018252"/>
              <a:ext cx="303288" cy="2975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17475" lvl="1" algn="ctr" defTabSz="995363" eaLnBrk="0" fontAlgn="base" hangingPunct="0">
                <a:lnSpc>
                  <a:spcPts val="1555"/>
                </a:lnSpc>
                <a:spcBef>
                  <a:spcPts val="600"/>
                </a:spcBef>
                <a:buClr>
                  <a:srgbClr val="982020"/>
                </a:buClr>
                <a:buSzPct val="80000"/>
                <a:tabLst>
                  <a:tab pos="2152650" algn="l"/>
                </a:tabLst>
                <a:defRPr/>
              </a:pPr>
              <a:endParaRPr lang="en-US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390716" y="4018251"/>
              <a:ext cx="303288" cy="2975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17475" lvl="1" algn="ctr" defTabSz="995363" eaLnBrk="0" fontAlgn="base" hangingPunct="0">
                <a:lnSpc>
                  <a:spcPts val="1555"/>
                </a:lnSpc>
                <a:spcBef>
                  <a:spcPts val="600"/>
                </a:spcBef>
                <a:buClr>
                  <a:srgbClr val="982020"/>
                </a:buClr>
                <a:buSzPct val="80000"/>
                <a:tabLst>
                  <a:tab pos="2152650" algn="l"/>
                </a:tabLst>
                <a:defRPr/>
              </a:pPr>
              <a:endParaRPr lang="en-US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462769" y="4602811"/>
            <a:ext cx="3217587" cy="298703"/>
            <a:chOff x="5462769" y="4794205"/>
            <a:chExt cx="3217587" cy="298703"/>
          </a:xfrm>
        </p:grpSpPr>
        <p:sp>
          <p:nvSpPr>
            <p:cNvPr id="30" name="Rectangle 29"/>
            <p:cNvSpPr/>
            <p:nvPr/>
          </p:nvSpPr>
          <p:spPr>
            <a:xfrm>
              <a:off x="5462769" y="4794206"/>
              <a:ext cx="303288" cy="2975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17475" lvl="1" algn="ctr" defTabSz="995363" eaLnBrk="0" fontAlgn="base" hangingPunct="0">
                <a:lnSpc>
                  <a:spcPts val="1555"/>
                </a:lnSpc>
                <a:spcBef>
                  <a:spcPts val="600"/>
                </a:spcBef>
                <a:buClr>
                  <a:srgbClr val="982020"/>
                </a:buClr>
                <a:buSzPct val="80000"/>
                <a:tabLst>
                  <a:tab pos="2152650" algn="l"/>
                </a:tabLst>
                <a:defRPr/>
              </a:pPr>
              <a:endParaRPr lang="en-US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932178" y="4794205"/>
              <a:ext cx="303288" cy="2975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17475" lvl="1" algn="ctr" defTabSz="995363" eaLnBrk="0" fontAlgn="base" hangingPunct="0">
                <a:lnSpc>
                  <a:spcPts val="1555"/>
                </a:lnSpc>
                <a:spcBef>
                  <a:spcPts val="600"/>
                </a:spcBef>
                <a:buClr>
                  <a:srgbClr val="982020"/>
                </a:buClr>
                <a:buSzPct val="80000"/>
                <a:tabLst>
                  <a:tab pos="2152650" algn="l"/>
                </a:tabLst>
                <a:defRPr/>
              </a:pPr>
              <a:endParaRPr lang="en-US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377068" y="4795391"/>
              <a:ext cx="303288" cy="2975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17475" lvl="1" algn="ctr" defTabSz="995363" eaLnBrk="0" fontAlgn="base" hangingPunct="0">
                <a:lnSpc>
                  <a:spcPts val="1555"/>
                </a:lnSpc>
                <a:spcBef>
                  <a:spcPts val="600"/>
                </a:spcBef>
                <a:buClr>
                  <a:srgbClr val="982020"/>
                </a:buClr>
                <a:buSzPct val="80000"/>
                <a:tabLst>
                  <a:tab pos="2152650" algn="l"/>
                </a:tabLst>
                <a:defRPr/>
              </a:pPr>
              <a:endParaRPr lang="en-US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991969" y="5366290"/>
            <a:ext cx="4688387" cy="308356"/>
            <a:chOff x="3991969" y="5557684"/>
            <a:chExt cx="4688387" cy="308356"/>
          </a:xfrm>
        </p:grpSpPr>
        <p:sp>
          <p:nvSpPr>
            <p:cNvPr id="33" name="Rectangle 32"/>
            <p:cNvSpPr/>
            <p:nvPr/>
          </p:nvSpPr>
          <p:spPr>
            <a:xfrm>
              <a:off x="3991969" y="5558871"/>
              <a:ext cx="303288" cy="2975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17475" lvl="1" algn="ctr" defTabSz="995363" eaLnBrk="0" fontAlgn="base" hangingPunct="0">
                <a:lnSpc>
                  <a:spcPts val="1555"/>
                </a:lnSpc>
                <a:spcBef>
                  <a:spcPts val="600"/>
                </a:spcBef>
                <a:buClr>
                  <a:srgbClr val="982020"/>
                </a:buClr>
                <a:buSzPct val="80000"/>
                <a:tabLst>
                  <a:tab pos="2152650" algn="l"/>
                </a:tabLst>
                <a:defRPr/>
              </a:pPr>
              <a:endParaRPr lang="en-US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462770" y="5567337"/>
              <a:ext cx="303288" cy="2975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17475" lvl="1" algn="ctr" defTabSz="995363" eaLnBrk="0" fontAlgn="base" hangingPunct="0">
                <a:lnSpc>
                  <a:spcPts val="1555"/>
                </a:lnSpc>
                <a:spcBef>
                  <a:spcPts val="600"/>
                </a:spcBef>
                <a:buClr>
                  <a:srgbClr val="982020"/>
                </a:buClr>
                <a:buSzPct val="80000"/>
                <a:tabLst>
                  <a:tab pos="2152650" algn="l"/>
                </a:tabLst>
                <a:defRPr/>
              </a:pPr>
              <a:endParaRPr lang="en-US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932178" y="5568523"/>
              <a:ext cx="303288" cy="2975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17475" lvl="1" algn="ctr" defTabSz="995363" eaLnBrk="0" fontAlgn="base" hangingPunct="0">
                <a:lnSpc>
                  <a:spcPts val="1555"/>
                </a:lnSpc>
                <a:spcBef>
                  <a:spcPts val="600"/>
                </a:spcBef>
                <a:buClr>
                  <a:srgbClr val="982020"/>
                </a:buClr>
                <a:buSzPct val="80000"/>
                <a:tabLst>
                  <a:tab pos="2152650" algn="l"/>
                </a:tabLst>
                <a:defRPr/>
              </a:pPr>
              <a:endParaRPr lang="en-US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377068" y="5557684"/>
              <a:ext cx="303288" cy="2975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17475" lvl="1" algn="ctr" defTabSz="995363" eaLnBrk="0" fontAlgn="base" hangingPunct="0">
                <a:lnSpc>
                  <a:spcPts val="1555"/>
                </a:lnSpc>
                <a:spcBef>
                  <a:spcPts val="600"/>
                </a:spcBef>
                <a:buClr>
                  <a:srgbClr val="982020"/>
                </a:buClr>
                <a:buSzPct val="80000"/>
                <a:tabLst>
                  <a:tab pos="2152650" algn="l"/>
                </a:tabLst>
                <a:defRPr/>
              </a:pPr>
              <a:endParaRPr lang="en-US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8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53622"/>
              </p:ext>
            </p:extLst>
          </p:nvPr>
        </p:nvGraphicFramePr>
        <p:xfrm>
          <a:off x="622300" y="1273869"/>
          <a:ext cx="8620057" cy="5040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6312"/>
                <a:gridCol w="1909301"/>
                <a:gridCol w="886111"/>
                <a:gridCol w="886111"/>
                <a:gridCol w="886111"/>
                <a:gridCol w="886111"/>
              </a:tblGrid>
              <a:tr h="5000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kern="1200" dirty="0" smtClean="0">
                        <a:solidFill>
                          <a:schemeClr val="accent1"/>
                        </a:solidFill>
                        <a:latin typeface="Arial Narrow" panose="020B0606020202030204" pitchFamily="34" charset="0"/>
                        <a:ea typeface="+mj-ea"/>
                        <a:cs typeface="+mj-cs"/>
                      </a:endParaRP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noProof="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500" b="1" i="0" cap="none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Instrument Options</a:t>
                      </a:r>
                      <a:endParaRPr lang="en-US" sz="1500" b="1" i="0" cap="none" baseline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i="1" cap="none" baseline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5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i="1" cap="none" baseline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5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i="1" cap="none" baseline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5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94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Sub-funds</a:t>
                      </a:r>
                    </a:p>
                  </a:txBody>
                  <a:tcPr marL="82935" marR="82935" marT="41468" marB="18288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baseline="0" noProof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Allocation for FIs</a:t>
                      </a:r>
                      <a:endParaRPr lang="en-GB" sz="1200" b="1" i="0" noProof="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35" marR="82935" marT="41468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cap="none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Equity</a:t>
                      </a:r>
                      <a:endParaRPr lang="en-US" sz="1100" b="1" i="0" cap="none" baseline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vert="vert27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cap="none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Mezzanine</a:t>
                      </a:r>
                      <a:endParaRPr lang="en-US" sz="1100" b="1" i="0" cap="none" baseline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vert="vert27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cap="none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Soft Loans</a:t>
                      </a:r>
                      <a:endParaRPr lang="en-US" sz="1100" b="1" i="0" cap="none" baseline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vert="vert27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cap="none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Guarantees</a:t>
                      </a:r>
                      <a:endParaRPr lang="en-US" sz="1100" b="1" i="0" cap="none" baseline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vert="vert27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2533">
                <a:tc>
                  <a:txBody>
                    <a:bodyPr/>
                    <a:lstStyle/>
                    <a:p>
                      <a:pPr marL="1005840" marR="0" lvl="5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r>
                        <a:rPr lang="en-US" sz="1200" b="1" dirty="0" smtClean="0">
                          <a:solidFill>
                            <a:schemeClr val="accent1"/>
                          </a:solidFill>
                        </a:rPr>
                        <a:t>Infrastructure Fund</a:t>
                      </a: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5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endParaRPr lang="en-US" sz="12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1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r>
                        <a:rPr lang="en-US" sz="1200" dirty="0" smtClean="0">
                          <a:solidFill>
                            <a:schemeClr val="accent2"/>
                          </a:solidFill>
                        </a:rPr>
                        <a:t>✔</a:t>
                      </a: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1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r>
                        <a:rPr lang="en-US" sz="1200" dirty="0" smtClean="0">
                          <a:solidFill>
                            <a:schemeClr val="accent2"/>
                          </a:solidFill>
                        </a:rPr>
                        <a:t>✔</a:t>
                      </a:r>
                      <a:endParaRPr lang="en-US" sz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1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r>
                        <a:rPr lang="en-US" sz="1200" dirty="0" smtClean="0">
                          <a:solidFill>
                            <a:schemeClr val="accent2"/>
                          </a:solidFill>
                        </a:rPr>
                        <a:t>✔</a:t>
                      </a:r>
                      <a:endParaRPr lang="en-US" sz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1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r>
                        <a:rPr lang="en-US" sz="1200" dirty="0" smtClean="0">
                          <a:solidFill>
                            <a:schemeClr val="accent2"/>
                          </a:solidFill>
                        </a:rPr>
                        <a:t>✔</a:t>
                      </a:r>
                      <a:endParaRPr lang="en-US" sz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2533">
                <a:tc>
                  <a:txBody>
                    <a:bodyPr/>
                    <a:lstStyle/>
                    <a:p>
                      <a:pPr marL="1005840" marR="0" lvl="5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r>
                        <a:rPr lang="en-US" sz="1200" b="1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Energy Efficiency Fund</a:t>
                      </a: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5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endParaRPr lang="en-US" sz="1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1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endParaRPr lang="en-US" sz="1200" kern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1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endParaRPr lang="en-US" sz="1200" kern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1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r>
                        <a:rPr lang="en-US" sz="1200" dirty="0" smtClean="0">
                          <a:solidFill>
                            <a:schemeClr val="accent2"/>
                          </a:solidFill>
                        </a:rPr>
                        <a:t>✔</a:t>
                      </a:r>
                      <a:endParaRPr lang="en-US" sz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1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r>
                        <a:rPr lang="en-US" sz="1200" dirty="0" smtClean="0">
                          <a:solidFill>
                            <a:schemeClr val="accent2"/>
                          </a:solidFill>
                        </a:rPr>
                        <a:t>✔</a:t>
                      </a:r>
                      <a:endParaRPr lang="en-US" sz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2533">
                <a:tc>
                  <a:txBody>
                    <a:bodyPr/>
                    <a:lstStyle/>
                    <a:p>
                      <a:pPr marL="1005840" marR="0" lvl="5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r>
                        <a:rPr lang="en-US" sz="1200" b="1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Waste Management and Energy Production Fund</a:t>
                      </a: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5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endParaRPr lang="en-US" sz="1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1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endParaRPr lang="en-US" sz="1200" kern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1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r>
                        <a:rPr lang="en-US" sz="1200" dirty="0" smtClean="0">
                          <a:solidFill>
                            <a:schemeClr val="accent2"/>
                          </a:solidFill>
                        </a:rPr>
                        <a:t>✔</a:t>
                      </a:r>
                      <a:endParaRPr lang="en-US" sz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1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r>
                        <a:rPr lang="en-US" sz="1200" dirty="0" smtClean="0">
                          <a:solidFill>
                            <a:schemeClr val="accent2"/>
                          </a:solidFill>
                        </a:rPr>
                        <a:t>✔</a:t>
                      </a:r>
                      <a:endParaRPr lang="en-US" sz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1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r>
                        <a:rPr lang="en-US" sz="1200" dirty="0" smtClean="0">
                          <a:solidFill>
                            <a:schemeClr val="accent2"/>
                          </a:solidFill>
                        </a:rPr>
                        <a:t>✔</a:t>
                      </a:r>
                      <a:endParaRPr lang="en-US" sz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2533">
                <a:tc>
                  <a:txBody>
                    <a:bodyPr/>
                    <a:lstStyle/>
                    <a:p>
                      <a:pPr marL="1005840" marR="0" lvl="5" indent="0" algn="ctr" defTabSz="99536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r>
                        <a:rPr lang="en-US" sz="1200" b="1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SME Fund </a:t>
                      </a: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5" indent="0" algn="ctr" defTabSz="99536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endParaRPr lang="en-US" sz="1200" b="1" kern="120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1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r>
                        <a:rPr lang="en-US" sz="1200" dirty="0" smtClean="0">
                          <a:solidFill>
                            <a:schemeClr val="accent2"/>
                          </a:solidFill>
                        </a:rPr>
                        <a:t>✔</a:t>
                      </a:r>
                      <a:endParaRPr lang="en-US" sz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1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endParaRPr lang="en-US" sz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1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r>
                        <a:rPr lang="en-US" sz="1200" dirty="0" smtClean="0">
                          <a:solidFill>
                            <a:schemeClr val="accent2"/>
                          </a:solidFill>
                        </a:rPr>
                        <a:t>✔</a:t>
                      </a:r>
                      <a:endParaRPr lang="en-US" sz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1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r>
                        <a:rPr lang="en-US" sz="1200" dirty="0" smtClean="0">
                          <a:solidFill>
                            <a:schemeClr val="accent2"/>
                          </a:solidFill>
                        </a:rPr>
                        <a:t>✔</a:t>
                      </a:r>
                      <a:endParaRPr lang="en-US" sz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2533">
                <a:tc>
                  <a:txBody>
                    <a:bodyPr/>
                    <a:lstStyle/>
                    <a:p>
                      <a:pPr marL="1005840" marR="0" lvl="5" indent="0" algn="ctr" defTabSz="99536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r>
                        <a:rPr lang="en-US" sz="1200" b="1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Social Economy Fund</a:t>
                      </a: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5" indent="0" algn="ctr" defTabSz="99536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endParaRPr lang="en-US" sz="1200" b="1" kern="120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1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r>
                        <a:rPr lang="en-US" sz="1200" dirty="0" smtClean="0">
                          <a:solidFill>
                            <a:schemeClr val="accent2"/>
                          </a:solidFill>
                        </a:rPr>
                        <a:t>✔</a:t>
                      </a:r>
                      <a:endParaRPr lang="en-US" sz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1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endParaRPr lang="en-US" sz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1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r>
                        <a:rPr lang="en-US" sz="1200" dirty="0" smtClean="0">
                          <a:solidFill>
                            <a:schemeClr val="accent2"/>
                          </a:solidFill>
                        </a:rPr>
                        <a:t>✔</a:t>
                      </a:r>
                      <a:endParaRPr lang="en-US" sz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1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r>
                        <a:rPr lang="en-US" sz="1200" dirty="0" smtClean="0">
                          <a:solidFill>
                            <a:schemeClr val="accent2"/>
                          </a:solidFill>
                        </a:rPr>
                        <a:t>✔</a:t>
                      </a:r>
                      <a:endParaRPr lang="en-US" sz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9073">
                <a:tc>
                  <a:txBody>
                    <a:bodyPr/>
                    <a:lstStyle/>
                    <a:p>
                      <a:pPr marL="1005840" marR="0" lvl="5" indent="0" algn="ctr" defTabSz="99536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r>
                        <a:rPr lang="en-US" sz="12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Total of all Sub-funds / Fund of Funds</a:t>
                      </a: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5" indent="0" algn="ctr" defTabSz="99536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endParaRPr lang="en-US" sz="1200" b="1" kern="120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1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endParaRPr lang="en-US" sz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1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endParaRPr lang="en-US" sz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1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endParaRPr lang="en-US" sz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1" indent="0" algn="ctr" defTabSz="995363" rtl="0" eaLnBrk="0" fontAlgn="base" latinLnBrk="0" hangingPunct="0">
                        <a:lnSpc>
                          <a:spcPts val="155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82020"/>
                        </a:buClr>
                        <a:buSzPct val="80000"/>
                        <a:buFont typeface="Wingdings" panose="05000000000000000000" pitchFamily="2" charset="2"/>
                        <a:buNone/>
                        <a:tabLst>
                          <a:tab pos="2152650" algn="l"/>
                        </a:tabLst>
                        <a:defRPr/>
                      </a:pPr>
                      <a:endParaRPr lang="en-US" sz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2935" marR="82935" marT="41468" marB="414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3" name="Picture 4"/>
          <p:cNvPicPr>
            <a:picLocks noChangeAspect="1"/>
          </p:cNvPicPr>
          <p:nvPr/>
        </p:nvPicPr>
        <p:blipFill rotWithShape="1">
          <a:blip r:embed="rId3"/>
          <a:srcRect l="1560" t="5109" r="-1560" b="17801"/>
          <a:stretch/>
        </p:blipFill>
        <p:spPr>
          <a:xfrm>
            <a:off x="790204" y="2769752"/>
            <a:ext cx="914400" cy="470515"/>
          </a:xfrm>
          <a:prstGeom prst="rect">
            <a:avLst/>
          </a:prstGeom>
        </p:spPr>
      </p:pic>
      <p:pic>
        <p:nvPicPr>
          <p:cNvPr id="44" name="Picture 37"/>
          <p:cNvPicPr>
            <a:picLocks noChangeAspect="1"/>
          </p:cNvPicPr>
          <p:nvPr/>
        </p:nvPicPr>
        <p:blipFill rotWithShape="1">
          <a:blip r:embed="rId4"/>
          <a:srcRect r="17898"/>
          <a:stretch/>
        </p:blipFill>
        <p:spPr>
          <a:xfrm>
            <a:off x="789925" y="3340594"/>
            <a:ext cx="914400" cy="477314"/>
          </a:xfrm>
          <a:prstGeom prst="rect">
            <a:avLst/>
          </a:prstGeom>
        </p:spPr>
      </p:pic>
      <p:pic>
        <p:nvPicPr>
          <p:cNvPr id="45" name="Picture 41"/>
          <p:cNvPicPr>
            <a:picLocks noChangeAspect="1"/>
          </p:cNvPicPr>
          <p:nvPr/>
        </p:nvPicPr>
        <p:blipFill rotWithShape="1">
          <a:blip r:embed="rId5"/>
          <a:srcRect l="-1" r="1371"/>
          <a:stretch/>
        </p:blipFill>
        <p:spPr>
          <a:xfrm>
            <a:off x="789925" y="3918235"/>
            <a:ext cx="914679" cy="455004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 rotWithShape="1">
          <a:blip r:embed="rId6"/>
          <a:srcRect t="47299" b="2410"/>
          <a:stretch/>
        </p:blipFill>
        <p:spPr>
          <a:xfrm>
            <a:off x="789925" y="4507218"/>
            <a:ext cx="914400" cy="459858"/>
          </a:xfrm>
          <a:prstGeom prst="rect">
            <a:avLst/>
          </a:prstGeom>
        </p:spPr>
      </p:pic>
      <p:pic>
        <p:nvPicPr>
          <p:cNvPr id="47" name="Picture 9"/>
          <p:cNvPicPr>
            <a:picLocks noChangeAspect="1"/>
          </p:cNvPicPr>
          <p:nvPr/>
        </p:nvPicPr>
        <p:blipFill rotWithShape="1">
          <a:blip r:embed="rId7"/>
          <a:srcRect t="5400" b="7248"/>
          <a:stretch/>
        </p:blipFill>
        <p:spPr>
          <a:xfrm>
            <a:off x="789925" y="5076059"/>
            <a:ext cx="914400" cy="457200"/>
          </a:xfrm>
          <a:prstGeom prst="rect">
            <a:avLst/>
          </a:prstGeom>
        </p:spPr>
      </p:pic>
      <p:pic>
        <p:nvPicPr>
          <p:cNvPr id="48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485" y="5786091"/>
            <a:ext cx="1097280" cy="436729"/>
          </a:xfrm>
          <a:prstGeom prst="rect">
            <a:avLst/>
          </a:prstGeom>
        </p:spPr>
      </p:pic>
      <p:graphicFrame>
        <p:nvGraphicFramePr>
          <p:cNvPr id="49" name="Chart 18"/>
          <p:cNvGraphicFramePr/>
          <p:nvPr>
            <p:extLst>
              <p:ext uri="{D42A27DB-BD31-4B8C-83A1-F6EECF244321}">
                <p14:modId xmlns:p14="http://schemas.microsoft.com/office/powerpoint/2010/main" val="874297423"/>
              </p:ext>
            </p:extLst>
          </p:nvPr>
        </p:nvGraphicFramePr>
        <p:xfrm>
          <a:off x="3753293" y="5655948"/>
          <a:ext cx="4954359" cy="64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0" name="Chart 11"/>
          <p:cNvGraphicFramePr/>
          <p:nvPr>
            <p:extLst>
              <p:ext uri="{D42A27DB-BD31-4B8C-83A1-F6EECF244321}">
                <p14:modId xmlns:p14="http://schemas.microsoft.com/office/powerpoint/2010/main" val="1379450789"/>
              </p:ext>
            </p:extLst>
          </p:nvPr>
        </p:nvGraphicFramePr>
        <p:xfrm>
          <a:off x="3769892" y="2682585"/>
          <a:ext cx="4937760" cy="64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51" name="Chart 12"/>
          <p:cNvGraphicFramePr/>
          <p:nvPr>
            <p:extLst>
              <p:ext uri="{D42A27DB-BD31-4B8C-83A1-F6EECF244321}">
                <p14:modId xmlns:p14="http://schemas.microsoft.com/office/powerpoint/2010/main" val="4130046482"/>
              </p:ext>
            </p:extLst>
          </p:nvPr>
        </p:nvGraphicFramePr>
        <p:xfrm>
          <a:off x="3769892" y="3285579"/>
          <a:ext cx="4937760" cy="64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52" name="Chart 13"/>
          <p:cNvGraphicFramePr/>
          <p:nvPr>
            <p:extLst>
              <p:ext uri="{D42A27DB-BD31-4B8C-83A1-F6EECF244321}">
                <p14:modId xmlns:p14="http://schemas.microsoft.com/office/powerpoint/2010/main" val="20199653"/>
              </p:ext>
            </p:extLst>
          </p:nvPr>
        </p:nvGraphicFramePr>
        <p:xfrm>
          <a:off x="3769892" y="3839174"/>
          <a:ext cx="4937760" cy="64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53" name="Chart 15"/>
          <p:cNvGraphicFramePr/>
          <p:nvPr>
            <p:extLst>
              <p:ext uri="{D42A27DB-BD31-4B8C-83A1-F6EECF244321}">
                <p14:modId xmlns:p14="http://schemas.microsoft.com/office/powerpoint/2010/main" val="3491236296"/>
              </p:ext>
            </p:extLst>
          </p:nvPr>
        </p:nvGraphicFramePr>
        <p:xfrm>
          <a:off x="3769892" y="4408394"/>
          <a:ext cx="4937760" cy="64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54" name="Chart 16"/>
          <p:cNvGraphicFramePr/>
          <p:nvPr>
            <p:extLst>
              <p:ext uri="{D42A27DB-BD31-4B8C-83A1-F6EECF244321}">
                <p14:modId xmlns:p14="http://schemas.microsoft.com/office/powerpoint/2010/main" val="1213298307"/>
              </p:ext>
            </p:extLst>
          </p:nvPr>
        </p:nvGraphicFramePr>
        <p:xfrm>
          <a:off x="3769892" y="4988342"/>
          <a:ext cx="4937760" cy="64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  <p:extLst>
      <p:ext uri="{BB962C8B-B14F-4D97-AF65-F5344CB8AC3E}">
        <p14:creationId xmlns:p14="http://schemas.microsoft.com/office/powerpoint/2010/main" val="223571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 Narrow" panose="020B0606020202030204" pitchFamily="34" charset="0"/>
              </a:rPr>
              <a:t>Steps Towards the Implementation of F</a:t>
            </a:r>
            <a:r>
              <a:rPr lang="sk-SK" sz="2800" dirty="0">
                <a:solidFill>
                  <a:schemeClr val="accent1"/>
                </a:solidFill>
                <a:latin typeface="Arial Narrow" panose="020B0606020202030204" pitchFamily="34" charset="0"/>
              </a:rPr>
              <a:t>I</a:t>
            </a:r>
            <a:r>
              <a:rPr lang="en-US" sz="2800" dirty="0">
                <a:solidFill>
                  <a:schemeClr val="accent1"/>
                </a:solidFill>
                <a:latin typeface="Arial Narrow" panose="020B0606020202030204" pitchFamily="34" charset="0"/>
              </a:rPr>
              <a:t>s</a:t>
            </a:r>
            <a:r>
              <a:rPr lang="sk-SK" sz="2800" dirty="0">
                <a:solidFill>
                  <a:schemeClr val="accent1"/>
                </a:solidFill>
                <a:latin typeface="Arial Narrow" panose="020B0606020202030204" pitchFamily="34" charset="0"/>
              </a:rPr>
              <a:t> (1/2)</a:t>
            </a:r>
            <a:endParaRPr lang="en-US" sz="28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ctangle 8"/>
          <p:cNvSpPr/>
          <p:nvPr/>
        </p:nvSpPr>
        <p:spPr>
          <a:xfrm>
            <a:off x="387145" y="1375038"/>
            <a:ext cx="411480" cy="4740496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progress</a:t>
            </a:r>
          </a:p>
        </p:txBody>
      </p:sp>
      <p:sp>
        <p:nvSpPr>
          <p:cNvPr id="15" name="Rectangle 3"/>
          <p:cNvSpPr/>
          <p:nvPr/>
        </p:nvSpPr>
        <p:spPr>
          <a:xfrm>
            <a:off x="881123" y="1486510"/>
            <a:ext cx="800122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1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sk-S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no. 323/2015 on </a:t>
            </a:r>
            <a:r>
              <a:rPr lang="sk-S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Instruments </a:t>
            </a:r>
            <a:r>
              <a:rPr lang="sk-S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established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k-S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body in </a:t>
            </a:r>
            <a:r>
              <a:rPr lang="sk-S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Ministry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sk-S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Finanance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sk-S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Slovak </a:t>
            </a:r>
            <a:r>
              <a:rPr lang="sk-S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Republic</a:t>
            </a:r>
            <a:endParaRPr lang="sk-SK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1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sk-S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Designation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audits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spcBef>
                <a:spcPts val="600"/>
              </a:spcBef>
              <a:spcAft>
                <a:spcPts val="1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sk-S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Managing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Authorities</a:t>
            </a:r>
            <a:endParaRPr lang="sk-SK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spcBef>
                <a:spcPts val="600"/>
              </a:spcBef>
              <a:spcAft>
                <a:spcPts val="1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sk-S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ody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1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Update of the system of management of F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sk-SK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1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Guidance of the European Commission (EGESIF)</a:t>
            </a:r>
          </a:p>
          <a:p>
            <a:pPr marL="628650" lvl="1" indent="-171450">
              <a:spcBef>
                <a:spcPts val="600"/>
              </a:spcBef>
              <a:spcAft>
                <a:spcPts val="1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Selection process of financial intermediaries</a:t>
            </a:r>
          </a:p>
          <a:p>
            <a:pPr marL="628650" lvl="1" indent="-171450">
              <a:spcBef>
                <a:spcPts val="600"/>
              </a:spcBef>
              <a:spcAft>
                <a:spcPts val="1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New types of off-the shelf FIs (Equity fund for SMEs and start-up companies)</a:t>
            </a:r>
            <a:endParaRPr lang="sk-SK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spcBef>
                <a:spcPts val="600"/>
              </a:spcBef>
              <a:spcAft>
                <a:spcPts val="1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5"/>
          <p:cNvCxnSpPr/>
          <p:nvPr/>
        </p:nvCxnSpPr>
        <p:spPr>
          <a:xfrm>
            <a:off x="798625" y="1378786"/>
            <a:ext cx="813815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62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 Narrow" panose="020B0606020202030204" pitchFamily="34" charset="0"/>
              </a:rPr>
              <a:t>Steps Towards the Implementation of F</a:t>
            </a:r>
            <a:r>
              <a:rPr lang="sk-SK" sz="2800" dirty="0">
                <a:solidFill>
                  <a:schemeClr val="accent1"/>
                </a:solidFill>
                <a:latin typeface="Arial Narrow" panose="020B0606020202030204" pitchFamily="34" charset="0"/>
              </a:rPr>
              <a:t>I</a:t>
            </a:r>
            <a:r>
              <a:rPr lang="en-US" sz="2800" dirty="0">
                <a:solidFill>
                  <a:schemeClr val="accent1"/>
                </a:solidFill>
                <a:latin typeface="Arial Narrow" panose="020B0606020202030204" pitchFamily="34" charset="0"/>
              </a:rPr>
              <a:t>s</a:t>
            </a:r>
            <a:r>
              <a:rPr lang="sk-SK" sz="2800" dirty="0">
                <a:solidFill>
                  <a:schemeClr val="accent1"/>
                </a:solidFill>
                <a:latin typeface="Arial Narrow" panose="020B0606020202030204" pitchFamily="34" charset="0"/>
              </a:rPr>
              <a:t> (2/2)</a:t>
            </a:r>
            <a:endParaRPr lang="en-US" sz="28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31"/>
          <p:cNvSpPr/>
          <p:nvPr/>
        </p:nvSpPr>
        <p:spPr>
          <a:xfrm>
            <a:off x="497981" y="4996017"/>
            <a:ext cx="411480" cy="805544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2016E</a:t>
            </a:r>
          </a:p>
        </p:txBody>
      </p:sp>
      <p:sp>
        <p:nvSpPr>
          <p:cNvPr id="7" name="Rectangle 8"/>
          <p:cNvSpPr/>
          <p:nvPr/>
        </p:nvSpPr>
        <p:spPr>
          <a:xfrm>
            <a:off x="497981" y="1444312"/>
            <a:ext cx="411480" cy="3281762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progress</a:t>
            </a:r>
          </a:p>
        </p:txBody>
      </p:sp>
      <p:sp>
        <p:nvSpPr>
          <p:cNvPr id="8" name="Rectangle 3"/>
          <p:cNvSpPr/>
          <p:nvPr/>
        </p:nvSpPr>
        <p:spPr>
          <a:xfrm>
            <a:off x="991959" y="1555784"/>
            <a:ext cx="800122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1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election of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inancial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ntermediaries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procurement</a:t>
            </a:r>
            <a:endParaRPr lang="sk-SK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1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D4R7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test of </a:t>
            </a:r>
            <a:r>
              <a:rPr lang="sk-S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FIs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k-S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sk-S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in a PPP</a:t>
            </a:r>
          </a:p>
          <a:p>
            <a:pPr marL="628650" lvl="1" indent="-171450">
              <a:spcBef>
                <a:spcPts val="600"/>
              </a:spcBef>
              <a:spcAft>
                <a:spcPts val="1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sk-S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Eligibility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dilligence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EIB </a:t>
            </a:r>
          </a:p>
          <a:p>
            <a:pPr marL="628650" lvl="1" indent="-171450">
              <a:spcBef>
                <a:spcPts val="600"/>
              </a:spcBef>
              <a:spcAft>
                <a:spcPts val="1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EFSI</a:t>
            </a:r>
          </a:p>
          <a:p>
            <a:pPr marL="171450" indent="-171450">
              <a:spcBef>
                <a:spcPts val="600"/>
              </a:spcBef>
              <a:spcAft>
                <a:spcPts val="1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of resources in the SIH structure (in tranches)</a:t>
            </a:r>
          </a:p>
          <a:p>
            <a:pPr marL="171450" indent="-171450">
              <a:spcBef>
                <a:spcPts val="600"/>
              </a:spcBef>
              <a:spcAft>
                <a:spcPts val="1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Initiation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of implementation of ESIF – allocation of resources to sub-funds and projects, management, monitoring, reporting, etc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5"/>
          <p:cNvCxnSpPr/>
          <p:nvPr/>
        </p:nvCxnSpPr>
        <p:spPr>
          <a:xfrm>
            <a:off x="909461" y="1448060"/>
            <a:ext cx="813815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4"/>
          <p:cNvCxnSpPr/>
          <p:nvPr/>
        </p:nvCxnSpPr>
        <p:spPr>
          <a:xfrm>
            <a:off x="909461" y="5010403"/>
            <a:ext cx="813815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91959" y="5244900"/>
            <a:ext cx="80556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Intermediaries select projects and commence implementation of FIs</a:t>
            </a:r>
          </a:p>
        </p:txBody>
      </p:sp>
    </p:spTree>
    <p:extLst>
      <p:ext uri="{BB962C8B-B14F-4D97-AF65-F5344CB8AC3E}">
        <p14:creationId xmlns:p14="http://schemas.microsoft.com/office/powerpoint/2010/main" val="375301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A5E8D"/>
      </a:accent1>
      <a:accent2>
        <a:srgbClr val="C00000"/>
      </a:accent2>
      <a:accent3>
        <a:srgbClr val="BFBFBF"/>
      </a:accent3>
      <a:accent4>
        <a:srgbClr val="679FD1"/>
      </a:accent4>
      <a:accent5>
        <a:srgbClr val="000000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808</Words>
  <Application>Microsoft Office PowerPoint</Application>
  <PresentationFormat>A4 (210 x 297 mm)</PresentationFormat>
  <Paragraphs>190</Paragraphs>
  <Slides>14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Office Theme</vt:lpstr>
      <vt:lpstr>Implementing financial instruments in Slovakia  Programming period 2014-2020 </vt:lpstr>
      <vt:lpstr>Implementation options</vt:lpstr>
      <vt:lpstr>Slovak Investment Holding </vt:lpstr>
      <vt:lpstr>Governance Structure </vt:lpstr>
      <vt:lpstr>Funding Agreements</vt:lpstr>
      <vt:lpstr>Potential Investor Participation</vt:lpstr>
      <vt:lpstr>SIH Sub-funds reflecting Investment Areas</vt:lpstr>
      <vt:lpstr>Steps Towards the Implementation of FIs (1/2)</vt:lpstr>
      <vt:lpstr>Steps Towards the Implementation of FIs (2/2)</vt:lpstr>
      <vt:lpstr>Prezentace aplikace PowerPoint</vt:lpstr>
      <vt:lpstr>Backup slides</vt:lpstr>
      <vt:lpstr>Sub-funds (1/3)</vt:lpstr>
      <vt:lpstr>Sub-funds (2/3)</vt:lpstr>
      <vt:lpstr>Sub-funds (3/3)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2015-04-10T12:00:32Z</dcterms:created>
  <dcterms:modified xsi:type="dcterms:W3CDTF">2016-01-25T13:07:05Z</dcterms:modified>
</cp:coreProperties>
</file>