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2"/>
  </p:notesMasterIdLst>
  <p:handoutMasterIdLst>
    <p:handoutMasterId r:id="rId23"/>
  </p:handoutMasterIdLst>
  <p:sldIdLst>
    <p:sldId id="283" r:id="rId3"/>
    <p:sldId id="303" r:id="rId4"/>
    <p:sldId id="294" r:id="rId5"/>
    <p:sldId id="262" r:id="rId6"/>
    <p:sldId id="287" r:id="rId7"/>
    <p:sldId id="266" r:id="rId8"/>
    <p:sldId id="312" r:id="rId9"/>
    <p:sldId id="304" r:id="rId10"/>
    <p:sldId id="310" r:id="rId11"/>
    <p:sldId id="306" r:id="rId12"/>
    <p:sldId id="311" r:id="rId13"/>
    <p:sldId id="261" r:id="rId14"/>
    <p:sldId id="296" r:id="rId15"/>
    <p:sldId id="313" r:id="rId16"/>
    <p:sldId id="298" r:id="rId17"/>
    <p:sldId id="290" r:id="rId18"/>
    <p:sldId id="315" r:id="rId19"/>
    <p:sldId id="301" r:id="rId20"/>
    <p:sldId id="31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018" autoAdjust="0"/>
    <p:restoredTop sz="84615" autoAdjust="0"/>
  </p:normalViewPr>
  <p:slideViewPr>
    <p:cSldViewPr>
      <p:cViewPr>
        <p:scale>
          <a:sx n="80" d="100"/>
          <a:sy n="80" d="100"/>
        </p:scale>
        <p:origin x="-59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A2B74-2169-4CB5-8AF7-1CDBAA9EEDA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83ADC37-9971-43FA-BEAD-142F9BCD0FD7}">
      <dgm:prSet phldrT="[Text]" custT="1"/>
      <dgm:spPr/>
      <dgm:t>
        <a:bodyPr/>
        <a:lstStyle/>
        <a:p>
          <a:r>
            <a:rPr lang="en-GB" sz="2000" b="1" noProof="0" dirty="0" smtClean="0">
              <a:latin typeface="Candara" panose="020E0502030303020204" pitchFamily="34" charset="0"/>
            </a:rPr>
            <a:t>Problem analysis </a:t>
          </a:r>
          <a:r>
            <a:rPr lang="en-GB" sz="2000" b="0" noProof="0" dirty="0" smtClean="0">
              <a:latin typeface="Candara" panose="020E0502030303020204" pitchFamily="34" charset="0"/>
            </a:rPr>
            <a:t>(definition of problem to be solved)  </a:t>
          </a:r>
          <a:endParaRPr lang="en-GB" sz="2000" b="0" noProof="0" dirty="0"/>
        </a:p>
      </dgm:t>
    </dgm:pt>
    <dgm:pt modelId="{EFBBBC0C-D66F-46C4-A238-534869B25CEA}" type="parTrans" cxnId="{CB92262D-88E1-469E-8154-71D4ECEAE495}">
      <dgm:prSet/>
      <dgm:spPr/>
      <dgm:t>
        <a:bodyPr/>
        <a:lstStyle/>
        <a:p>
          <a:endParaRPr lang="cs-CZ" sz="2800" b="1"/>
        </a:p>
      </dgm:t>
    </dgm:pt>
    <dgm:pt modelId="{912E400C-D097-4614-8BAD-BBDD32455D10}" type="sibTrans" cxnId="{CB92262D-88E1-469E-8154-71D4ECEAE495}">
      <dgm:prSet/>
      <dgm:spPr/>
      <dgm:t>
        <a:bodyPr/>
        <a:lstStyle/>
        <a:p>
          <a:endParaRPr lang="cs-CZ" sz="2800" b="1"/>
        </a:p>
      </dgm:t>
    </dgm:pt>
    <dgm:pt modelId="{ACB97CBB-80BD-4579-9956-2F9B5A3A1C7A}">
      <dgm:prSet phldrT="[Text]" custT="1"/>
      <dgm:spPr/>
      <dgm:t>
        <a:bodyPr/>
        <a:lstStyle/>
        <a:p>
          <a:r>
            <a:rPr lang="en-GB" sz="2000" b="1" noProof="0" dirty="0" smtClean="0">
              <a:latin typeface="Candara" panose="020E0502030303020204" pitchFamily="34" charset="0"/>
            </a:rPr>
            <a:t>Problem‘s causes </a:t>
          </a:r>
          <a:r>
            <a:rPr lang="en-GB" sz="2000" b="0" noProof="0" dirty="0" smtClean="0">
              <a:latin typeface="Candara" panose="020E0502030303020204" pitchFamily="34" charset="0"/>
            </a:rPr>
            <a:t>(</a:t>
          </a:r>
          <a:r>
            <a:rPr lang="en-GB" sz="2000" b="0" noProof="0" dirty="0" err="1" smtClean="0">
              <a:latin typeface="Candara" panose="020E0502030303020204" pitchFamily="34" charset="0"/>
            </a:rPr>
            <a:t>identifica-tion</a:t>
          </a:r>
          <a:r>
            <a:rPr lang="en-GB" sz="2000" b="0" noProof="0" dirty="0" smtClean="0">
              <a:latin typeface="Candara" panose="020E0502030303020204" pitchFamily="34" charset="0"/>
            </a:rPr>
            <a:t> of causes of problem)</a:t>
          </a:r>
          <a:endParaRPr lang="en-GB" sz="2000" b="0" noProof="0" dirty="0"/>
        </a:p>
      </dgm:t>
    </dgm:pt>
    <dgm:pt modelId="{46154268-B885-4C16-99F0-D2C5C7343E6C}" type="parTrans" cxnId="{288B0009-ADC9-4C3A-923F-DF63114D8266}">
      <dgm:prSet/>
      <dgm:spPr/>
      <dgm:t>
        <a:bodyPr/>
        <a:lstStyle/>
        <a:p>
          <a:endParaRPr lang="cs-CZ" sz="2800" b="1"/>
        </a:p>
      </dgm:t>
    </dgm:pt>
    <dgm:pt modelId="{CBDEF4BB-BD5D-48BF-9310-44986E0632D8}" type="sibTrans" cxnId="{288B0009-ADC9-4C3A-923F-DF63114D8266}">
      <dgm:prSet/>
      <dgm:spPr/>
      <dgm:t>
        <a:bodyPr/>
        <a:lstStyle/>
        <a:p>
          <a:endParaRPr lang="cs-CZ" sz="2800" b="1"/>
        </a:p>
      </dgm:t>
    </dgm:pt>
    <dgm:pt modelId="{EC908DF7-1172-43C2-A4B5-9BEB20F3BDE7}">
      <dgm:prSet phldrT="[Text]" custT="1"/>
      <dgm:spPr/>
      <dgm:t>
        <a:bodyPr/>
        <a:lstStyle/>
        <a:p>
          <a:r>
            <a:rPr lang="en-GB" sz="2000" b="1" noProof="0" dirty="0" smtClean="0">
              <a:latin typeface="Candara" panose="020E0502030303020204" pitchFamily="34" charset="0"/>
            </a:rPr>
            <a:t>Choice of cause(s) to solve </a:t>
          </a:r>
          <a:r>
            <a:rPr lang="en-GB" sz="2000" b="0" noProof="0" dirty="0" smtClean="0">
              <a:latin typeface="Candara" panose="020E0502030303020204" pitchFamily="34" charset="0"/>
            </a:rPr>
            <a:t>(with ESIF </a:t>
          </a:r>
          <a:r>
            <a:rPr lang="en-GB" sz="2000" b="0" noProof="0" dirty="0" err="1" smtClean="0">
              <a:latin typeface="Candara" panose="020E0502030303020204" pitchFamily="34" charset="0"/>
            </a:rPr>
            <a:t>interven-tion</a:t>
          </a:r>
          <a:r>
            <a:rPr lang="en-GB" sz="2000" b="0" noProof="0" dirty="0" smtClean="0">
              <a:latin typeface="Candara" panose="020E0502030303020204" pitchFamily="34" charset="0"/>
            </a:rPr>
            <a:t>) </a:t>
          </a:r>
          <a:endParaRPr lang="en-GB" sz="2000" b="0" noProof="0" dirty="0"/>
        </a:p>
      </dgm:t>
    </dgm:pt>
    <dgm:pt modelId="{9CB10CAD-C127-4186-AC9B-A18B98C87559}" type="parTrans" cxnId="{6966224F-187F-4E8F-A43E-F9876D3B9839}">
      <dgm:prSet/>
      <dgm:spPr/>
      <dgm:t>
        <a:bodyPr/>
        <a:lstStyle/>
        <a:p>
          <a:endParaRPr lang="cs-CZ" sz="2800" b="1"/>
        </a:p>
      </dgm:t>
    </dgm:pt>
    <dgm:pt modelId="{5EEC7D23-BDA2-46CE-9DB2-541087E850A3}" type="sibTrans" cxnId="{6966224F-187F-4E8F-A43E-F9876D3B9839}">
      <dgm:prSet/>
      <dgm:spPr/>
      <dgm:t>
        <a:bodyPr/>
        <a:lstStyle/>
        <a:p>
          <a:endParaRPr lang="cs-CZ" sz="2800" b="1"/>
        </a:p>
      </dgm:t>
    </dgm:pt>
    <dgm:pt modelId="{C3D6D89A-8C47-4A54-9600-492240321617}">
      <dgm:prSet phldrT="[Text]" custT="1"/>
      <dgm:spPr/>
      <dgm:t>
        <a:bodyPr/>
        <a:lstStyle/>
        <a:p>
          <a:r>
            <a:rPr lang="en-GB" sz="2000" b="1" noProof="0" dirty="0" smtClean="0">
              <a:latin typeface="Candara" panose="020E0502030303020204" pitchFamily="34" charset="0"/>
            </a:rPr>
            <a:t>Planned change </a:t>
          </a:r>
          <a:r>
            <a:rPr lang="en-GB" sz="2000" b="0" noProof="0" dirty="0" smtClean="0">
              <a:latin typeface="Candara" panose="020E0502030303020204" pitchFamily="34" charset="0"/>
            </a:rPr>
            <a:t>(proposed result of </a:t>
          </a:r>
          <a:r>
            <a:rPr lang="en-GB" sz="2000" b="0" noProof="0" dirty="0" err="1" smtClean="0">
              <a:latin typeface="Candara" panose="020E0502030303020204" pitchFamily="34" charset="0"/>
            </a:rPr>
            <a:t>interven-tion</a:t>
          </a:r>
          <a:r>
            <a:rPr lang="en-GB" sz="2000" b="0" noProof="0" dirty="0" smtClean="0">
              <a:latin typeface="Candara" panose="020E0502030303020204" pitchFamily="34" charset="0"/>
            </a:rPr>
            <a:t> to eliminate the </a:t>
          </a:r>
          <a:r>
            <a:rPr lang="en-GB" sz="2000" b="0" noProof="0" dirty="0" err="1" smtClean="0">
              <a:latin typeface="Candara" panose="020E0502030303020204" pitchFamily="34" charset="0"/>
            </a:rPr>
            <a:t>choosed</a:t>
          </a:r>
          <a:r>
            <a:rPr lang="en-GB" sz="2000" b="0" noProof="0" dirty="0" smtClean="0">
              <a:latin typeface="Candara" panose="020E0502030303020204" pitchFamily="34" charset="0"/>
            </a:rPr>
            <a:t> causes)  </a:t>
          </a:r>
          <a:endParaRPr lang="en-GB" sz="2000" b="0" noProof="0" dirty="0"/>
        </a:p>
      </dgm:t>
    </dgm:pt>
    <dgm:pt modelId="{1C48EC85-30E1-4C53-8F4D-1A0474A9D643}" type="parTrans" cxnId="{5B0BE4D5-4DC9-442D-8E79-13D89DD7E84D}">
      <dgm:prSet/>
      <dgm:spPr/>
      <dgm:t>
        <a:bodyPr/>
        <a:lstStyle/>
        <a:p>
          <a:endParaRPr lang="cs-CZ" sz="2800" b="1"/>
        </a:p>
      </dgm:t>
    </dgm:pt>
    <dgm:pt modelId="{AA4373E8-7CE4-4798-9A76-8699A2FBB1A2}" type="sibTrans" cxnId="{5B0BE4D5-4DC9-442D-8E79-13D89DD7E84D}">
      <dgm:prSet/>
      <dgm:spPr/>
      <dgm:t>
        <a:bodyPr/>
        <a:lstStyle/>
        <a:p>
          <a:endParaRPr lang="cs-CZ" sz="2800" b="1"/>
        </a:p>
      </dgm:t>
    </dgm:pt>
    <dgm:pt modelId="{85138183-D451-4D4C-B7F2-1FEB7996C5BB}">
      <dgm:prSet phldrT="[Text]" custT="1"/>
      <dgm:spPr/>
      <dgm:t>
        <a:bodyPr/>
        <a:lstStyle/>
        <a:p>
          <a:r>
            <a:rPr lang="en-GB" sz="2000" b="1" noProof="0" dirty="0" smtClean="0">
              <a:latin typeface="Candara" panose="020E0502030303020204" pitchFamily="34" charset="0"/>
            </a:rPr>
            <a:t>Actions </a:t>
          </a:r>
          <a:r>
            <a:rPr lang="en-GB" sz="2000" b="0" noProof="0" dirty="0" smtClean="0">
              <a:latin typeface="Candara" panose="020E0502030303020204" pitchFamily="34" charset="0"/>
            </a:rPr>
            <a:t>(set of activities making the change happen) </a:t>
          </a:r>
          <a:endParaRPr lang="en-GB" sz="2000" b="0" noProof="0" dirty="0"/>
        </a:p>
      </dgm:t>
    </dgm:pt>
    <dgm:pt modelId="{D69BA6D0-58A4-491D-B3B6-760F897CAD2A}" type="parTrans" cxnId="{6B0B9C7D-DAA7-462A-AE29-F5843AD6450E}">
      <dgm:prSet/>
      <dgm:spPr/>
      <dgm:t>
        <a:bodyPr/>
        <a:lstStyle/>
        <a:p>
          <a:endParaRPr lang="cs-CZ" sz="2800" b="1"/>
        </a:p>
      </dgm:t>
    </dgm:pt>
    <dgm:pt modelId="{A35E40DE-4008-48CC-9B23-795C59F3085D}" type="sibTrans" cxnId="{6B0B9C7D-DAA7-462A-AE29-F5843AD6450E}">
      <dgm:prSet/>
      <dgm:spPr/>
      <dgm:t>
        <a:bodyPr/>
        <a:lstStyle/>
        <a:p>
          <a:endParaRPr lang="cs-CZ" sz="2800" b="1"/>
        </a:p>
      </dgm:t>
    </dgm:pt>
    <dgm:pt modelId="{4E46F906-9E39-4576-9058-6EB30E873B7A}" type="pres">
      <dgm:prSet presAssocID="{5A7A2B74-2169-4CB5-8AF7-1CDBAA9EEDA6}" presName="CompostProcess" presStyleCnt="0">
        <dgm:presLayoutVars>
          <dgm:dir/>
          <dgm:resizeHandles val="exact"/>
        </dgm:presLayoutVars>
      </dgm:prSet>
      <dgm:spPr/>
    </dgm:pt>
    <dgm:pt modelId="{A96B02A2-9B97-4424-8687-1D0CA03B574B}" type="pres">
      <dgm:prSet presAssocID="{5A7A2B74-2169-4CB5-8AF7-1CDBAA9EEDA6}" presName="arrow" presStyleLbl="bgShp" presStyleIdx="0" presStyleCnt="1" custLinFactNeighborX="7033"/>
      <dgm:spPr/>
    </dgm:pt>
    <dgm:pt modelId="{1C777963-FD1F-4033-AE3B-373FF462BB5C}" type="pres">
      <dgm:prSet presAssocID="{5A7A2B74-2169-4CB5-8AF7-1CDBAA9EEDA6}" presName="linearProcess" presStyleCnt="0"/>
      <dgm:spPr/>
    </dgm:pt>
    <dgm:pt modelId="{8FAFBAB2-2D7B-4FF9-B209-B8AACE4A27C6}" type="pres">
      <dgm:prSet presAssocID="{383ADC37-9971-43FA-BEAD-142F9BCD0FD7}" presName="textNode" presStyleLbl="node1" presStyleIdx="0" presStyleCnt="5" custScaleY="1710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93C58D-CB92-421D-81D6-74623CC52637}" type="pres">
      <dgm:prSet presAssocID="{912E400C-D097-4614-8BAD-BBDD32455D10}" presName="sibTrans" presStyleCnt="0"/>
      <dgm:spPr/>
    </dgm:pt>
    <dgm:pt modelId="{11C7F989-9DCF-45F7-A9BC-CE4564D0431A}" type="pres">
      <dgm:prSet presAssocID="{ACB97CBB-80BD-4579-9956-2F9B5A3A1C7A}" presName="textNode" presStyleLbl="node1" presStyleIdx="1" presStyleCnt="5" custScaleX="108914" custScaleY="1710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AEA362-EBD9-44EC-8D2A-CB3E6A7A61E6}" type="pres">
      <dgm:prSet presAssocID="{CBDEF4BB-BD5D-48BF-9310-44986E0632D8}" presName="sibTrans" presStyleCnt="0"/>
      <dgm:spPr/>
    </dgm:pt>
    <dgm:pt modelId="{69E5D5C7-52A6-490F-B7AF-CD52CFBD720F}" type="pres">
      <dgm:prSet presAssocID="{EC908DF7-1172-43C2-A4B5-9BEB20F3BDE7}" presName="textNode" presStyleLbl="node1" presStyleIdx="2" presStyleCnt="5" custScaleX="112054" custScaleY="1710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AB6B9A-7D6A-4F97-BDB6-861023CD1C88}" type="pres">
      <dgm:prSet presAssocID="{5EEC7D23-BDA2-46CE-9DB2-541087E850A3}" presName="sibTrans" presStyleCnt="0"/>
      <dgm:spPr/>
    </dgm:pt>
    <dgm:pt modelId="{2418637E-DCEA-4BCE-BBB2-046406483658}" type="pres">
      <dgm:prSet presAssocID="{C3D6D89A-8C47-4A54-9600-492240321617}" presName="textNode" presStyleLbl="node1" presStyleIdx="3" presStyleCnt="5" custScaleY="1710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1F7A61-AB7D-4988-8273-60B9855D37B3}" type="pres">
      <dgm:prSet presAssocID="{AA4373E8-7CE4-4798-9A76-8699A2FBB1A2}" presName="sibTrans" presStyleCnt="0"/>
      <dgm:spPr/>
    </dgm:pt>
    <dgm:pt modelId="{621E7437-6E33-417C-A6DE-D422CB649FA4}" type="pres">
      <dgm:prSet presAssocID="{85138183-D451-4D4C-B7F2-1FEB7996C5BB}" presName="textNode" presStyleLbl="node1" presStyleIdx="4" presStyleCnt="5" custScaleY="1710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DEDB88-34DE-4662-AAC7-5061C707F06A}" type="presOf" srcId="{383ADC37-9971-43FA-BEAD-142F9BCD0FD7}" destId="{8FAFBAB2-2D7B-4FF9-B209-B8AACE4A27C6}" srcOrd="0" destOrd="0" presId="urn:microsoft.com/office/officeart/2005/8/layout/hProcess9"/>
    <dgm:cxn modelId="{C894D9C5-940E-4B17-9F4D-DC09B767DBD7}" type="presOf" srcId="{EC908DF7-1172-43C2-A4B5-9BEB20F3BDE7}" destId="{69E5D5C7-52A6-490F-B7AF-CD52CFBD720F}" srcOrd="0" destOrd="0" presId="urn:microsoft.com/office/officeart/2005/8/layout/hProcess9"/>
    <dgm:cxn modelId="{CB92262D-88E1-469E-8154-71D4ECEAE495}" srcId="{5A7A2B74-2169-4CB5-8AF7-1CDBAA9EEDA6}" destId="{383ADC37-9971-43FA-BEAD-142F9BCD0FD7}" srcOrd="0" destOrd="0" parTransId="{EFBBBC0C-D66F-46C4-A238-534869B25CEA}" sibTransId="{912E400C-D097-4614-8BAD-BBDD32455D10}"/>
    <dgm:cxn modelId="{6966224F-187F-4E8F-A43E-F9876D3B9839}" srcId="{5A7A2B74-2169-4CB5-8AF7-1CDBAA9EEDA6}" destId="{EC908DF7-1172-43C2-A4B5-9BEB20F3BDE7}" srcOrd="2" destOrd="0" parTransId="{9CB10CAD-C127-4186-AC9B-A18B98C87559}" sibTransId="{5EEC7D23-BDA2-46CE-9DB2-541087E850A3}"/>
    <dgm:cxn modelId="{A1D61794-07E2-4B15-A4C0-C96AF3CF08F7}" type="presOf" srcId="{ACB97CBB-80BD-4579-9956-2F9B5A3A1C7A}" destId="{11C7F989-9DCF-45F7-A9BC-CE4564D0431A}" srcOrd="0" destOrd="0" presId="urn:microsoft.com/office/officeart/2005/8/layout/hProcess9"/>
    <dgm:cxn modelId="{5B0BE4D5-4DC9-442D-8E79-13D89DD7E84D}" srcId="{5A7A2B74-2169-4CB5-8AF7-1CDBAA9EEDA6}" destId="{C3D6D89A-8C47-4A54-9600-492240321617}" srcOrd="3" destOrd="0" parTransId="{1C48EC85-30E1-4C53-8F4D-1A0474A9D643}" sibTransId="{AA4373E8-7CE4-4798-9A76-8699A2FBB1A2}"/>
    <dgm:cxn modelId="{5DE99457-C80C-4962-8CE8-2B3003E62D1A}" type="presOf" srcId="{C3D6D89A-8C47-4A54-9600-492240321617}" destId="{2418637E-DCEA-4BCE-BBB2-046406483658}" srcOrd="0" destOrd="0" presId="urn:microsoft.com/office/officeart/2005/8/layout/hProcess9"/>
    <dgm:cxn modelId="{288B0009-ADC9-4C3A-923F-DF63114D8266}" srcId="{5A7A2B74-2169-4CB5-8AF7-1CDBAA9EEDA6}" destId="{ACB97CBB-80BD-4579-9956-2F9B5A3A1C7A}" srcOrd="1" destOrd="0" parTransId="{46154268-B885-4C16-99F0-D2C5C7343E6C}" sibTransId="{CBDEF4BB-BD5D-48BF-9310-44986E0632D8}"/>
    <dgm:cxn modelId="{6B0B9C7D-DAA7-462A-AE29-F5843AD6450E}" srcId="{5A7A2B74-2169-4CB5-8AF7-1CDBAA9EEDA6}" destId="{85138183-D451-4D4C-B7F2-1FEB7996C5BB}" srcOrd="4" destOrd="0" parTransId="{D69BA6D0-58A4-491D-B3B6-760F897CAD2A}" sibTransId="{A35E40DE-4008-48CC-9B23-795C59F3085D}"/>
    <dgm:cxn modelId="{A3B3C1EA-D210-4B7D-A60D-7E9B5B9B400B}" type="presOf" srcId="{5A7A2B74-2169-4CB5-8AF7-1CDBAA9EEDA6}" destId="{4E46F906-9E39-4576-9058-6EB30E873B7A}" srcOrd="0" destOrd="0" presId="urn:microsoft.com/office/officeart/2005/8/layout/hProcess9"/>
    <dgm:cxn modelId="{C0CAC453-94DF-4D0B-80A8-4D2C994419A7}" type="presOf" srcId="{85138183-D451-4D4C-B7F2-1FEB7996C5BB}" destId="{621E7437-6E33-417C-A6DE-D422CB649FA4}" srcOrd="0" destOrd="0" presId="urn:microsoft.com/office/officeart/2005/8/layout/hProcess9"/>
    <dgm:cxn modelId="{2A2C47DE-3F51-4835-A0C6-0C3BFEA79539}" type="presParOf" srcId="{4E46F906-9E39-4576-9058-6EB30E873B7A}" destId="{A96B02A2-9B97-4424-8687-1D0CA03B574B}" srcOrd="0" destOrd="0" presId="urn:microsoft.com/office/officeart/2005/8/layout/hProcess9"/>
    <dgm:cxn modelId="{73A963AC-D285-4799-B1EB-280A5A504DD0}" type="presParOf" srcId="{4E46F906-9E39-4576-9058-6EB30E873B7A}" destId="{1C777963-FD1F-4033-AE3B-373FF462BB5C}" srcOrd="1" destOrd="0" presId="urn:microsoft.com/office/officeart/2005/8/layout/hProcess9"/>
    <dgm:cxn modelId="{F0F212E7-3122-4EE4-9B37-894C18A1A040}" type="presParOf" srcId="{1C777963-FD1F-4033-AE3B-373FF462BB5C}" destId="{8FAFBAB2-2D7B-4FF9-B209-B8AACE4A27C6}" srcOrd="0" destOrd="0" presId="urn:microsoft.com/office/officeart/2005/8/layout/hProcess9"/>
    <dgm:cxn modelId="{34C1D242-026E-421B-AE60-08D1ED415C40}" type="presParOf" srcId="{1C777963-FD1F-4033-AE3B-373FF462BB5C}" destId="{8E93C58D-CB92-421D-81D6-74623CC52637}" srcOrd="1" destOrd="0" presId="urn:microsoft.com/office/officeart/2005/8/layout/hProcess9"/>
    <dgm:cxn modelId="{0B2FC2BC-D191-4409-939E-76FEEF264F65}" type="presParOf" srcId="{1C777963-FD1F-4033-AE3B-373FF462BB5C}" destId="{11C7F989-9DCF-45F7-A9BC-CE4564D0431A}" srcOrd="2" destOrd="0" presId="urn:microsoft.com/office/officeart/2005/8/layout/hProcess9"/>
    <dgm:cxn modelId="{4FBCC2A8-D02F-468C-BC5F-A8AC7638ADBB}" type="presParOf" srcId="{1C777963-FD1F-4033-AE3B-373FF462BB5C}" destId="{88AEA362-EBD9-44EC-8D2A-CB3E6A7A61E6}" srcOrd="3" destOrd="0" presId="urn:microsoft.com/office/officeart/2005/8/layout/hProcess9"/>
    <dgm:cxn modelId="{8933FC84-D369-4A91-BD15-21E6ECA3D33F}" type="presParOf" srcId="{1C777963-FD1F-4033-AE3B-373FF462BB5C}" destId="{69E5D5C7-52A6-490F-B7AF-CD52CFBD720F}" srcOrd="4" destOrd="0" presId="urn:microsoft.com/office/officeart/2005/8/layout/hProcess9"/>
    <dgm:cxn modelId="{C7777357-8C05-46A2-91B7-161C0938CF8E}" type="presParOf" srcId="{1C777963-FD1F-4033-AE3B-373FF462BB5C}" destId="{6EAB6B9A-7D6A-4F97-BDB6-861023CD1C88}" srcOrd="5" destOrd="0" presId="urn:microsoft.com/office/officeart/2005/8/layout/hProcess9"/>
    <dgm:cxn modelId="{FEC12739-E719-47BC-82C6-040FF5A0907A}" type="presParOf" srcId="{1C777963-FD1F-4033-AE3B-373FF462BB5C}" destId="{2418637E-DCEA-4BCE-BBB2-046406483658}" srcOrd="6" destOrd="0" presId="urn:microsoft.com/office/officeart/2005/8/layout/hProcess9"/>
    <dgm:cxn modelId="{3CC83774-85E1-4420-B01A-73BAB48ACC03}" type="presParOf" srcId="{1C777963-FD1F-4033-AE3B-373FF462BB5C}" destId="{A61F7A61-AB7D-4988-8273-60B9855D37B3}" srcOrd="7" destOrd="0" presId="urn:microsoft.com/office/officeart/2005/8/layout/hProcess9"/>
    <dgm:cxn modelId="{C3FBAD4F-6A6F-40FB-A58E-851D91263DE6}" type="presParOf" srcId="{1C777963-FD1F-4033-AE3B-373FF462BB5C}" destId="{621E7437-6E33-417C-A6DE-D422CB649FA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B02A2-9B97-4424-8687-1D0CA03B574B}">
      <dsp:nvSpPr>
        <dsp:cNvPr id="0" name=""/>
        <dsp:cNvSpPr/>
      </dsp:nvSpPr>
      <dsp:spPr>
        <a:xfrm>
          <a:off x="1200232" y="0"/>
          <a:ext cx="7569328" cy="41044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BAB2-2D7B-4FF9-B209-B8AACE4A27C6}">
      <dsp:nvSpPr>
        <dsp:cNvPr id="0" name=""/>
        <dsp:cNvSpPr/>
      </dsp:nvSpPr>
      <dsp:spPr>
        <a:xfrm>
          <a:off x="4818" y="648068"/>
          <a:ext cx="1525535" cy="2808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Candara" panose="020E0502030303020204" pitchFamily="34" charset="0"/>
            </a:rPr>
            <a:t>Problem analysis </a:t>
          </a:r>
          <a:r>
            <a:rPr lang="en-GB" sz="2000" b="0" kern="1200" noProof="0" dirty="0" smtClean="0">
              <a:latin typeface="Candara" panose="020E0502030303020204" pitchFamily="34" charset="0"/>
            </a:rPr>
            <a:t>(definition of problem to be solved)  </a:t>
          </a:r>
          <a:endParaRPr lang="en-GB" sz="2000" b="0" kern="1200" noProof="0" dirty="0"/>
        </a:p>
      </dsp:txBody>
      <dsp:txXfrm>
        <a:off x="79288" y="722538"/>
        <a:ext cx="1376595" cy="2659378"/>
      </dsp:txXfrm>
    </dsp:sp>
    <dsp:sp modelId="{11C7F989-9DCF-45F7-A9BC-CE4564D0431A}">
      <dsp:nvSpPr>
        <dsp:cNvPr id="0" name=""/>
        <dsp:cNvSpPr/>
      </dsp:nvSpPr>
      <dsp:spPr>
        <a:xfrm>
          <a:off x="1767329" y="648068"/>
          <a:ext cx="1661521" cy="2808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Candara" panose="020E0502030303020204" pitchFamily="34" charset="0"/>
            </a:rPr>
            <a:t>Problem‘s causes </a:t>
          </a:r>
          <a:r>
            <a:rPr lang="en-GB" sz="2000" b="0" kern="1200" noProof="0" dirty="0" smtClean="0">
              <a:latin typeface="Candara" panose="020E0502030303020204" pitchFamily="34" charset="0"/>
            </a:rPr>
            <a:t>(</a:t>
          </a:r>
          <a:r>
            <a:rPr lang="en-GB" sz="2000" b="0" kern="1200" noProof="0" dirty="0" err="1" smtClean="0">
              <a:latin typeface="Candara" panose="020E0502030303020204" pitchFamily="34" charset="0"/>
            </a:rPr>
            <a:t>identifica-tion</a:t>
          </a:r>
          <a:r>
            <a:rPr lang="en-GB" sz="2000" b="0" kern="1200" noProof="0" dirty="0" smtClean="0">
              <a:latin typeface="Candara" panose="020E0502030303020204" pitchFamily="34" charset="0"/>
            </a:rPr>
            <a:t> of causes of problem)</a:t>
          </a:r>
          <a:endParaRPr lang="en-GB" sz="2000" b="0" kern="1200" noProof="0" dirty="0"/>
        </a:p>
      </dsp:txBody>
      <dsp:txXfrm>
        <a:off x="1848438" y="729177"/>
        <a:ext cx="1499303" cy="2646100"/>
      </dsp:txXfrm>
    </dsp:sp>
    <dsp:sp modelId="{69E5D5C7-52A6-490F-B7AF-CD52CFBD720F}">
      <dsp:nvSpPr>
        <dsp:cNvPr id="0" name=""/>
        <dsp:cNvSpPr/>
      </dsp:nvSpPr>
      <dsp:spPr>
        <a:xfrm>
          <a:off x="3665827" y="648068"/>
          <a:ext cx="1709423" cy="2808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Candara" panose="020E0502030303020204" pitchFamily="34" charset="0"/>
            </a:rPr>
            <a:t>Choice of cause(s) to solve </a:t>
          </a:r>
          <a:r>
            <a:rPr lang="en-GB" sz="2000" b="0" kern="1200" noProof="0" dirty="0" smtClean="0">
              <a:latin typeface="Candara" panose="020E0502030303020204" pitchFamily="34" charset="0"/>
            </a:rPr>
            <a:t>(with ESIF </a:t>
          </a:r>
          <a:r>
            <a:rPr lang="en-GB" sz="2000" b="0" kern="1200" noProof="0" dirty="0" err="1" smtClean="0">
              <a:latin typeface="Candara" panose="020E0502030303020204" pitchFamily="34" charset="0"/>
            </a:rPr>
            <a:t>interven-tion</a:t>
          </a:r>
          <a:r>
            <a:rPr lang="en-GB" sz="2000" b="0" kern="1200" noProof="0" dirty="0" smtClean="0">
              <a:latin typeface="Candara" panose="020E0502030303020204" pitchFamily="34" charset="0"/>
            </a:rPr>
            <a:t>) </a:t>
          </a:r>
          <a:endParaRPr lang="en-GB" sz="2000" b="0" kern="1200" noProof="0" dirty="0"/>
        </a:p>
      </dsp:txBody>
      <dsp:txXfrm>
        <a:off x="3749274" y="731515"/>
        <a:ext cx="1542529" cy="2641424"/>
      </dsp:txXfrm>
    </dsp:sp>
    <dsp:sp modelId="{2418637E-DCEA-4BCE-BBB2-046406483658}">
      <dsp:nvSpPr>
        <dsp:cNvPr id="0" name=""/>
        <dsp:cNvSpPr/>
      </dsp:nvSpPr>
      <dsp:spPr>
        <a:xfrm>
          <a:off x="5612226" y="648068"/>
          <a:ext cx="1525535" cy="2808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Candara" panose="020E0502030303020204" pitchFamily="34" charset="0"/>
            </a:rPr>
            <a:t>Planned change </a:t>
          </a:r>
          <a:r>
            <a:rPr lang="en-GB" sz="2000" b="0" kern="1200" noProof="0" dirty="0" smtClean="0">
              <a:latin typeface="Candara" panose="020E0502030303020204" pitchFamily="34" charset="0"/>
            </a:rPr>
            <a:t>(proposed result of </a:t>
          </a:r>
          <a:r>
            <a:rPr lang="en-GB" sz="2000" b="0" kern="1200" noProof="0" dirty="0" err="1" smtClean="0">
              <a:latin typeface="Candara" panose="020E0502030303020204" pitchFamily="34" charset="0"/>
            </a:rPr>
            <a:t>interven-tion</a:t>
          </a:r>
          <a:r>
            <a:rPr lang="en-GB" sz="2000" b="0" kern="1200" noProof="0" dirty="0" smtClean="0">
              <a:latin typeface="Candara" panose="020E0502030303020204" pitchFamily="34" charset="0"/>
            </a:rPr>
            <a:t> to eliminate the </a:t>
          </a:r>
          <a:r>
            <a:rPr lang="en-GB" sz="2000" b="0" kern="1200" noProof="0" dirty="0" err="1" smtClean="0">
              <a:latin typeface="Candara" panose="020E0502030303020204" pitchFamily="34" charset="0"/>
            </a:rPr>
            <a:t>choosed</a:t>
          </a:r>
          <a:r>
            <a:rPr lang="en-GB" sz="2000" b="0" kern="1200" noProof="0" dirty="0" smtClean="0">
              <a:latin typeface="Candara" panose="020E0502030303020204" pitchFamily="34" charset="0"/>
            </a:rPr>
            <a:t> causes)  </a:t>
          </a:r>
          <a:endParaRPr lang="en-GB" sz="2000" b="0" kern="1200" noProof="0" dirty="0"/>
        </a:p>
      </dsp:txBody>
      <dsp:txXfrm>
        <a:off x="5686696" y="722538"/>
        <a:ext cx="1376595" cy="2659378"/>
      </dsp:txXfrm>
    </dsp:sp>
    <dsp:sp modelId="{621E7437-6E33-417C-A6DE-D422CB649FA4}">
      <dsp:nvSpPr>
        <dsp:cNvPr id="0" name=""/>
        <dsp:cNvSpPr/>
      </dsp:nvSpPr>
      <dsp:spPr>
        <a:xfrm>
          <a:off x="7374738" y="648068"/>
          <a:ext cx="1525535" cy="2808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Candara" panose="020E0502030303020204" pitchFamily="34" charset="0"/>
            </a:rPr>
            <a:t>Actions </a:t>
          </a:r>
          <a:r>
            <a:rPr lang="en-GB" sz="2000" b="0" kern="1200" noProof="0" dirty="0" smtClean="0">
              <a:latin typeface="Candara" panose="020E0502030303020204" pitchFamily="34" charset="0"/>
            </a:rPr>
            <a:t>(set of activities making the change happen) </a:t>
          </a:r>
          <a:endParaRPr lang="en-GB" sz="2000" b="0" kern="1200" noProof="0" dirty="0"/>
        </a:p>
      </dsp:txBody>
      <dsp:txXfrm>
        <a:off x="7449208" y="722538"/>
        <a:ext cx="1376595" cy="2659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4364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err="1" smtClean="0"/>
              <a:t>Hierarchies</a:t>
            </a:r>
            <a:r>
              <a:rPr lang="cs-CZ" dirty="0" smtClean="0"/>
              <a:t> and </a:t>
            </a:r>
            <a:r>
              <a:rPr lang="cs-CZ" dirty="0" err="1" smtClean="0"/>
              <a:t>networks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48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Reference na </a:t>
            </a:r>
            <a:r>
              <a:rPr lang="cs-CZ" dirty="0" err="1" smtClean="0"/>
              <a:t>Sourcebook</a:t>
            </a:r>
            <a:r>
              <a:rPr lang="cs-CZ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Problems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complexity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Accountability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Strategic</a:t>
            </a:r>
            <a:r>
              <a:rPr lang="cs-CZ" baseline="0" dirty="0" smtClean="0"/>
              <a:t> management…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48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436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Velmi lineární představa. Nereflektující komplexní</a:t>
            </a:r>
            <a:r>
              <a:rPr lang="cs-CZ" baseline="0" dirty="0" smtClean="0"/>
              <a:t> charakter reality.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25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Odkazy na </a:t>
            </a:r>
            <a:r>
              <a:rPr lang="cs-CZ" dirty="0" err="1" smtClean="0"/>
              <a:t>Benedictovu</a:t>
            </a:r>
            <a:r>
              <a:rPr lang="cs-CZ" dirty="0" smtClean="0"/>
              <a:t> předchozí presentaci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824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Odkazy na </a:t>
            </a:r>
            <a:r>
              <a:rPr lang="cs-CZ" dirty="0" err="1" smtClean="0"/>
              <a:t>Benedictovu</a:t>
            </a:r>
            <a:r>
              <a:rPr lang="cs-CZ" dirty="0" smtClean="0"/>
              <a:t> předchozí presentaci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82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Kolegů z V4+4 jsme se ptali</a:t>
            </a:r>
            <a:r>
              <a:rPr lang="cs-CZ" baseline="0" dirty="0" smtClean="0"/>
              <a:t> na bariéry ve strategickém řízení</a:t>
            </a:r>
          </a:p>
          <a:p>
            <a:endParaRPr lang="cs-CZ" baseline="0" dirty="0" smtClean="0"/>
          </a:p>
          <a:p>
            <a:r>
              <a:rPr lang="cs-CZ" baseline="0" dirty="0" smtClean="0"/>
              <a:t>Závěry jsou trochu znepokojivé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4364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 na úrovni business as </a:t>
            </a:r>
            <a:r>
              <a:rPr lang="cs-CZ" dirty="0" err="1" smtClean="0"/>
              <a:t>usual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3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CZ…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4364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1200" dirty="0" smtClean="0">
                <a:latin typeface="Candara" panose="020E0502030303020204" pitchFamily="34" charset="0"/>
              </a:rPr>
              <a:t>Methodical  setting -  manuals for creating national, regional and local strategies – Methods for preparation public strategy, Methods for regions and municipalities; manuals for evaluations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1200" dirty="0" smtClean="0">
                <a:latin typeface="Candara" panose="020E0502030303020204" pitchFamily="34" charset="0"/>
              </a:rPr>
              <a:t>Systems – Database of strategies (national library; interactive work with strategies; modules to create a strategy; monitoring of indicators, responsibilities, budgets; network of approximately 150 strategic workers in CZ)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1200" dirty="0" smtClean="0">
                <a:latin typeface="Candara" panose="020E0502030303020204" pitchFamily="34" charset="0"/>
              </a:rPr>
              <a:t>Evaluation – pressure on strengthening of implementation and evaluation of strategies, emphasis on connecting evaluation activities towards ESIF)</a:t>
            </a:r>
          </a:p>
          <a:p>
            <a:endParaRPr lang="cs-CZ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smtClean="0"/>
              <a:t>Projekt „Analýza“, Motiv = </a:t>
            </a:r>
            <a:r>
              <a:rPr lang="cs-CZ" sz="1200" dirty="0" smtClean="0">
                <a:latin typeface="Candara" panose="020E0502030303020204" pitchFamily="34" charset="0"/>
              </a:rPr>
              <a:t>Různorodá kvalita strategií vstupujících do Dohody o partnerství a operačních programů, vč. např. absence systému monitoringu a hodnocení na úrovni strategií; absence detailní </a:t>
            </a:r>
            <a:r>
              <a:rPr lang="cs-CZ" sz="1200" dirty="0" err="1" smtClean="0">
                <a:latin typeface="Candara" panose="020E0502030303020204" pitchFamily="34" charset="0"/>
              </a:rPr>
              <a:t>provazby</a:t>
            </a:r>
            <a:r>
              <a:rPr lang="cs-CZ" sz="1200" dirty="0" smtClean="0">
                <a:latin typeface="Candara" panose="020E0502030303020204" pitchFamily="34" charset="0"/>
              </a:rPr>
              <a:t> mezi strategiemi (formulace nároků) a programováním (realizace nároků); také nesoulad s Metodikou.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smtClean="0"/>
              <a:t>Projekt, „Mapování“</a:t>
            </a:r>
            <a:r>
              <a:rPr lang="cs-CZ" baseline="0" dirty="0" smtClean="0"/>
              <a:t>, Motiv = </a:t>
            </a:r>
            <a:r>
              <a:rPr lang="cs-CZ" sz="1200" dirty="0" smtClean="0">
                <a:latin typeface="Candara" panose="020E0502030303020204" pitchFamily="34" charset="0"/>
              </a:rPr>
              <a:t>Bariéry v prostředí, ve kterém jsou nástroje strategického řízení a samotné strategie tvořeny; institucionální a procesní limity, které stojí v pozadí tvorby dokumentů a efektivního využití nástrojů.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smtClean="0"/>
              <a:t>Projekt „ </a:t>
            </a:r>
            <a:r>
              <a:rPr lang="cs-CZ" dirty="0" err="1" smtClean="0"/>
              <a:t>STRATeduka</a:t>
            </a:r>
            <a:r>
              <a:rPr lang="cs-CZ" dirty="0" smtClean="0"/>
              <a:t>“, Motiv</a:t>
            </a:r>
            <a:r>
              <a:rPr lang="cs-CZ" baseline="0" dirty="0" smtClean="0"/>
              <a:t> = </a:t>
            </a:r>
            <a:r>
              <a:rPr lang="cs-CZ" sz="1200" dirty="0" smtClean="0">
                <a:latin typeface="Candara" panose="020E0502030303020204" pitchFamily="34" charset="0"/>
              </a:rPr>
              <a:t>Nízká či absentující nabídka kvalitního vzdělávání v oblasti strategického řízení ve VS, což má dopad na kvalitní zázemí pro tvorbu, realizaci a hodnocení strategií.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82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NÁRODNÍ ORGÁN PRO KOORDINACI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MINISTRY OF REGIONAL DEVELOPMENT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NATIONAL COORDINATION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282004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noProof="0" dirty="0" err="1" smtClean="0"/>
              <a:t>Klepnutím</a:t>
            </a:r>
            <a:r>
              <a:rPr lang="en-US" noProof="0" dirty="0" smtClean="0"/>
              <a:t> </a:t>
            </a:r>
            <a:r>
              <a:rPr lang="en-US" noProof="0" dirty="0" err="1" smtClean="0"/>
              <a:t>vložíte</a:t>
            </a:r>
            <a:r>
              <a:rPr lang="en-US" noProof="0" dirty="0" smtClean="0"/>
              <a:t>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NADPIS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4842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59078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52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1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6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934504"/>
            <a:ext cx="3266223" cy="1021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nok bubliny.jpg"/>
          <p:cNvPicPr>
            <a:picLocks noChangeAspect="1"/>
          </p:cNvPicPr>
          <p:nvPr/>
        </p:nvPicPr>
        <p:blipFill>
          <a:blip r:embed="rId6" cstate="print"/>
          <a:srcRect l="8249"/>
          <a:stretch>
            <a:fillRect/>
          </a:stretch>
        </p:blipFill>
        <p:spPr>
          <a:xfrm>
            <a:off x="-1" y="1614398"/>
            <a:ext cx="6621899" cy="4825884"/>
          </a:xfrm>
          <a:prstGeom prst="rect">
            <a:avLst/>
          </a:prstGeom>
        </p:spPr>
      </p:pic>
      <p:sp>
        <p:nvSpPr>
          <p:cNvPr id="9" name="Obdélník 8"/>
          <p:cNvSpPr>
            <a:spLocks noChangeAspect="1"/>
          </p:cNvSpPr>
          <p:nvPr/>
        </p:nvSpPr>
        <p:spPr>
          <a:xfrm>
            <a:off x="0" y="2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260650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Picture 2" descr="C:\Users\lukond\Pictures\mmr_cz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63893"/>
            <a:ext cx="2408237" cy="5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:\OBECNÉ\Loga 2014-2020\Logolinky 2014_2020\OPTP\RGB\PNG\EN_RO_B_C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15999"/>
            <a:ext cx="3317876" cy="104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7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8518" y="2924944"/>
            <a:ext cx="8501122" cy="12161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 b="1" dirty="0" smtClean="0">
                <a:latin typeface="Candara" panose="020E0502030303020204" pitchFamily="34" charset="0"/>
              </a:rPr>
              <a:t>Strategic Planning and Future of Cohesion Policy after 2020</a:t>
            </a:r>
          </a:p>
          <a:p>
            <a:pPr lvl="0"/>
            <a:endParaRPr kumimoji="0" lang="en-GB" sz="3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3" name="Obrázek 2" descr="http://www.visegradgroup.eu/site/upload/2015/06/V4Trust_CZPRES2015_20161_250x25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1124744"/>
            <a:ext cx="2250483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9747" y="5184050"/>
            <a:ext cx="91342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buClrTx/>
              <a:buSzPct val="80000"/>
            </a:pPr>
            <a:r>
              <a:rPr lang="en-GB" sz="2000" b="1" dirty="0" smtClean="0">
                <a:latin typeface="Candara" panose="020E0502030303020204" pitchFamily="34" charset="0"/>
              </a:rPr>
              <a:t>Panel 2 “Strategic Planning as an X-factor for effective management of ESI funds“</a:t>
            </a:r>
            <a:endParaRPr lang="en-GB" sz="2000" dirty="0" smtClean="0">
              <a:latin typeface="Candara" panose="020E0502030303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1900" dirty="0" smtClean="0">
                <a:latin typeface="Candara" panose="020E0502030303020204" pitchFamily="34" charset="0"/>
              </a:rPr>
              <a:t>(V4+4 Conference; Prague 27 January 2016)</a:t>
            </a:r>
            <a:endParaRPr lang="en-GB" sz="1900" dirty="0">
              <a:latin typeface="Candara" panose="020E050203030302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9747" y="5168752"/>
            <a:ext cx="9144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9747" y="5938103"/>
            <a:ext cx="9144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7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3204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b="1" dirty="0" smtClean="0">
                <a:latin typeface="Candara" panose="020E0502030303020204" pitchFamily="34" charset="0"/>
              </a:rPr>
              <a:t>Unstable political environment</a:t>
            </a:r>
            <a:r>
              <a:rPr lang="en-GB" sz="2000" dirty="0" smtClean="0">
                <a:latin typeface="Candara" panose="020E0502030303020204" pitchFamily="34" charset="0"/>
              </a:rPr>
              <a:t>; decision making in terms of political cycle (prevalence of short-term political priorities etc.)  (7 of 8 countries choose this as one of the top 5 barriers).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The </a:t>
            </a:r>
            <a:r>
              <a:rPr lang="en-GB" sz="2000" b="1" dirty="0" smtClean="0">
                <a:latin typeface="Candara" panose="020E0502030303020204" pitchFamily="34" charset="0"/>
              </a:rPr>
              <a:t>absence of a strong political mandate and support for strategic planning</a:t>
            </a:r>
            <a:r>
              <a:rPr lang="en-GB" sz="2000" dirty="0" smtClean="0">
                <a:latin typeface="Candara" panose="020E0502030303020204" pitchFamily="34" charset="0"/>
              </a:rPr>
              <a:t> (6/8)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The </a:t>
            </a:r>
            <a:r>
              <a:rPr lang="en-GB" sz="2000" b="1" dirty="0" smtClean="0">
                <a:latin typeface="Candara" panose="020E0502030303020204" pitchFamily="34" charset="0"/>
              </a:rPr>
              <a:t>absence of central capacities </a:t>
            </a:r>
            <a:r>
              <a:rPr lang="en-GB" sz="2000" dirty="0" smtClean="0">
                <a:latin typeface="Candara" panose="020E0502030303020204" pitchFamily="34" charset="0"/>
              </a:rPr>
              <a:t>(a central body) responsible </a:t>
            </a:r>
            <a:r>
              <a:rPr lang="en-GB" sz="2000" b="1" dirty="0" smtClean="0">
                <a:latin typeface="Candara" panose="020E0502030303020204" pitchFamily="34" charset="0"/>
              </a:rPr>
              <a:t>for strategic planning</a:t>
            </a:r>
            <a:r>
              <a:rPr lang="en-GB" sz="2000" dirty="0" smtClean="0">
                <a:latin typeface="Candara" panose="020E0502030303020204" pitchFamily="34" charset="0"/>
              </a:rPr>
              <a:t> (5/8)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The </a:t>
            </a:r>
            <a:r>
              <a:rPr lang="en-GB" sz="2000" b="1" dirty="0" smtClean="0">
                <a:latin typeface="Candara" panose="020E0502030303020204" pitchFamily="34" charset="0"/>
              </a:rPr>
              <a:t>lack of resources</a:t>
            </a:r>
            <a:r>
              <a:rPr lang="en-GB" sz="2000" dirty="0" smtClean="0">
                <a:latin typeface="Candara" panose="020E0502030303020204" pitchFamily="34" charset="0"/>
              </a:rPr>
              <a:t> (time/capacities/finances) for the preparation of quality strategies (5/8)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The </a:t>
            </a:r>
            <a:r>
              <a:rPr lang="en-GB" sz="2000" b="1" dirty="0" smtClean="0">
                <a:latin typeface="Candara" panose="020E0502030303020204" pitchFamily="34" charset="0"/>
              </a:rPr>
              <a:t>lack of</a:t>
            </a:r>
            <a:r>
              <a:rPr lang="en-GB" sz="2000" dirty="0" smtClean="0">
                <a:latin typeface="Candara" panose="020E0502030303020204" pitchFamily="34" charset="0"/>
              </a:rPr>
              <a:t> liability and </a:t>
            </a:r>
            <a:r>
              <a:rPr lang="en-GB" sz="2000" b="1" dirty="0" smtClean="0">
                <a:latin typeface="Candara" panose="020E0502030303020204" pitchFamily="34" charset="0"/>
              </a:rPr>
              <a:t>accountability</a:t>
            </a:r>
            <a:r>
              <a:rPr lang="en-GB" sz="2000" dirty="0" smtClean="0">
                <a:latin typeface="Candara" panose="020E0502030303020204" pitchFamily="34" charset="0"/>
              </a:rPr>
              <a:t> for fulfilment of strategic goals (5/8)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b="1" dirty="0" smtClean="0">
                <a:latin typeface="Candara" panose="020E0502030303020204" pitchFamily="34" charset="0"/>
              </a:rPr>
              <a:t>No</a:t>
            </a:r>
            <a:r>
              <a:rPr lang="cs-CZ" sz="2000" b="1" dirty="0" smtClean="0">
                <a:latin typeface="Candara" panose="020E0502030303020204" pitchFamily="34" charset="0"/>
              </a:rPr>
              <a:t> </a:t>
            </a:r>
            <a:r>
              <a:rPr lang="en-GB" sz="2000" b="1" dirty="0" smtClean="0">
                <a:latin typeface="Candara" panose="020E0502030303020204" pitchFamily="34" charset="0"/>
              </a:rPr>
              <a:t>one: The swiftly changing (global and/or local) environment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endParaRPr lang="en-GB" sz="2400" dirty="0" smtClean="0"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endParaRPr lang="en-GB" sz="2200" dirty="0" smtClean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Biggest strategic management  barriers  according to V4+4 states</a:t>
            </a: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766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4644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800" dirty="0" smtClean="0">
                <a:latin typeface="Candara" panose="020E0502030303020204" pitchFamily="34" charset="0"/>
              </a:rPr>
              <a:t>From this overview it seems that we feel deficiencies even in what is perceived as good traditional practice in the public sector strategic management.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800" dirty="0" smtClean="0">
                <a:latin typeface="Candara" panose="020E0502030303020204" pitchFamily="34" charset="0"/>
              </a:rPr>
              <a:t>This raises questions: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Isn‘t this just a sign that „business as usual“ is no longer suitable?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Should we try hard to get the basics right or skip to more radical re-thinking of strategic management in our public administration.</a:t>
            </a:r>
            <a:endParaRPr lang="en-GB" sz="2200" dirty="0" smtClean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Questions raised</a:t>
            </a:r>
          </a:p>
          <a:p>
            <a:pPr lvl="0" algn="r" eaLnBrk="0" hangingPunct="0">
              <a:defRPr/>
            </a:pP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4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2924944"/>
            <a:ext cx="8501122" cy="10001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What are we doing to make it better?</a:t>
            </a:r>
          </a:p>
          <a:p>
            <a:pPr lvl="0"/>
            <a:endParaRPr kumimoji="0" lang="cs-CZ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6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ClrTx/>
              <a:buSzPct val="80000"/>
              <a:buNone/>
            </a:pPr>
            <a:r>
              <a:rPr lang="en-GB" sz="2100" dirty="0" smtClean="0">
                <a:latin typeface="Candara" panose="020E0502030303020204" pitchFamily="34" charset="0"/>
              </a:rPr>
              <a:t>Our current mission: 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ClrTx/>
              <a:buSzPct val="80000"/>
              <a:buNone/>
            </a:pPr>
            <a:r>
              <a:rPr lang="en-GB" sz="2100" b="1" dirty="0" smtClean="0">
                <a:latin typeface="Candara" panose="020E0502030303020204" pitchFamily="34" charset="0"/>
              </a:rPr>
              <a:t>Preparation of Czech ESIF 2020+ strategy</a:t>
            </a:r>
            <a:r>
              <a:rPr lang="en-GB" sz="2100" dirty="0" smtClean="0">
                <a:latin typeface="Candara" panose="020E0502030303020204" pitchFamily="34" charset="0"/>
              </a:rPr>
              <a:t>, this includes questions like</a:t>
            </a:r>
          </a:p>
          <a:p>
            <a:pPr marL="633413" lvl="1">
              <a:spcBef>
                <a:spcPts val="600"/>
              </a:spcBef>
              <a:spcAft>
                <a:spcPts val="2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What are the needs of CZ in the next programming period…</a:t>
            </a:r>
          </a:p>
          <a:p>
            <a:pPr marL="633413" lvl="1">
              <a:spcBef>
                <a:spcPts val="600"/>
              </a:spcBef>
              <a:spcAft>
                <a:spcPts val="2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How will be cohesion policy conditioned…</a:t>
            </a:r>
          </a:p>
          <a:p>
            <a:pPr marL="633413" lvl="1">
              <a:spcBef>
                <a:spcPts val="600"/>
              </a:spcBef>
              <a:spcAft>
                <a:spcPts val="2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How will be ESIF managed…</a:t>
            </a:r>
          </a:p>
          <a:p>
            <a:pPr marL="633413" lvl="1">
              <a:spcBef>
                <a:spcPts val="600"/>
              </a:spcBef>
              <a:spcAft>
                <a:spcPts val="2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What will be possible to finance from ESIF…</a:t>
            </a:r>
          </a:p>
          <a:p>
            <a:pPr marL="633413" lvl="1">
              <a:spcBef>
                <a:spcPts val="600"/>
              </a:spcBef>
              <a:spcAft>
                <a:spcPts val="2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What amount of money will be available…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ClrTx/>
              <a:buSzPct val="80000"/>
              <a:buNone/>
            </a:pPr>
            <a:r>
              <a:rPr lang="en-GB" sz="2100" dirty="0" smtClean="0">
                <a:latin typeface="Candara" panose="020E0502030303020204" pitchFamily="34" charset="0"/>
              </a:rPr>
              <a:t>Main challenges: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100" dirty="0" smtClean="0">
                <a:latin typeface="Candara" panose="020E0502030303020204" pitchFamily="34" charset="0"/>
              </a:rPr>
              <a:t>Lack of quality in strategic management on both EU and Czech level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100" dirty="0" smtClean="0">
                <a:latin typeface="Candara" panose="020E0502030303020204" pitchFamily="34" charset="0"/>
              </a:rPr>
              <a:t>Absence of relevant  midterm/long</a:t>
            </a:r>
            <a:r>
              <a:rPr lang="cs-CZ" sz="2100" dirty="0" smtClean="0">
                <a:latin typeface="Candara" panose="020E0502030303020204" pitchFamily="34" charset="0"/>
              </a:rPr>
              <a:t>-</a:t>
            </a:r>
            <a:r>
              <a:rPr lang="en-GB" sz="2100" dirty="0" smtClean="0">
                <a:latin typeface="Candara" panose="020E0502030303020204" pitchFamily="34" charset="0"/>
              </a:rPr>
              <a:t>term national top-level strategy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Challenge</a:t>
            </a:r>
            <a:endParaRPr kumimoji="0" lang="en-GB" sz="3000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84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1647" y="1412776"/>
            <a:ext cx="8229600" cy="446449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400" b="1" dirty="0" smtClean="0">
                <a:latin typeface="Candara" panose="020E0502030303020204" pitchFamily="34" charset="0"/>
              </a:rPr>
              <a:t>Methodical  setting</a:t>
            </a:r>
            <a:r>
              <a:rPr lang="en-GB" sz="2400" dirty="0" smtClean="0">
                <a:latin typeface="Candara" panose="020E0502030303020204" pitchFamily="34" charset="0"/>
              </a:rPr>
              <a:t> - manuals for creating national, regional and local strategies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400" b="1" dirty="0" smtClean="0">
                <a:latin typeface="Candara" panose="020E0502030303020204" pitchFamily="34" charset="0"/>
              </a:rPr>
              <a:t>Systems</a:t>
            </a:r>
            <a:r>
              <a:rPr lang="en-GB" sz="2400" dirty="0" smtClean="0">
                <a:latin typeface="Candara" panose="020E0502030303020204" pitchFamily="34" charset="0"/>
              </a:rPr>
              <a:t> – Database of strategies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400" b="1" dirty="0" smtClean="0">
                <a:latin typeface="Candara" panose="020E0502030303020204" pitchFamily="34" charset="0"/>
              </a:rPr>
              <a:t>Evaluation</a:t>
            </a:r>
            <a:r>
              <a:rPr lang="en-GB" sz="2400" dirty="0" smtClean="0">
                <a:latin typeface="Candara" panose="020E0502030303020204" pitchFamily="34" charset="0"/>
              </a:rPr>
              <a:t> – pressure on strengthening of implementation and evaluation of strategies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GB" sz="2400" b="1" dirty="0" smtClean="0">
                <a:latin typeface="Candara" panose="020E0502030303020204" pitchFamily="34" charset="0"/>
              </a:rPr>
              <a:t>Acting on the environment </a:t>
            </a:r>
            <a:r>
              <a:rPr lang="en-GB" sz="2400" dirty="0" smtClean="0">
                <a:latin typeface="Candara" panose="020E0502030303020204" pitchFamily="34" charset="0"/>
              </a:rPr>
              <a:t>incl. projects with effect on 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Quality of strategies and its implementation / content level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Better and continual education / knowledge level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Some key actions</a:t>
            </a:r>
            <a:endParaRPr kumimoji="0" lang="en-GB" sz="3000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35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1647" y="1484784"/>
            <a:ext cx="2662201" cy="4824536"/>
          </a:xfrm>
        </p:spPr>
        <p:txBody>
          <a:bodyPr/>
          <a:lstStyle/>
          <a:p>
            <a:pPr lvl="0">
              <a:spcBef>
                <a:spcPts val="1800"/>
              </a:spcBef>
              <a:spcAft>
                <a:spcPts val="600"/>
              </a:spcAft>
              <a:buClrTx/>
              <a:buSzPct val="80000"/>
            </a:pPr>
            <a:r>
              <a:rPr lang="en-GB" sz="2400" b="1" dirty="0" smtClean="0">
                <a:latin typeface="Candara" panose="020E0502030303020204" pitchFamily="34" charset="0"/>
              </a:rPr>
              <a:t>Institutional level</a:t>
            </a:r>
            <a:r>
              <a:rPr lang="en-GB" sz="2400" dirty="0" smtClean="0">
                <a:latin typeface="Candara" panose="020E0502030303020204" pitchFamily="34" charset="0"/>
              </a:rPr>
              <a:t> – development of strategic management is a part of Strategic development of public administration and its Implementation plans</a:t>
            </a:r>
            <a:endParaRPr lang="cs-CZ" sz="2400" dirty="0" smtClean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cs-CZ" sz="3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Some</a:t>
            </a:r>
            <a:r>
              <a:rPr lang="cs-CZ" sz="30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cs-CZ" sz="3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key</a:t>
            </a:r>
            <a:r>
              <a:rPr lang="cs-CZ" sz="30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cs-CZ" sz="3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actions</a:t>
            </a:r>
            <a:endParaRPr lang="en-US" sz="3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753" y="1146157"/>
            <a:ext cx="5517288" cy="494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556793"/>
            <a:ext cx="8229600" cy="388843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400" dirty="0" smtClean="0">
                <a:latin typeface="Candara" panose="020E0502030303020204" pitchFamily="34" charset="0"/>
              </a:rPr>
              <a:t>Acting at </a:t>
            </a:r>
            <a:r>
              <a:rPr lang="en-GB" sz="2400" b="1" dirty="0" smtClean="0">
                <a:latin typeface="Candara" panose="020E0502030303020204" pitchFamily="34" charset="0"/>
              </a:rPr>
              <a:t>EU level</a:t>
            </a:r>
            <a:r>
              <a:rPr lang="en-GB" sz="2400" dirty="0" smtClean="0">
                <a:latin typeface="Candara" panose="020E0502030303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100" dirty="0" smtClean="0">
                <a:latin typeface="Candara" panose="020E0502030303020204" pitchFamily="34" charset="0"/>
              </a:rPr>
              <a:t>Ministry of Regional Development is chairing the European Social Fund Transnational Network on Public Governance and Administration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100" dirty="0" smtClean="0">
                <a:latin typeface="Candara" panose="020E0502030303020204" pitchFamily="34" charset="0"/>
              </a:rPr>
              <a:t>And we build on results of previous international cooperation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80000"/>
              <a:buNone/>
            </a:pPr>
            <a:endParaRPr lang="en-GB" sz="2100" dirty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Some key actions</a:t>
            </a:r>
          </a:p>
          <a:p>
            <a:pPr lvl="0" algn="r" eaLnBrk="0" hangingPunct="0">
              <a:defRPr/>
            </a:pP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1740350" cy="243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1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84785"/>
            <a:ext cx="8229600" cy="388843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100" b="1" dirty="0" smtClean="0">
                <a:latin typeface="Candara" panose="020E0502030303020204" pitchFamily="34" charset="0"/>
              </a:rPr>
              <a:t>National strategy </a:t>
            </a:r>
            <a:r>
              <a:rPr lang="en-GB" sz="2100" dirty="0" smtClean="0">
                <a:latin typeface="Candara" panose="020E0502030303020204" pitchFamily="34" charset="0"/>
              </a:rPr>
              <a:t>– creation of a long-term CZ strategy  which should include national priorities and development of CZ until  (intensive collaboration with the government office)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100" b="1" dirty="0" smtClean="0">
                <a:latin typeface="Candara" panose="020E0502030303020204" pitchFamily="34" charset="0"/>
              </a:rPr>
              <a:t>Strategic maps</a:t>
            </a:r>
            <a:r>
              <a:rPr lang="en-GB" sz="2100" dirty="0" smtClean="0">
                <a:latin typeface="Candara" panose="020E0502030303020204" pitchFamily="34" charset="0"/>
              </a:rPr>
              <a:t> (of ministries, regions)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Enable to understand the necessity of hierarchy of documents (legislative and strategic) in the office.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Unique complex view on the portfolio od strategies in concrete ministry/region; demonstrate line of effect between legislation and strategy (action plan).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Enables identification of connections among strategies, creation of specific analysis, creation of strategic documents, and such.</a:t>
            </a:r>
          </a:p>
          <a:p>
            <a:pPr marL="633413"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000" i="1" dirty="0" smtClean="0">
                <a:latin typeface="Candara" panose="020E0502030303020204" pitchFamily="34" charset="0"/>
              </a:rPr>
              <a:t>Easier orientation for politicians, officers, strategists, implementers and public in a great range of documents.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Some key actions</a:t>
            </a:r>
          </a:p>
          <a:p>
            <a:pPr lvl="0" algn="r" eaLnBrk="0" hangingPunct="0">
              <a:defRPr/>
            </a:pP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8816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89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5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3600400"/>
          </a:xfrm>
        </p:spPr>
        <p:txBody>
          <a:bodyPr/>
          <a:lstStyle/>
          <a:p>
            <a:pPr algn="ctr">
              <a:spcAft>
                <a:spcPts val="2400"/>
              </a:spcAft>
            </a:pPr>
            <a:r>
              <a:rPr lang="en-GB" sz="3400" b="1" dirty="0" smtClean="0">
                <a:solidFill>
                  <a:srgbClr val="000099"/>
                </a:solidFill>
                <a:latin typeface="Corbel" panose="020B0503020204020204" pitchFamily="34" charset="0"/>
              </a:rPr>
              <a:t>Thank you for your attention!</a:t>
            </a:r>
          </a:p>
          <a:p>
            <a:pPr algn="ctr"/>
            <a:endParaRPr lang="en-GB" b="1" dirty="0" smtClean="0">
              <a:solidFill>
                <a:srgbClr val="000099"/>
              </a:solidFill>
              <a:latin typeface="Corbel" panose="020B0503020204020204" pitchFamily="34" charset="0"/>
            </a:endParaRPr>
          </a:p>
          <a:p>
            <a:pPr algn="ctr"/>
            <a:r>
              <a:rPr lang="en-GB" sz="2400" b="1" i="1" dirty="0" smtClean="0">
                <a:solidFill>
                  <a:srgbClr val="000099"/>
                </a:solidFill>
                <a:latin typeface="Corbel" panose="020B0503020204020204" pitchFamily="34" charset="0"/>
              </a:rPr>
              <a:t>Vladimír Kváča</a:t>
            </a:r>
            <a:r>
              <a:rPr lang="en-GB" sz="2400" i="1" dirty="0" smtClean="0">
                <a:solidFill>
                  <a:srgbClr val="000099"/>
                </a:solidFill>
                <a:latin typeface="Corbel" panose="020B0503020204020204" pitchFamily="34" charset="0"/>
              </a:rPr>
              <a:t>, Director of the Partnership Agreement, Evaluation and Strategies Department (Ministry of Regional Development of the Czech Republic)</a:t>
            </a:r>
            <a:endParaRPr lang="en-GB" sz="2400" i="1" dirty="0">
              <a:solidFill>
                <a:srgbClr val="000099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2924944"/>
            <a:ext cx="8501122" cy="10001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Strategic Management of ESI funds</a:t>
            </a:r>
            <a:endParaRPr kumimoji="0" lang="en-GB" sz="3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95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US" sz="2800" dirty="0" smtClean="0">
                <a:latin typeface="Candara" panose="020E0502030303020204" pitchFamily="34" charset="0"/>
              </a:rPr>
              <a:t>Cohesion policy is due to its multilevel governance and shared management nature one of the most complex policies in the world. This has implications for its strategic management.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SzPct val="80000"/>
            </a:pPr>
            <a:r>
              <a:rPr lang="en-US" sz="2800" dirty="0" smtClean="0">
                <a:latin typeface="Candara" panose="020E0502030303020204" pitchFamily="34" charset="0"/>
              </a:rPr>
              <a:t>Implementation of ESIF </a:t>
            </a:r>
            <a:r>
              <a:rPr lang="en-GB" sz="2800" dirty="0" smtClean="0">
                <a:latin typeface="Candara" panose="020E0502030303020204" pitchFamily="34" charset="0"/>
              </a:rPr>
              <a:t>programmes</a:t>
            </a:r>
            <a:r>
              <a:rPr lang="en-US" sz="2800" dirty="0" smtClean="0">
                <a:latin typeface="Candara" panose="020E0502030303020204" pitchFamily="34" charset="0"/>
              </a:rPr>
              <a:t> is a result of interaction of quality of strategic management of ESIF (both EU and national/regional level) and strategic management in particular </a:t>
            </a:r>
            <a:r>
              <a:rPr lang="en-GB" sz="2800" dirty="0" smtClean="0">
                <a:latin typeface="Candara" panose="020E0502030303020204" pitchFamily="34" charset="0"/>
              </a:rPr>
              <a:t>sector of </a:t>
            </a:r>
            <a:r>
              <a:rPr lang="en-US" sz="2800" dirty="0" smtClean="0">
                <a:latin typeface="Candara" panose="020E0502030303020204" pitchFamily="34" charset="0"/>
              </a:rPr>
              <a:t>public administration. 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985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Key aspects of strategic management of ESI funds</a:t>
            </a:r>
            <a:endParaRPr lang="en-US" sz="32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271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Programmes and also the Partnership Agreement are strategic documents as such. And from programming, through implementation to evaluation they are connected to other strategic documents.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1800" dirty="0" smtClean="0">
                <a:latin typeface="Candara" panose="020E0502030303020204" pitchFamily="34" charset="0"/>
              </a:rPr>
              <a:t>Programming: Ex ante </a:t>
            </a:r>
            <a:r>
              <a:rPr lang="en-GB" sz="1800" dirty="0" err="1" smtClean="0">
                <a:latin typeface="Candara" panose="020E0502030303020204" pitchFamily="34" charset="0"/>
              </a:rPr>
              <a:t>conditionalities</a:t>
            </a:r>
            <a:r>
              <a:rPr lang="en-GB" sz="1800" dirty="0" smtClean="0">
                <a:latin typeface="Candara" panose="020E0502030303020204" pitchFamily="34" charset="0"/>
              </a:rPr>
              <a:t> requires the existence of strategic documents.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1800" dirty="0" smtClean="0">
                <a:latin typeface="Candara" panose="020E0502030303020204" pitchFamily="34" charset="0"/>
              </a:rPr>
              <a:t>Implementation: Interventions from ESI funds must be in accordance with strategies (e.g. requirement at the level of project application). There is a pressure on national policies and strategies to precisely formulate problems, needs and solutions.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1800" dirty="0" smtClean="0">
                <a:latin typeface="Candara" panose="020E0502030303020204" pitchFamily="34" charset="0"/>
              </a:rPr>
              <a:t>Evaluation: Evaluation of contribution of ESI funds to fulfilling the strategic goals is required.</a:t>
            </a:r>
          </a:p>
        </p:txBody>
      </p:sp>
      <p:sp>
        <p:nvSpPr>
          <p:cNvPr id="6" name="Nadpis 2"/>
          <p:cNvSpPr txBox="1">
            <a:spLocks/>
          </p:cNvSpPr>
          <p:nvPr/>
        </p:nvSpPr>
        <p:spPr bwMode="auto">
          <a:xfrm>
            <a:off x="2571736" y="571480"/>
            <a:ext cx="6215106" cy="985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Key aspects of strategic management of ESI funds</a:t>
            </a:r>
            <a:endParaRPr lang="en-GB" sz="32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603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1116161"/>
              </p:ext>
            </p:extLst>
          </p:nvPr>
        </p:nvGraphicFramePr>
        <p:xfrm>
          <a:off x="107504" y="1124744"/>
          <a:ext cx="89050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320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</a:pPr>
            <a:r>
              <a:rPr lang="en-GB" sz="2000" b="1" dirty="0" smtClean="0">
                <a:latin typeface="Candara" panose="020E0502030303020204" pitchFamily="34" charset="0"/>
              </a:rPr>
              <a:t>All this is interconnected with the idea of ESIF intervention logic: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Intervention logic of ESI funds</a:t>
            </a: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4623226"/>
            <a:ext cx="928903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SzPct val="80000"/>
            </a:pPr>
            <a:r>
              <a:rPr lang="cs-CZ" sz="2000" b="1" dirty="0" smtClean="0">
                <a:latin typeface="Candara" panose="020E0502030303020204" pitchFamily="34" charset="0"/>
              </a:rPr>
              <a:t>And </a:t>
            </a:r>
            <a:r>
              <a:rPr lang="en-GB" sz="2000" b="1" dirty="0" smtClean="0">
                <a:latin typeface="Candara" panose="020E0502030303020204" pitchFamily="34" charset="0"/>
              </a:rPr>
              <a:t>you </a:t>
            </a:r>
            <a:r>
              <a:rPr lang="en-GB" sz="2000" b="1" dirty="0">
                <a:latin typeface="Candara" panose="020E0502030303020204" pitchFamily="34" charset="0"/>
              </a:rPr>
              <a:t>need to respect:</a:t>
            </a:r>
          </a:p>
          <a:p>
            <a:pPr marL="177800" indent="0">
              <a:spcBef>
                <a:spcPts val="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000" dirty="0">
                <a:latin typeface="Candara" panose="020E0502030303020204" pitchFamily="34" charset="0"/>
              </a:rPr>
              <a:t>Assumptions </a:t>
            </a:r>
            <a:r>
              <a:rPr lang="en-GB" sz="2000" dirty="0" smtClean="0">
                <a:latin typeface="Candara" panose="020E0502030303020204" pitchFamily="34" charset="0"/>
              </a:rPr>
              <a:t>which </a:t>
            </a:r>
            <a:r>
              <a:rPr lang="en-GB" sz="2000" dirty="0">
                <a:latin typeface="Candara" panose="020E0502030303020204" pitchFamily="34" charset="0"/>
              </a:rPr>
              <a:t>are needed to fulfil the goal (e.g. attitude of target group) </a:t>
            </a:r>
          </a:p>
          <a:p>
            <a:pPr marL="177800" indent="0">
              <a:spcBef>
                <a:spcPts val="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000" dirty="0">
                <a:latin typeface="Candara" panose="020E0502030303020204" pitchFamily="34" charset="0"/>
              </a:rPr>
              <a:t>External factors (other outside factors which can influence fulfilment of the goal) or  actions realised outside of ESI</a:t>
            </a:r>
            <a:r>
              <a:rPr lang="cs-CZ" sz="2000" dirty="0">
                <a:latin typeface="Candara" panose="020E0502030303020204" pitchFamily="34" charset="0"/>
              </a:rPr>
              <a:t>F</a:t>
            </a:r>
            <a:r>
              <a:rPr lang="en-GB" sz="2000" dirty="0">
                <a:latin typeface="Candara" panose="020E0502030303020204" pitchFamily="34" charset="0"/>
              </a:rPr>
              <a:t> (e.g. change in legislation)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endParaRPr lang="en-GB" dirty="0">
              <a:latin typeface="Candara" panose="020E0502030303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4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464499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400" dirty="0" smtClean="0">
                <a:latin typeface="Candara" panose="020E0502030303020204" pitchFamily="34" charset="0"/>
              </a:rPr>
              <a:t>We need </a:t>
            </a:r>
            <a:r>
              <a:rPr lang="cs-CZ" sz="2400" dirty="0" smtClean="0">
                <a:latin typeface="Candara" panose="020E0502030303020204" pitchFamily="34" charset="0"/>
              </a:rPr>
              <a:t>(but </a:t>
            </a:r>
            <a:r>
              <a:rPr lang="en-GB" sz="2400" dirty="0" smtClean="0">
                <a:latin typeface="Candara" panose="020E0502030303020204" pitchFamily="34" charset="0"/>
              </a:rPr>
              <a:t>not only</a:t>
            </a:r>
            <a:r>
              <a:rPr lang="cs-CZ" sz="2400" dirty="0" smtClean="0">
                <a:latin typeface="Candara" panose="020E0502030303020204" pitchFamily="34" charset="0"/>
              </a:rPr>
              <a:t>)</a:t>
            </a:r>
            <a:endParaRPr lang="en-GB" sz="2400" dirty="0" smtClean="0">
              <a:latin typeface="Candara" panose="020E0502030303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High-quality system of strategic management in public administration.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 To create, develop and implement  tools for strategic management (methodical, systemic and other).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79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What can we derive from this?</a:t>
            </a:r>
            <a:endParaRPr kumimoji="0" lang="en-GB" sz="3000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99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464499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80000"/>
              <a:buNone/>
            </a:pPr>
            <a:r>
              <a:rPr lang="en-GB" sz="2400" dirty="0" smtClean="0">
                <a:latin typeface="Candara" panose="020E0502030303020204" pitchFamily="34" charset="0"/>
              </a:rPr>
              <a:t>But as we aim for systemic changes in our societies that are facing several unsustainable problems, we need also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Embrace the complexity of contemporary challenges and find strategies that go beyond the static intervention logic.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Start thinking about the way we usually thing about the strategies in order to enable </a:t>
            </a:r>
            <a:r>
              <a:rPr lang="en-GB" sz="2400" i="1" dirty="0" smtClean="0">
                <a:latin typeface="Candara" panose="020E0502030303020204" pitchFamily="34" charset="0"/>
              </a:rPr>
              <a:t>double-loop learning</a:t>
            </a:r>
            <a:r>
              <a:rPr lang="en-GB" sz="2400" dirty="0" smtClean="0">
                <a:latin typeface="Candara" panose="020E0502030303020204" pitchFamily="34" charset="0"/>
              </a:rPr>
              <a:t> at strategic level.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400" dirty="0" smtClean="0">
                <a:latin typeface="Candara" panose="020E0502030303020204" pitchFamily="34" charset="0"/>
              </a:rPr>
              <a:t>There is an interesting emerging concept of </a:t>
            </a:r>
            <a:r>
              <a:rPr lang="en-GB" sz="2400" i="1" dirty="0" smtClean="0">
                <a:latin typeface="Candara" panose="020E0502030303020204" pitchFamily="34" charset="0"/>
              </a:rPr>
              <a:t>meta-governance</a:t>
            </a:r>
            <a:r>
              <a:rPr lang="en-GB" sz="2400" dirty="0" smtClean="0">
                <a:latin typeface="Candara" panose="020E0502030303020204" pitchFamily="34" charset="0"/>
              </a:rPr>
              <a:t>. Application of </a:t>
            </a:r>
            <a:r>
              <a:rPr lang="en-GB" sz="2400" i="1" dirty="0" smtClean="0">
                <a:latin typeface="Candara" panose="020E0502030303020204" pitchFamily="34" charset="0"/>
              </a:rPr>
              <a:t>meta-governance</a:t>
            </a:r>
            <a:r>
              <a:rPr lang="en-GB" sz="2400" dirty="0" smtClean="0">
                <a:latin typeface="Candara" panose="020E0502030303020204" pitchFamily="34" charset="0"/>
              </a:rPr>
              <a:t> thinking on ESIF strategic management could be a way to change the ESIF </a:t>
            </a:r>
            <a:r>
              <a:rPr lang="en-GB" sz="2400" i="1" dirty="0" smtClean="0">
                <a:latin typeface="Candara" panose="020E0502030303020204" pitchFamily="34" charset="0"/>
              </a:rPr>
              <a:t>regime</a:t>
            </a:r>
            <a:r>
              <a:rPr lang="en-GB" sz="2400" dirty="0" smtClean="0">
                <a:latin typeface="Candara" panose="020E0502030303020204" pitchFamily="34" charset="0"/>
              </a:rPr>
              <a:t> to be more relevant to today‘s challenges.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79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  <a:ea typeface="+mj-ea"/>
              </a:rPr>
              <a:t>What can we derive from this?</a:t>
            </a:r>
            <a:endParaRPr kumimoji="0" lang="en-GB" sz="3000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578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2924944"/>
            <a:ext cx="8501122" cy="10001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800" b="1" dirty="0" smtClean="0">
                <a:latin typeface="Candara" panose="020E0502030303020204" pitchFamily="34" charset="0"/>
              </a:rPr>
              <a:t>Analysis of strategic management barriers</a:t>
            </a:r>
          </a:p>
        </p:txBody>
      </p:sp>
    </p:spTree>
    <p:extLst>
      <p:ext uri="{BB962C8B-B14F-4D97-AF65-F5344CB8AC3E}">
        <p14:creationId xmlns:p14="http://schemas.microsoft.com/office/powerpoint/2010/main" val="5749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3204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Complex set of actors in the system of shared management </a:t>
            </a:r>
            <a:r>
              <a:rPr lang="en-GB" sz="2000" i="1" dirty="0" smtClean="0">
                <a:latin typeface="Candara" panose="020E0502030303020204" pitchFamily="34" charset="0"/>
              </a:rPr>
              <a:t>(clashes of hierarchical and network governance approaches)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Accountability </a:t>
            </a:r>
            <a:r>
              <a:rPr lang="en-GB" sz="2000" i="1" dirty="0" smtClean="0">
                <a:latin typeface="Candara" panose="020E0502030303020204" pitchFamily="34" charset="0"/>
              </a:rPr>
              <a:t>(</a:t>
            </a:r>
            <a:r>
              <a:rPr lang="en-GB" sz="2000" i="1" dirty="0" err="1" smtClean="0">
                <a:latin typeface="Candara" panose="020E0502030303020204" pitchFamily="34" charset="0"/>
              </a:rPr>
              <a:t>disballance</a:t>
            </a:r>
            <a:r>
              <a:rPr lang="en-GB" sz="2000" i="1" dirty="0" smtClean="0">
                <a:latin typeface="Candara" panose="020E0502030303020204" pitchFamily="34" charset="0"/>
              </a:rPr>
              <a:t> of different aspects of accountability and accountability overload)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Low connection between strategies and financial management, financial plans and budgets. 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There are no variant solutions when making strategy or project.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r>
              <a:rPr lang="en-GB" sz="2000" dirty="0" smtClean="0">
                <a:latin typeface="Candara" panose="020E0502030303020204" pitchFamily="34" charset="0"/>
              </a:rPr>
              <a:t>Implementation of strategic documents is not working:</a:t>
            </a:r>
          </a:p>
          <a:p>
            <a:pPr marL="636588" indent="-282575">
              <a:spcBef>
                <a:spcPts val="20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ndara" panose="020E0502030303020204" pitchFamily="34" charset="0"/>
              </a:rPr>
              <a:t>not at all („strategies into the drawer culture“);</a:t>
            </a:r>
          </a:p>
          <a:p>
            <a:pPr marL="636588" indent="-282575">
              <a:spcBef>
                <a:spcPts val="20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ndara" panose="020E0502030303020204" pitchFamily="34" charset="0"/>
              </a:rPr>
              <a:t>vague objectives and actions;</a:t>
            </a:r>
          </a:p>
          <a:p>
            <a:pPr marL="636588" indent="-282575">
              <a:spcBef>
                <a:spcPts val="20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ndara" panose="020E0502030303020204" pitchFamily="34" charset="0"/>
              </a:rPr>
              <a:t>not measurable;</a:t>
            </a:r>
          </a:p>
          <a:p>
            <a:pPr marL="636588" indent="-282575">
              <a:spcBef>
                <a:spcPts val="20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ndara" panose="020E0502030303020204" pitchFamily="34" charset="0"/>
              </a:rPr>
              <a:t>not possible to evaluate and not evaluated.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80000"/>
            </a:pPr>
            <a:endParaRPr lang="en-GB" sz="2400" dirty="0" smtClean="0"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80000"/>
            </a:pPr>
            <a:endParaRPr lang="en-GB" sz="2200" dirty="0" smtClean="0">
              <a:latin typeface="Candara" panose="020E0502030303020204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GB" sz="3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Challenges</a:t>
            </a:r>
            <a:endParaRPr lang="en-GB" sz="3000" b="1" dirty="0">
              <a:solidFill>
                <a:srgbClr val="002060"/>
              </a:solidFill>
              <a:latin typeface="Candara" panose="020E050203030302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9463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MR_OPTP_NOK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OPTP_NOK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1382</Words>
  <Application>Microsoft Office PowerPoint</Application>
  <PresentationFormat>Předvádění na obrazovce (4:3)</PresentationFormat>
  <Paragraphs>116</Paragraphs>
  <Slides>19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MMR_OPTP_NOK_klas</vt:lpstr>
      <vt:lpstr>MMR_OPTP_NOK_sir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Veronika Pavlovská</cp:lastModifiedBy>
  <cp:revision>75</cp:revision>
  <dcterms:created xsi:type="dcterms:W3CDTF">2014-02-26T13:27:39Z</dcterms:created>
  <dcterms:modified xsi:type="dcterms:W3CDTF">2016-01-25T14:26:34Z</dcterms:modified>
</cp:coreProperties>
</file>