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  <p:sldMasterId id="2147484195" r:id="rId2"/>
    <p:sldMasterId id="2147484588" r:id="rId3"/>
  </p:sldMasterIdLst>
  <p:notesMasterIdLst>
    <p:notesMasterId r:id="rId30"/>
  </p:notesMasterIdLst>
  <p:sldIdLst>
    <p:sldId id="682" r:id="rId4"/>
    <p:sldId id="716" r:id="rId5"/>
    <p:sldId id="783" r:id="rId6"/>
    <p:sldId id="781" r:id="rId7"/>
    <p:sldId id="802" r:id="rId8"/>
    <p:sldId id="754" r:id="rId9"/>
    <p:sldId id="806" r:id="rId10"/>
    <p:sldId id="755" r:id="rId11"/>
    <p:sldId id="829" r:id="rId12"/>
    <p:sldId id="814" r:id="rId13"/>
    <p:sldId id="810" r:id="rId14"/>
    <p:sldId id="811" r:id="rId15"/>
    <p:sldId id="812" r:id="rId16"/>
    <p:sldId id="819" r:id="rId17"/>
    <p:sldId id="756" r:id="rId18"/>
    <p:sldId id="813" r:id="rId19"/>
    <p:sldId id="826" r:id="rId20"/>
    <p:sldId id="816" r:id="rId21"/>
    <p:sldId id="820" r:id="rId22"/>
    <p:sldId id="821" r:id="rId23"/>
    <p:sldId id="822" r:id="rId24"/>
    <p:sldId id="824" r:id="rId25"/>
    <p:sldId id="825" r:id="rId26"/>
    <p:sldId id="823" r:id="rId27"/>
    <p:sldId id="828" r:id="rId28"/>
    <p:sldId id="793" r:id="rId29"/>
  </p:sldIdLst>
  <p:sldSz cx="9144000" cy="6858000" type="screen4x3"/>
  <p:notesSz cx="6797675" cy="987425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CEEE4"/>
    <a:srgbClr val="FFFFFF"/>
    <a:srgbClr val="FFFDFB"/>
    <a:srgbClr val="FFCC00"/>
    <a:srgbClr val="006600"/>
    <a:srgbClr val="00CC00"/>
    <a:srgbClr val="F7D6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06" autoAdjust="0"/>
    <p:restoredTop sz="92599" autoAdjust="0"/>
  </p:normalViewPr>
  <p:slideViewPr>
    <p:cSldViewPr>
      <p:cViewPr>
        <p:scale>
          <a:sx n="90" d="100"/>
          <a:sy n="90" d="100"/>
        </p:scale>
        <p:origin x="-2244" y="-1050"/>
      </p:cViewPr>
      <p:guideLst>
        <p:guide orient="horz" pos="2750"/>
        <p:guide orient="horz" pos="142"/>
        <p:guide orient="horz" pos="1026"/>
        <p:guide orient="horz" pos="2886"/>
        <p:guide pos="2880"/>
        <p:guide pos="158"/>
        <p:guide pos="2653"/>
        <p:guide pos="5602"/>
        <p:guide pos="4876"/>
        <p:guide pos="3107"/>
      </p:guideLst>
    </p:cSldViewPr>
  </p:slideViewPr>
  <p:outlineViewPr>
    <p:cViewPr>
      <p:scale>
        <a:sx n="33" d="100"/>
        <a:sy n="33" d="100"/>
      </p:scale>
      <p:origin x="0" y="8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56" y="-90"/>
      </p:cViewPr>
      <p:guideLst>
        <p:guide orient="horz" pos="3111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D2AA8-DA2A-4D92-BE3F-8539040EA85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A7A3FD4F-688F-48DD-A303-CB994B67337F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/>
            <a:t>Fund of Funds</a:t>
          </a:r>
        </a:p>
        <a:p>
          <a:r>
            <a:rPr lang="en-US" sz="1600" dirty="0" smtClean="0"/>
            <a:t>(EUR 657.2M)</a:t>
          </a:r>
          <a:endParaRPr lang="bg-BG" sz="1600" dirty="0"/>
        </a:p>
      </dgm:t>
    </dgm:pt>
    <dgm:pt modelId="{470C10A3-5D3D-45DE-850D-AE9D7EBD3E09}" type="parTrans" cxnId="{FDFC3174-8CDF-4DE2-B496-0F64A5904109}">
      <dgm:prSet/>
      <dgm:spPr/>
      <dgm:t>
        <a:bodyPr/>
        <a:lstStyle/>
        <a:p>
          <a:endParaRPr lang="bg-BG"/>
        </a:p>
      </dgm:t>
    </dgm:pt>
    <dgm:pt modelId="{393B566B-3A9E-4271-A902-C00BE6CDA7B4}" type="sibTrans" cxnId="{FDFC3174-8CDF-4DE2-B496-0F64A5904109}">
      <dgm:prSet/>
      <dgm:spPr/>
      <dgm:t>
        <a:bodyPr/>
        <a:lstStyle/>
        <a:p>
          <a:endParaRPr lang="bg-BG"/>
        </a:p>
      </dgm:t>
    </dgm:pt>
    <dgm:pt modelId="{19AEAE1A-3C7C-4E72-B6C9-925CBE04F3DD}" type="asst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/>
            <a:t>“Fund Manager of Financial Instruments in Bulgaria” (SPV</a:t>
          </a:r>
          <a:r>
            <a:rPr lang="en-US" sz="1300" dirty="0" smtClean="0"/>
            <a:t>)</a:t>
          </a:r>
          <a:endParaRPr lang="bg-BG" sz="1300" dirty="0"/>
        </a:p>
      </dgm:t>
    </dgm:pt>
    <dgm:pt modelId="{13B72C1F-4F3A-4979-9CFA-40614718EF6F}" type="parTrans" cxnId="{77B0EC6A-F425-40C4-B091-BCEC0DD248F7}">
      <dgm:prSet/>
      <dgm:spPr/>
      <dgm:t>
        <a:bodyPr/>
        <a:lstStyle/>
        <a:p>
          <a:endParaRPr lang="bg-BG"/>
        </a:p>
      </dgm:t>
    </dgm:pt>
    <dgm:pt modelId="{B39DC78F-CB15-4E19-AFB1-8DB0B8C092F6}" type="sibTrans" cxnId="{77B0EC6A-F425-40C4-B091-BCEC0DD248F7}">
      <dgm:prSet/>
      <dgm:spPr/>
      <dgm:t>
        <a:bodyPr/>
        <a:lstStyle/>
        <a:p>
          <a:endParaRPr lang="bg-BG"/>
        </a:p>
      </dgm:t>
    </dgm:pt>
    <dgm:pt modelId="{22961FCA-6518-428D-8A47-7292C4FE3030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/>
            <a:t>OP Regional Development</a:t>
          </a:r>
        </a:p>
        <a:p>
          <a:r>
            <a:rPr lang="en-US" sz="1300" dirty="0" smtClean="0"/>
            <a:t>(</a:t>
          </a:r>
          <a:r>
            <a:rPr lang="en-US" sz="1600" dirty="0" smtClean="0"/>
            <a:t>EUR 253.8M )</a:t>
          </a:r>
          <a:endParaRPr lang="bg-BG" sz="1600" dirty="0"/>
        </a:p>
      </dgm:t>
    </dgm:pt>
    <dgm:pt modelId="{0A746650-BE9B-4217-B896-8CF5041F8CCE}" type="parTrans" cxnId="{FF7743D8-5AB2-466B-85AB-077EBF624D52}">
      <dgm:prSet/>
      <dgm:spPr/>
      <dgm:t>
        <a:bodyPr/>
        <a:lstStyle/>
        <a:p>
          <a:endParaRPr lang="bg-BG"/>
        </a:p>
      </dgm:t>
    </dgm:pt>
    <dgm:pt modelId="{6E12F90E-159B-4D56-8AC1-4F49EE0C8AAF}" type="sibTrans" cxnId="{FF7743D8-5AB2-466B-85AB-077EBF624D52}">
      <dgm:prSet/>
      <dgm:spPr/>
      <dgm:t>
        <a:bodyPr/>
        <a:lstStyle/>
        <a:p>
          <a:endParaRPr lang="bg-BG"/>
        </a:p>
      </dgm:t>
    </dgm:pt>
    <dgm:pt modelId="{903855C0-2770-4478-93B4-652E4DAE8E2B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/>
            <a:t>OP Innovation and Competitiveness</a:t>
          </a:r>
        </a:p>
        <a:p>
          <a:r>
            <a:rPr lang="en-US" sz="1600" dirty="0" smtClean="0"/>
            <a:t>(EUR 235M)</a:t>
          </a:r>
          <a:endParaRPr lang="bg-BG" sz="1600" dirty="0"/>
        </a:p>
      </dgm:t>
    </dgm:pt>
    <dgm:pt modelId="{737630F6-A6E6-40CD-A67C-CCB4135DEADB}" type="parTrans" cxnId="{DD368333-35CD-4FB0-A21B-3772EEE0FD77}">
      <dgm:prSet/>
      <dgm:spPr/>
      <dgm:t>
        <a:bodyPr/>
        <a:lstStyle/>
        <a:p>
          <a:endParaRPr lang="bg-BG"/>
        </a:p>
      </dgm:t>
    </dgm:pt>
    <dgm:pt modelId="{3B195BFD-9699-4605-81F1-C8D2C15D24DE}" type="sibTrans" cxnId="{DD368333-35CD-4FB0-A21B-3772EEE0FD77}">
      <dgm:prSet/>
      <dgm:spPr/>
      <dgm:t>
        <a:bodyPr/>
        <a:lstStyle/>
        <a:p>
          <a:endParaRPr lang="bg-BG"/>
        </a:p>
      </dgm:t>
    </dgm:pt>
    <dgm:pt modelId="{F9DE2BDC-B595-4694-8A8A-059C0C085C91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/>
            <a:t>OP Environment</a:t>
          </a:r>
        </a:p>
        <a:p>
          <a:r>
            <a:rPr lang="en-US" sz="1600" dirty="0" smtClean="0"/>
            <a:t>(EUR 148.4M)</a:t>
          </a:r>
          <a:endParaRPr lang="bg-BG" sz="1600" dirty="0"/>
        </a:p>
      </dgm:t>
    </dgm:pt>
    <dgm:pt modelId="{545AFA3E-AD9E-4871-8216-8D303BF2E011}" type="parTrans" cxnId="{BFEA562C-017B-4D86-83A2-7CDDF6CC0E53}">
      <dgm:prSet/>
      <dgm:spPr/>
      <dgm:t>
        <a:bodyPr/>
        <a:lstStyle/>
        <a:p>
          <a:endParaRPr lang="bg-BG"/>
        </a:p>
      </dgm:t>
    </dgm:pt>
    <dgm:pt modelId="{DB829F3D-6067-4DD8-8CD5-CD01DBB070C5}" type="sibTrans" cxnId="{BFEA562C-017B-4D86-83A2-7CDDF6CC0E53}">
      <dgm:prSet/>
      <dgm:spPr/>
      <dgm:t>
        <a:bodyPr/>
        <a:lstStyle/>
        <a:p>
          <a:endParaRPr lang="bg-BG"/>
        </a:p>
      </dgm:t>
    </dgm:pt>
    <dgm:pt modelId="{4DC82004-50AB-4302-9BB8-B133BA28152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/>
            <a:t>OP Human Resources Development</a:t>
          </a:r>
        </a:p>
        <a:p>
          <a:r>
            <a:rPr lang="en-US" sz="1600" dirty="0" smtClean="0"/>
            <a:t>(EUR 20M)</a:t>
          </a:r>
          <a:endParaRPr lang="en-US" sz="1600" dirty="0"/>
        </a:p>
      </dgm:t>
    </dgm:pt>
    <dgm:pt modelId="{3CCC2A53-1BF2-489F-9855-8DF59C9E4F21}" type="parTrans" cxnId="{4C79D0AD-995E-4AAC-B981-AA47678A9BA0}">
      <dgm:prSet/>
      <dgm:spPr/>
      <dgm:t>
        <a:bodyPr/>
        <a:lstStyle/>
        <a:p>
          <a:endParaRPr lang="bg-BG"/>
        </a:p>
      </dgm:t>
    </dgm:pt>
    <dgm:pt modelId="{71B15C6C-39D6-4322-AAA1-59C405B531A4}" type="sibTrans" cxnId="{4C79D0AD-995E-4AAC-B981-AA47678A9BA0}">
      <dgm:prSet/>
      <dgm:spPr/>
      <dgm:t>
        <a:bodyPr/>
        <a:lstStyle/>
        <a:p>
          <a:endParaRPr lang="bg-BG"/>
        </a:p>
      </dgm:t>
    </dgm:pt>
    <dgm:pt modelId="{8101DDF6-4A01-4F3D-A880-03E4D1136D97}" type="pres">
      <dgm:prSet presAssocID="{B58D2AA8-DA2A-4D92-BE3F-8539040EA8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0CB3BFDE-89AC-4ED0-BC5B-72693F55C81F}" type="pres">
      <dgm:prSet presAssocID="{A7A3FD4F-688F-48DD-A303-CB994B67337F}" presName="hierRoot1" presStyleCnt="0">
        <dgm:presLayoutVars>
          <dgm:hierBranch val="init"/>
        </dgm:presLayoutVars>
      </dgm:prSet>
      <dgm:spPr/>
    </dgm:pt>
    <dgm:pt modelId="{98438F1D-1824-45CC-80DA-C06B018B5DE2}" type="pres">
      <dgm:prSet presAssocID="{A7A3FD4F-688F-48DD-A303-CB994B67337F}" presName="rootComposite1" presStyleCnt="0"/>
      <dgm:spPr/>
    </dgm:pt>
    <dgm:pt modelId="{F43A8EB0-2110-469A-BF06-FBC7949DA288}" type="pres">
      <dgm:prSet presAssocID="{A7A3FD4F-688F-48DD-A303-CB994B67337F}" presName="rootText1" presStyleLbl="node0" presStyleIdx="0" presStyleCnt="1" custLinFactNeighborX="-7" custLinFactNeighborY="37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69E95F3-E24E-4595-8721-50C2017A1445}" type="pres">
      <dgm:prSet presAssocID="{A7A3FD4F-688F-48DD-A303-CB994B67337F}" presName="rootConnector1" presStyleLbl="node1" presStyleIdx="0" presStyleCnt="0"/>
      <dgm:spPr/>
      <dgm:t>
        <a:bodyPr/>
        <a:lstStyle/>
        <a:p>
          <a:endParaRPr lang="bg-BG"/>
        </a:p>
      </dgm:t>
    </dgm:pt>
    <dgm:pt modelId="{5E24898B-C9CE-4A1A-B1A9-BF7191A10FB6}" type="pres">
      <dgm:prSet presAssocID="{A7A3FD4F-688F-48DD-A303-CB994B67337F}" presName="hierChild2" presStyleCnt="0"/>
      <dgm:spPr/>
    </dgm:pt>
    <dgm:pt modelId="{660FE5C1-88AA-40B0-94D2-9D5C82A39F84}" type="pres">
      <dgm:prSet presAssocID="{0A746650-BE9B-4217-B896-8CF5041F8CCE}" presName="Name37" presStyleLbl="parChTrans1D2" presStyleIdx="0" presStyleCnt="5"/>
      <dgm:spPr/>
      <dgm:t>
        <a:bodyPr/>
        <a:lstStyle/>
        <a:p>
          <a:endParaRPr lang="bg-BG"/>
        </a:p>
      </dgm:t>
    </dgm:pt>
    <dgm:pt modelId="{4B30B8D9-526A-4C29-B363-F25AC1BBC0C4}" type="pres">
      <dgm:prSet presAssocID="{22961FCA-6518-428D-8A47-7292C4FE3030}" presName="hierRoot2" presStyleCnt="0">
        <dgm:presLayoutVars>
          <dgm:hierBranch val="init"/>
        </dgm:presLayoutVars>
      </dgm:prSet>
      <dgm:spPr/>
    </dgm:pt>
    <dgm:pt modelId="{9B70540F-5AAF-4963-AA0F-698AECF5F6C6}" type="pres">
      <dgm:prSet presAssocID="{22961FCA-6518-428D-8A47-7292C4FE3030}" presName="rootComposite" presStyleCnt="0"/>
      <dgm:spPr/>
    </dgm:pt>
    <dgm:pt modelId="{57398412-1E55-431C-BEC4-CBC942E45C07}" type="pres">
      <dgm:prSet presAssocID="{22961FCA-6518-428D-8A47-7292C4FE3030}" presName="rootText" presStyleLbl="node2" presStyleIdx="0" presStyleCnt="4" custScaleY="14756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49DC25F2-3C3C-43C4-9EA5-7243A85A8D57}" type="pres">
      <dgm:prSet presAssocID="{22961FCA-6518-428D-8A47-7292C4FE3030}" presName="rootConnector" presStyleLbl="node2" presStyleIdx="0" presStyleCnt="4"/>
      <dgm:spPr/>
      <dgm:t>
        <a:bodyPr/>
        <a:lstStyle/>
        <a:p>
          <a:endParaRPr lang="bg-BG"/>
        </a:p>
      </dgm:t>
    </dgm:pt>
    <dgm:pt modelId="{BC812B07-F868-4788-B21D-54EC328CB63B}" type="pres">
      <dgm:prSet presAssocID="{22961FCA-6518-428D-8A47-7292C4FE3030}" presName="hierChild4" presStyleCnt="0"/>
      <dgm:spPr/>
    </dgm:pt>
    <dgm:pt modelId="{45FAF3DB-CC6A-4F56-86C8-1B89048B3B95}" type="pres">
      <dgm:prSet presAssocID="{22961FCA-6518-428D-8A47-7292C4FE3030}" presName="hierChild5" presStyleCnt="0"/>
      <dgm:spPr/>
    </dgm:pt>
    <dgm:pt modelId="{A61B37A5-F815-4D6D-B1CC-3E3F3F0C0B14}" type="pres">
      <dgm:prSet presAssocID="{737630F6-A6E6-40CD-A67C-CCB4135DEADB}" presName="Name37" presStyleLbl="parChTrans1D2" presStyleIdx="1" presStyleCnt="5"/>
      <dgm:spPr/>
      <dgm:t>
        <a:bodyPr/>
        <a:lstStyle/>
        <a:p>
          <a:endParaRPr lang="bg-BG"/>
        </a:p>
      </dgm:t>
    </dgm:pt>
    <dgm:pt modelId="{9B2544E2-2869-4163-95E9-51B4FB530598}" type="pres">
      <dgm:prSet presAssocID="{903855C0-2770-4478-93B4-652E4DAE8E2B}" presName="hierRoot2" presStyleCnt="0">
        <dgm:presLayoutVars>
          <dgm:hierBranch val="init"/>
        </dgm:presLayoutVars>
      </dgm:prSet>
      <dgm:spPr/>
    </dgm:pt>
    <dgm:pt modelId="{4E06C826-41C9-4410-B53F-5572A8AEC26F}" type="pres">
      <dgm:prSet presAssocID="{903855C0-2770-4478-93B4-652E4DAE8E2B}" presName="rootComposite" presStyleCnt="0"/>
      <dgm:spPr/>
    </dgm:pt>
    <dgm:pt modelId="{6DE7A32E-E332-4B23-9C7D-94C0CEC70A2A}" type="pres">
      <dgm:prSet presAssocID="{903855C0-2770-4478-93B4-652E4DAE8E2B}" presName="rootText" presStyleLbl="node2" presStyleIdx="1" presStyleCnt="4" custScaleX="126964" custScaleY="14731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79B14EC-70B5-40BA-8315-3B5C18EEB9AB}" type="pres">
      <dgm:prSet presAssocID="{903855C0-2770-4478-93B4-652E4DAE8E2B}" presName="rootConnector" presStyleLbl="node2" presStyleIdx="1" presStyleCnt="4"/>
      <dgm:spPr/>
      <dgm:t>
        <a:bodyPr/>
        <a:lstStyle/>
        <a:p>
          <a:endParaRPr lang="bg-BG"/>
        </a:p>
      </dgm:t>
    </dgm:pt>
    <dgm:pt modelId="{CE6C0AC3-7214-4F2D-B547-F3982C5C57E1}" type="pres">
      <dgm:prSet presAssocID="{903855C0-2770-4478-93B4-652E4DAE8E2B}" presName="hierChild4" presStyleCnt="0"/>
      <dgm:spPr/>
    </dgm:pt>
    <dgm:pt modelId="{6431F330-D376-4C10-AC60-BE1491561F81}" type="pres">
      <dgm:prSet presAssocID="{903855C0-2770-4478-93B4-652E4DAE8E2B}" presName="hierChild5" presStyleCnt="0"/>
      <dgm:spPr/>
    </dgm:pt>
    <dgm:pt modelId="{7DF536F4-5282-4D48-88C0-A43FB7863219}" type="pres">
      <dgm:prSet presAssocID="{545AFA3E-AD9E-4871-8216-8D303BF2E011}" presName="Name37" presStyleLbl="parChTrans1D2" presStyleIdx="2" presStyleCnt="5"/>
      <dgm:spPr/>
      <dgm:t>
        <a:bodyPr/>
        <a:lstStyle/>
        <a:p>
          <a:endParaRPr lang="bg-BG"/>
        </a:p>
      </dgm:t>
    </dgm:pt>
    <dgm:pt modelId="{7DBE3209-B978-4974-9BD7-103FA730B1EB}" type="pres">
      <dgm:prSet presAssocID="{F9DE2BDC-B595-4694-8A8A-059C0C085C91}" presName="hierRoot2" presStyleCnt="0">
        <dgm:presLayoutVars>
          <dgm:hierBranch val="init"/>
        </dgm:presLayoutVars>
      </dgm:prSet>
      <dgm:spPr/>
    </dgm:pt>
    <dgm:pt modelId="{B9B880D2-F937-401C-B962-0BFCF7322625}" type="pres">
      <dgm:prSet presAssocID="{F9DE2BDC-B595-4694-8A8A-059C0C085C91}" presName="rootComposite" presStyleCnt="0"/>
      <dgm:spPr/>
    </dgm:pt>
    <dgm:pt modelId="{1260E9B0-FFF8-4415-A59E-EC9E862B116B}" type="pres">
      <dgm:prSet presAssocID="{F9DE2BDC-B595-4694-8A8A-059C0C085C91}" presName="rootText" presStyleLbl="node2" presStyleIdx="2" presStyleCnt="4" custScaleY="147467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039304F2-A068-4164-A7F7-899D19D1C53A}" type="pres">
      <dgm:prSet presAssocID="{F9DE2BDC-B595-4694-8A8A-059C0C085C91}" presName="rootConnector" presStyleLbl="node2" presStyleIdx="2" presStyleCnt="4"/>
      <dgm:spPr/>
      <dgm:t>
        <a:bodyPr/>
        <a:lstStyle/>
        <a:p>
          <a:endParaRPr lang="bg-BG"/>
        </a:p>
      </dgm:t>
    </dgm:pt>
    <dgm:pt modelId="{2FDFDD4D-5060-4C8E-9C70-C7BB37AA66D5}" type="pres">
      <dgm:prSet presAssocID="{F9DE2BDC-B595-4694-8A8A-059C0C085C91}" presName="hierChild4" presStyleCnt="0"/>
      <dgm:spPr/>
    </dgm:pt>
    <dgm:pt modelId="{7B5CBABE-C593-4E2D-8BDE-3EA80CA7CE11}" type="pres">
      <dgm:prSet presAssocID="{F9DE2BDC-B595-4694-8A8A-059C0C085C91}" presName="hierChild5" presStyleCnt="0"/>
      <dgm:spPr/>
    </dgm:pt>
    <dgm:pt modelId="{8391BE67-DBEE-4707-A20D-D6F8C1F17AA0}" type="pres">
      <dgm:prSet presAssocID="{3CCC2A53-1BF2-489F-9855-8DF59C9E4F21}" presName="Name37" presStyleLbl="parChTrans1D2" presStyleIdx="3" presStyleCnt="5"/>
      <dgm:spPr/>
      <dgm:t>
        <a:bodyPr/>
        <a:lstStyle/>
        <a:p>
          <a:endParaRPr lang="bg-BG"/>
        </a:p>
      </dgm:t>
    </dgm:pt>
    <dgm:pt modelId="{4EA79AA8-3CBB-46EC-9AEA-E00CE1105C31}" type="pres">
      <dgm:prSet presAssocID="{4DC82004-50AB-4302-9BB8-B133BA28152A}" presName="hierRoot2" presStyleCnt="0">
        <dgm:presLayoutVars>
          <dgm:hierBranch val="init"/>
        </dgm:presLayoutVars>
      </dgm:prSet>
      <dgm:spPr/>
    </dgm:pt>
    <dgm:pt modelId="{9F53E2D4-2250-4FAA-9E26-1345F28EF38B}" type="pres">
      <dgm:prSet presAssocID="{4DC82004-50AB-4302-9BB8-B133BA28152A}" presName="rootComposite" presStyleCnt="0"/>
      <dgm:spPr/>
    </dgm:pt>
    <dgm:pt modelId="{366B7299-AB6D-4B0F-AE83-A4EF9D031FFA}" type="pres">
      <dgm:prSet presAssocID="{4DC82004-50AB-4302-9BB8-B133BA28152A}" presName="rootText" presStyleLbl="node2" presStyleIdx="3" presStyleCnt="4" custScaleY="144216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AD5D6B7F-E08A-4770-9B12-85556CDEBB34}" type="pres">
      <dgm:prSet presAssocID="{4DC82004-50AB-4302-9BB8-B133BA28152A}" presName="rootConnector" presStyleLbl="node2" presStyleIdx="3" presStyleCnt="4"/>
      <dgm:spPr/>
      <dgm:t>
        <a:bodyPr/>
        <a:lstStyle/>
        <a:p>
          <a:endParaRPr lang="bg-BG"/>
        </a:p>
      </dgm:t>
    </dgm:pt>
    <dgm:pt modelId="{33E438E8-D0A7-46B9-A7F2-AC059FF699A3}" type="pres">
      <dgm:prSet presAssocID="{4DC82004-50AB-4302-9BB8-B133BA28152A}" presName="hierChild4" presStyleCnt="0"/>
      <dgm:spPr/>
    </dgm:pt>
    <dgm:pt modelId="{E7198BBF-4214-44FA-8105-76D6797C4BDD}" type="pres">
      <dgm:prSet presAssocID="{4DC82004-50AB-4302-9BB8-B133BA28152A}" presName="hierChild5" presStyleCnt="0"/>
      <dgm:spPr/>
    </dgm:pt>
    <dgm:pt modelId="{0B64F6C3-2F29-472A-9B38-8BA533AB9DAE}" type="pres">
      <dgm:prSet presAssocID="{A7A3FD4F-688F-48DD-A303-CB994B67337F}" presName="hierChild3" presStyleCnt="0"/>
      <dgm:spPr/>
    </dgm:pt>
    <dgm:pt modelId="{9C4BD2A5-B842-4C11-A571-0CB284E6AB1E}" type="pres">
      <dgm:prSet presAssocID="{13B72C1F-4F3A-4979-9CFA-40614718EF6F}" presName="Name111" presStyleLbl="parChTrans1D2" presStyleIdx="4" presStyleCnt="5"/>
      <dgm:spPr/>
      <dgm:t>
        <a:bodyPr/>
        <a:lstStyle/>
        <a:p>
          <a:endParaRPr lang="bg-BG"/>
        </a:p>
      </dgm:t>
    </dgm:pt>
    <dgm:pt modelId="{9D70F7D5-ABF4-4FA9-814F-34352941EE32}" type="pres">
      <dgm:prSet presAssocID="{19AEAE1A-3C7C-4E72-B6C9-925CBE04F3DD}" presName="hierRoot3" presStyleCnt="0">
        <dgm:presLayoutVars>
          <dgm:hierBranch val="init"/>
        </dgm:presLayoutVars>
      </dgm:prSet>
      <dgm:spPr/>
    </dgm:pt>
    <dgm:pt modelId="{8B2E09CC-EB6A-4B33-A103-D3763E67A555}" type="pres">
      <dgm:prSet presAssocID="{19AEAE1A-3C7C-4E72-B6C9-925CBE04F3DD}" presName="rootComposite3" presStyleCnt="0"/>
      <dgm:spPr/>
    </dgm:pt>
    <dgm:pt modelId="{DF275CD0-9CFD-4B4A-8895-C2636150D9F9}" type="pres">
      <dgm:prSet presAssocID="{19AEAE1A-3C7C-4E72-B6C9-925CBE04F3DD}" presName="rootText3" presStyleLbl="asst1" presStyleIdx="0" presStyleCnt="1" custScaleY="15322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FC1C21C-70E8-4D79-AD8A-4337ABA4ADA2}" type="pres">
      <dgm:prSet presAssocID="{19AEAE1A-3C7C-4E72-B6C9-925CBE04F3DD}" presName="rootConnector3" presStyleLbl="asst1" presStyleIdx="0" presStyleCnt="1"/>
      <dgm:spPr/>
      <dgm:t>
        <a:bodyPr/>
        <a:lstStyle/>
        <a:p>
          <a:endParaRPr lang="bg-BG"/>
        </a:p>
      </dgm:t>
    </dgm:pt>
    <dgm:pt modelId="{7B91458E-6999-4AD4-9BA8-8B6A4404C14D}" type="pres">
      <dgm:prSet presAssocID="{19AEAE1A-3C7C-4E72-B6C9-925CBE04F3DD}" presName="hierChild6" presStyleCnt="0"/>
      <dgm:spPr/>
    </dgm:pt>
    <dgm:pt modelId="{DCBF22E6-A16E-4EC1-B3A7-C2E537F18020}" type="pres">
      <dgm:prSet presAssocID="{19AEAE1A-3C7C-4E72-B6C9-925CBE04F3DD}" presName="hierChild7" presStyleCnt="0"/>
      <dgm:spPr/>
    </dgm:pt>
  </dgm:ptLst>
  <dgm:cxnLst>
    <dgm:cxn modelId="{FF7743D8-5AB2-466B-85AB-077EBF624D52}" srcId="{A7A3FD4F-688F-48DD-A303-CB994B67337F}" destId="{22961FCA-6518-428D-8A47-7292C4FE3030}" srcOrd="1" destOrd="0" parTransId="{0A746650-BE9B-4217-B896-8CF5041F8CCE}" sibTransId="{6E12F90E-159B-4D56-8AC1-4F49EE0C8AAF}"/>
    <dgm:cxn modelId="{DD368333-35CD-4FB0-A21B-3772EEE0FD77}" srcId="{A7A3FD4F-688F-48DD-A303-CB994B67337F}" destId="{903855C0-2770-4478-93B4-652E4DAE8E2B}" srcOrd="2" destOrd="0" parTransId="{737630F6-A6E6-40CD-A67C-CCB4135DEADB}" sibTransId="{3B195BFD-9699-4605-81F1-C8D2C15D24DE}"/>
    <dgm:cxn modelId="{C974434A-CEAF-4152-B993-47BD4E0C6B2A}" type="presOf" srcId="{22961FCA-6518-428D-8A47-7292C4FE3030}" destId="{57398412-1E55-431C-BEC4-CBC942E45C07}" srcOrd="0" destOrd="0" presId="urn:microsoft.com/office/officeart/2005/8/layout/orgChart1"/>
    <dgm:cxn modelId="{77B0EC6A-F425-40C4-B091-BCEC0DD248F7}" srcId="{A7A3FD4F-688F-48DD-A303-CB994B67337F}" destId="{19AEAE1A-3C7C-4E72-B6C9-925CBE04F3DD}" srcOrd="0" destOrd="0" parTransId="{13B72C1F-4F3A-4979-9CFA-40614718EF6F}" sibTransId="{B39DC78F-CB15-4E19-AFB1-8DB0B8C092F6}"/>
    <dgm:cxn modelId="{B9C9F229-89AC-4399-9806-B8F17A004814}" type="presOf" srcId="{903855C0-2770-4478-93B4-652E4DAE8E2B}" destId="{279B14EC-70B5-40BA-8315-3B5C18EEB9AB}" srcOrd="1" destOrd="0" presId="urn:microsoft.com/office/officeart/2005/8/layout/orgChart1"/>
    <dgm:cxn modelId="{9BC1B3FC-F1F3-42C4-87CA-30225F993DFC}" type="presOf" srcId="{13B72C1F-4F3A-4979-9CFA-40614718EF6F}" destId="{9C4BD2A5-B842-4C11-A571-0CB284E6AB1E}" srcOrd="0" destOrd="0" presId="urn:microsoft.com/office/officeart/2005/8/layout/orgChart1"/>
    <dgm:cxn modelId="{FFAD48D2-782B-4E2B-A866-3E8E22AA4D31}" type="presOf" srcId="{0A746650-BE9B-4217-B896-8CF5041F8CCE}" destId="{660FE5C1-88AA-40B0-94D2-9D5C82A39F84}" srcOrd="0" destOrd="0" presId="urn:microsoft.com/office/officeart/2005/8/layout/orgChart1"/>
    <dgm:cxn modelId="{C85CC423-9537-4C8B-9707-75CF4021C717}" type="presOf" srcId="{4DC82004-50AB-4302-9BB8-B133BA28152A}" destId="{AD5D6B7F-E08A-4770-9B12-85556CDEBB34}" srcOrd="1" destOrd="0" presId="urn:microsoft.com/office/officeart/2005/8/layout/orgChart1"/>
    <dgm:cxn modelId="{DBB4188B-F2ED-4AC0-B9F9-F5B78C70B89D}" type="presOf" srcId="{A7A3FD4F-688F-48DD-A303-CB994B67337F}" destId="{E69E95F3-E24E-4595-8721-50C2017A1445}" srcOrd="1" destOrd="0" presId="urn:microsoft.com/office/officeart/2005/8/layout/orgChart1"/>
    <dgm:cxn modelId="{597F0FE2-7226-4D16-990A-1025F14C2071}" type="presOf" srcId="{737630F6-A6E6-40CD-A67C-CCB4135DEADB}" destId="{A61B37A5-F815-4D6D-B1CC-3E3F3F0C0B14}" srcOrd="0" destOrd="0" presId="urn:microsoft.com/office/officeart/2005/8/layout/orgChart1"/>
    <dgm:cxn modelId="{4C79D0AD-995E-4AAC-B981-AA47678A9BA0}" srcId="{A7A3FD4F-688F-48DD-A303-CB994B67337F}" destId="{4DC82004-50AB-4302-9BB8-B133BA28152A}" srcOrd="4" destOrd="0" parTransId="{3CCC2A53-1BF2-489F-9855-8DF59C9E4F21}" sibTransId="{71B15C6C-39D6-4322-AAA1-59C405B531A4}"/>
    <dgm:cxn modelId="{91346F5E-86C8-4F60-A1BC-E36117319E47}" type="presOf" srcId="{903855C0-2770-4478-93B4-652E4DAE8E2B}" destId="{6DE7A32E-E332-4B23-9C7D-94C0CEC70A2A}" srcOrd="0" destOrd="0" presId="urn:microsoft.com/office/officeart/2005/8/layout/orgChart1"/>
    <dgm:cxn modelId="{2622A676-7F4F-492C-80A6-C5FB03AF0A09}" type="presOf" srcId="{F9DE2BDC-B595-4694-8A8A-059C0C085C91}" destId="{039304F2-A068-4164-A7F7-899D19D1C53A}" srcOrd="1" destOrd="0" presId="urn:microsoft.com/office/officeart/2005/8/layout/orgChart1"/>
    <dgm:cxn modelId="{BFEA562C-017B-4D86-83A2-7CDDF6CC0E53}" srcId="{A7A3FD4F-688F-48DD-A303-CB994B67337F}" destId="{F9DE2BDC-B595-4694-8A8A-059C0C085C91}" srcOrd="3" destOrd="0" parTransId="{545AFA3E-AD9E-4871-8216-8D303BF2E011}" sibTransId="{DB829F3D-6067-4DD8-8CD5-CD01DBB070C5}"/>
    <dgm:cxn modelId="{E113BB2B-01E4-4C48-B47A-8126EC68243B}" type="presOf" srcId="{F9DE2BDC-B595-4694-8A8A-059C0C085C91}" destId="{1260E9B0-FFF8-4415-A59E-EC9E862B116B}" srcOrd="0" destOrd="0" presId="urn:microsoft.com/office/officeart/2005/8/layout/orgChart1"/>
    <dgm:cxn modelId="{8D71D21F-BA26-4A72-840F-026C21D4FCC5}" type="presOf" srcId="{22961FCA-6518-428D-8A47-7292C4FE3030}" destId="{49DC25F2-3C3C-43C4-9EA5-7243A85A8D57}" srcOrd="1" destOrd="0" presId="urn:microsoft.com/office/officeart/2005/8/layout/orgChart1"/>
    <dgm:cxn modelId="{DE518B9C-608F-4EA7-976A-209C3CCE63DF}" type="presOf" srcId="{3CCC2A53-1BF2-489F-9855-8DF59C9E4F21}" destId="{8391BE67-DBEE-4707-A20D-D6F8C1F17AA0}" srcOrd="0" destOrd="0" presId="urn:microsoft.com/office/officeart/2005/8/layout/orgChart1"/>
    <dgm:cxn modelId="{36A4FBF1-FA97-4A23-8841-79F5A5691F9C}" type="presOf" srcId="{19AEAE1A-3C7C-4E72-B6C9-925CBE04F3DD}" destId="{DF275CD0-9CFD-4B4A-8895-C2636150D9F9}" srcOrd="0" destOrd="0" presId="urn:microsoft.com/office/officeart/2005/8/layout/orgChart1"/>
    <dgm:cxn modelId="{03277AB3-A654-493C-9D96-CF342E5DCBB8}" type="presOf" srcId="{19AEAE1A-3C7C-4E72-B6C9-925CBE04F3DD}" destId="{2FC1C21C-70E8-4D79-AD8A-4337ABA4ADA2}" srcOrd="1" destOrd="0" presId="urn:microsoft.com/office/officeart/2005/8/layout/orgChart1"/>
    <dgm:cxn modelId="{13942E68-6F00-48BB-A8FC-2CDFD0CBCA29}" type="presOf" srcId="{B58D2AA8-DA2A-4D92-BE3F-8539040EA855}" destId="{8101DDF6-4A01-4F3D-A880-03E4D1136D97}" srcOrd="0" destOrd="0" presId="urn:microsoft.com/office/officeart/2005/8/layout/orgChart1"/>
    <dgm:cxn modelId="{7CEA3B65-9721-4C0D-9503-5E8E2F8DB762}" type="presOf" srcId="{A7A3FD4F-688F-48DD-A303-CB994B67337F}" destId="{F43A8EB0-2110-469A-BF06-FBC7949DA288}" srcOrd="0" destOrd="0" presId="urn:microsoft.com/office/officeart/2005/8/layout/orgChart1"/>
    <dgm:cxn modelId="{FDFC3174-8CDF-4DE2-B496-0F64A5904109}" srcId="{B58D2AA8-DA2A-4D92-BE3F-8539040EA855}" destId="{A7A3FD4F-688F-48DD-A303-CB994B67337F}" srcOrd="0" destOrd="0" parTransId="{470C10A3-5D3D-45DE-850D-AE9D7EBD3E09}" sibTransId="{393B566B-3A9E-4271-A902-C00BE6CDA7B4}"/>
    <dgm:cxn modelId="{A4783EBC-8B70-4B0B-BFE5-8F07A448699E}" type="presOf" srcId="{4DC82004-50AB-4302-9BB8-B133BA28152A}" destId="{366B7299-AB6D-4B0F-AE83-A4EF9D031FFA}" srcOrd="0" destOrd="0" presId="urn:microsoft.com/office/officeart/2005/8/layout/orgChart1"/>
    <dgm:cxn modelId="{950AA3C8-C93C-4BBC-9D12-385243E63449}" type="presOf" srcId="{545AFA3E-AD9E-4871-8216-8D303BF2E011}" destId="{7DF536F4-5282-4D48-88C0-A43FB7863219}" srcOrd="0" destOrd="0" presId="urn:microsoft.com/office/officeart/2005/8/layout/orgChart1"/>
    <dgm:cxn modelId="{445123E1-74F3-4282-8B16-534E2D4E01DD}" type="presParOf" srcId="{8101DDF6-4A01-4F3D-A880-03E4D1136D97}" destId="{0CB3BFDE-89AC-4ED0-BC5B-72693F55C81F}" srcOrd="0" destOrd="0" presId="urn:microsoft.com/office/officeart/2005/8/layout/orgChart1"/>
    <dgm:cxn modelId="{B97FDF25-DCC8-4C54-A792-11D0FF8680A4}" type="presParOf" srcId="{0CB3BFDE-89AC-4ED0-BC5B-72693F55C81F}" destId="{98438F1D-1824-45CC-80DA-C06B018B5DE2}" srcOrd="0" destOrd="0" presId="urn:microsoft.com/office/officeart/2005/8/layout/orgChart1"/>
    <dgm:cxn modelId="{4074CA5C-9BC8-4E96-A5FD-D929B528A25E}" type="presParOf" srcId="{98438F1D-1824-45CC-80DA-C06B018B5DE2}" destId="{F43A8EB0-2110-469A-BF06-FBC7949DA288}" srcOrd="0" destOrd="0" presId="urn:microsoft.com/office/officeart/2005/8/layout/orgChart1"/>
    <dgm:cxn modelId="{327411D2-23C8-44DE-B59B-DFCF76C1FD43}" type="presParOf" srcId="{98438F1D-1824-45CC-80DA-C06B018B5DE2}" destId="{E69E95F3-E24E-4595-8721-50C2017A1445}" srcOrd="1" destOrd="0" presId="urn:microsoft.com/office/officeart/2005/8/layout/orgChart1"/>
    <dgm:cxn modelId="{B3A397EC-869A-4DF8-B49A-EE246BC495BA}" type="presParOf" srcId="{0CB3BFDE-89AC-4ED0-BC5B-72693F55C81F}" destId="{5E24898B-C9CE-4A1A-B1A9-BF7191A10FB6}" srcOrd="1" destOrd="0" presId="urn:microsoft.com/office/officeart/2005/8/layout/orgChart1"/>
    <dgm:cxn modelId="{539461E4-7750-46B8-B9B1-FCC8DD8CC2BA}" type="presParOf" srcId="{5E24898B-C9CE-4A1A-B1A9-BF7191A10FB6}" destId="{660FE5C1-88AA-40B0-94D2-9D5C82A39F84}" srcOrd="0" destOrd="0" presId="urn:microsoft.com/office/officeart/2005/8/layout/orgChart1"/>
    <dgm:cxn modelId="{F145C063-FE21-4FDF-A93A-E6F97EC232AE}" type="presParOf" srcId="{5E24898B-C9CE-4A1A-B1A9-BF7191A10FB6}" destId="{4B30B8D9-526A-4C29-B363-F25AC1BBC0C4}" srcOrd="1" destOrd="0" presId="urn:microsoft.com/office/officeart/2005/8/layout/orgChart1"/>
    <dgm:cxn modelId="{82A33D30-439D-4EBB-94A0-7744201D8125}" type="presParOf" srcId="{4B30B8D9-526A-4C29-B363-F25AC1BBC0C4}" destId="{9B70540F-5AAF-4963-AA0F-698AECF5F6C6}" srcOrd="0" destOrd="0" presId="urn:microsoft.com/office/officeart/2005/8/layout/orgChart1"/>
    <dgm:cxn modelId="{63378334-6101-49AD-8B80-2BA455CBCB6C}" type="presParOf" srcId="{9B70540F-5AAF-4963-AA0F-698AECF5F6C6}" destId="{57398412-1E55-431C-BEC4-CBC942E45C07}" srcOrd="0" destOrd="0" presId="urn:microsoft.com/office/officeart/2005/8/layout/orgChart1"/>
    <dgm:cxn modelId="{52C634E5-6E48-40E2-85E9-8A28E8F42206}" type="presParOf" srcId="{9B70540F-5AAF-4963-AA0F-698AECF5F6C6}" destId="{49DC25F2-3C3C-43C4-9EA5-7243A85A8D57}" srcOrd="1" destOrd="0" presId="urn:microsoft.com/office/officeart/2005/8/layout/orgChart1"/>
    <dgm:cxn modelId="{A8976045-49E9-4A4B-9866-1ED0ECA864B4}" type="presParOf" srcId="{4B30B8D9-526A-4C29-B363-F25AC1BBC0C4}" destId="{BC812B07-F868-4788-B21D-54EC328CB63B}" srcOrd="1" destOrd="0" presId="urn:microsoft.com/office/officeart/2005/8/layout/orgChart1"/>
    <dgm:cxn modelId="{1D428022-ABE8-4652-A697-88215AA90AE6}" type="presParOf" srcId="{4B30B8D9-526A-4C29-B363-F25AC1BBC0C4}" destId="{45FAF3DB-CC6A-4F56-86C8-1B89048B3B95}" srcOrd="2" destOrd="0" presId="urn:microsoft.com/office/officeart/2005/8/layout/orgChart1"/>
    <dgm:cxn modelId="{56F424CB-6C78-4867-B736-216B1A10BD57}" type="presParOf" srcId="{5E24898B-C9CE-4A1A-B1A9-BF7191A10FB6}" destId="{A61B37A5-F815-4D6D-B1CC-3E3F3F0C0B14}" srcOrd="2" destOrd="0" presId="urn:microsoft.com/office/officeart/2005/8/layout/orgChart1"/>
    <dgm:cxn modelId="{0FC08E92-F885-4CA2-9744-C0AF90719E5B}" type="presParOf" srcId="{5E24898B-C9CE-4A1A-B1A9-BF7191A10FB6}" destId="{9B2544E2-2869-4163-95E9-51B4FB530598}" srcOrd="3" destOrd="0" presId="urn:microsoft.com/office/officeart/2005/8/layout/orgChart1"/>
    <dgm:cxn modelId="{3806CDBA-A977-46FE-8003-6A91B352A5B8}" type="presParOf" srcId="{9B2544E2-2869-4163-95E9-51B4FB530598}" destId="{4E06C826-41C9-4410-B53F-5572A8AEC26F}" srcOrd="0" destOrd="0" presId="urn:microsoft.com/office/officeart/2005/8/layout/orgChart1"/>
    <dgm:cxn modelId="{145B0D22-1ACF-40F0-9FCF-70C0513BC6AE}" type="presParOf" srcId="{4E06C826-41C9-4410-B53F-5572A8AEC26F}" destId="{6DE7A32E-E332-4B23-9C7D-94C0CEC70A2A}" srcOrd="0" destOrd="0" presId="urn:microsoft.com/office/officeart/2005/8/layout/orgChart1"/>
    <dgm:cxn modelId="{0ACE90FF-677D-4FCD-A40D-F9184F7EED5B}" type="presParOf" srcId="{4E06C826-41C9-4410-B53F-5572A8AEC26F}" destId="{279B14EC-70B5-40BA-8315-3B5C18EEB9AB}" srcOrd="1" destOrd="0" presId="urn:microsoft.com/office/officeart/2005/8/layout/orgChart1"/>
    <dgm:cxn modelId="{FF674F29-B643-4E15-9E9B-07E06F8EA6C2}" type="presParOf" srcId="{9B2544E2-2869-4163-95E9-51B4FB530598}" destId="{CE6C0AC3-7214-4F2D-B547-F3982C5C57E1}" srcOrd="1" destOrd="0" presId="urn:microsoft.com/office/officeart/2005/8/layout/orgChart1"/>
    <dgm:cxn modelId="{21148A0E-6A7E-4A65-8FAE-A01EC795C390}" type="presParOf" srcId="{9B2544E2-2869-4163-95E9-51B4FB530598}" destId="{6431F330-D376-4C10-AC60-BE1491561F81}" srcOrd="2" destOrd="0" presId="urn:microsoft.com/office/officeart/2005/8/layout/orgChart1"/>
    <dgm:cxn modelId="{633DD7D9-3627-4270-9DDF-4AE7BCBC8E38}" type="presParOf" srcId="{5E24898B-C9CE-4A1A-B1A9-BF7191A10FB6}" destId="{7DF536F4-5282-4D48-88C0-A43FB7863219}" srcOrd="4" destOrd="0" presId="urn:microsoft.com/office/officeart/2005/8/layout/orgChart1"/>
    <dgm:cxn modelId="{ED20661A-91A1-4790-84A0-0663BF2DAB6A}" type="presParOf" srcId="{5E24898B-C9CE-4A1A-B1A9-BF7191A10FB6}" destId="{7DBE3209-B978-4974-9BD7-103FA730B1EB}" srcOrd="5" destOrd="0" presId="urn:microsoft.com/office/officeart/2005/8/layout/orgChart1"/>
    <dgm:cxn modelId="{698AE96E-E0B6-4DF9-A893-59F355ED265A}" type="presParOf" srcId="{7DBE3209-B978-4974-9BD7-103FA730B1EB}" destId="{B9B880D2-F937-401C-B962-0BFCF7322625}" srcOrd="0" destOrd="0" presId="urn:microsoft.com/office/officeart/2005/8/layout/orgChart1"/>
    <dgm:cxn modelId="{B27EB709-82A9-4F76-B959-68CC7D412934}" type="presParOf" srcId="{B9B880D2-F937-401C-B962-0BFCF7322625}" destId="{1260E9B0-FFF8-4415-A59E-EC9E862B116B}" srcOrd="0" destOrd="0" presId="urn:microsoft.com/office/officeart/2005/8/layout/orgChart1"/>
    <dgm:cxn modelId="{B3F72F3E-72B9-4814-BBFC-BBC2C726D1A2}" type="presParOf" srcId="{B9B880D2-F937-401C-B962-0BFCF7322625}" destId="{039304F2-A068-4164-A7F7-899D19D1C53A}" srcOrd="1" destOrd="0" presId="urn:microsoft.com/office/officeart/2005/8/layout/orgChart1"/>
    <dgm:cxn modelId="{1D98CEFF-63E2-4C23-8408-BA4137871962}" type="presParOf" srcId="{7DBE3209-B978-4974-9BD7-103FA730B1EB}" destId="{2FDFDD4D-5060-4C8E-9C70-C7BB37AA66D5}" srcOrd="1" destOrd="0" presId="urn:microsoft.com/office/officeart/2005/8/layout/orgChart1"/>
    <dgm:cxn modelId="{8B269670-4EBD-4685-B456-356C41E17F0E}" type="presParOf" srcId="{7DBE3209-B978-4974-9BD7-103FA730B1EB}" destId="{7B5CBABE-C593-4E2D-8BDE-3EA80CA7CE11}" srcOrd="2" destOrd="0" presId="urn:microsoft.com/office/officeart/2005/8/layout/orgChart1"/>
    <dgm:cxn modelId="{230E4944-FCB5-4CB4-AAA7-F9BBE1DC678A}" type="presParOf" srcId="{5E24898B-C9CE-4A1A-B1A9-BF7191A10FB6}" destId="{8391BE67-DBEE-4707-A20D-D6F8C1F17AA0}" srcOrd="6" destOrd="0" presId="urn:microsoft.com/office/officeart/2005/8/layout/orgChart1"/>
    <dgm:cxn modelId="{DEF6E232-004A-4FC7-B673-0CA653530DD7}" type="presParOf" srcId="{5E24898B-C9CE-4A1A-B1A9-BF7191A10FB6}" destId="{4EA79AA8-3CBB-46EC-9AEA-E00CE1105C31}" srcOrd="7" destOrd="0" presId="urn:microsoft.com/office/officeart/2005/8/layout/orgChart1"/>
    <dgm:cxn modelId="{B09E62D0-A424-4F17-BD91-D3A82D256C12}" type="presParOf" srcId="{4EA79AA8-3CBB-46EC-9AEA-E00CE1105C31}" destId="{9F53E2D4-2250-4FAA-9E26-1345F28EF38B}" srcOrd="0" destOrd="0" presId="urn:microsoft.com/office/officeart/2005/8/layout/orgChart1"/>
    <dgm:cxn modelId="{1A794D7B-BCC0-4514-96F0-9A15B88D57DA}" type="presParOf" srcId="{9F53E2D4-2250-4FAA-9E26-1345F28EF38B}" destId="{366B7299-AB6D-4B0F-AE83-A4EF9D031FFA}" srcOrd="0" destOrd="0" presId="urn:microsoft.com/office/officeart/2005/8/layout/orgChart1"/>
    <dgm:cxn modelId="{5F576865-8857-42FC-9AFB-E2193F36B0C8}" type="presParOf" srcId="{9F53E2D4-2250-4FAA-9E26-1345F28EF38B}" destId="{AD5D6B7F-E08A-4770-9B12-85556CDEBB34}" srcOrd="1" destOrd="0" presId="urn:microsoft.com/office/officeart/2005/8/layout/orgChart1"/>
    <dgm:cxn modelId="{E3B1DFA1-C50D-4B15-BCA7-922F481F4B5B}" type="presParOf" srcId="{4EA79AA8-3CBB-46EC-9AEA-E00CE1105C31}" destId="{33E438E8-D0A7-46B9-A7F2-AC059FF699A3}" srcOrd="1" destOrd="0" presId="urn:microsoft.com/office/officeart/2005/8/layout/orgChart1"/>
    <dgm:cxn modelId="{CD6DE454-8AAF-4D9B-9C80-649789F95D98}" type="presParOf" srcId="{4EA79AA8-3CBB-46EC-9AEA-E00CE1105C31}" destId="{E7198BBF-4214-44FA-8105-76D6797C4BDD}" srcOrd="2" destOrd="0" presId="urn:microsoft.com/office/officeart/2005/8/layout/orgChart1"/>
    <dgm:cxn modelId="{91FE4662-6BE6-45FE-BF7B-B70B7F1F6194}" type="presParOf" srcId="{0CB3BFDE-89AC-4ED0-BC5B-72693F55C81F}" destId="{0B64F6C3-2F29-472A-9B38-8BA533AB9DAE}" srcOrd="2" destOrd="0" presId="urn:microsoft.com/office/officeart/2005/8/layout/orgChart1"/>
    <dgm:cxn modelId="{B30123F9-7AA3-4896-B21E-A0BABD8CAC00}" type="presParOf" srcId="{0B64F6C3-2F29-472A-9B38-8BA533AB9DAE}" destId="{9C4BD2A5-B842-4C11-A571-0CB284E6AB1E}" srcOrd="0" destOrd="0" presId="urn:microsoft.com/office/officeart/2005/8/layout/orgChart1"/>
    <dgm:cxn modelId="{7F7903F0-4A3F-46AF-9306-C8C85A404751}" type="presParOf" srcId="{0B64F6C3-2F29-472A-9B38-8BA533AB9DAE}" destId="{9D70F7D5-ABF4-4FA9-814F-34352941EE32}" srcOrd="1" destOrd="0" presId="urn:microsoft.com/office/officeart/2005/8/layout/orgChart1"/>
    <dgm:cxn modelId="{FFD2C7B9-86F1-48E4-8307-F5C1FD8A6631}" type="presParOf" srcId="{9D70F7D5-ABF4-4FA9-814F-34352941EE32}" destId="{8B2E09CC-EB6A-4B33-A103-D3763E67A555}" srcOrd="0" destOrd="0" presId="urn:microsoft.com/office/officeart/2005/8/layout/orgChart1"/>
    <dgm:cxn modelId="{40CEE86A-00D9-480D-B70F-EBA364EDBA70}" type="presParOf" srcId="{8B2E09CC-EB6A-4B33-A103-D3763E67A555}" destId="{DF275CD0-9CFD-4B4A-8895-C2636150D9F9}" srcOrd="0" destOrd="0" presId="urn:microsoft.com/office/officeart/2005/8/layout/orgChart1"/>
    <dgm:cxn modelId="{09252640-A7B4-45FC-AB62-BAC7917793F2}" type="presParOf" srcId="{8B2E09CC-EB6A-4B33-A103-D3763E67A555}" destId="{2FC1C21C-70E8-4D79-AD8A-4337ABA4ADA2}" srcOrd="1" destOrd="0" presId="urn:microsoft.com/office/officeart/2005/8/layout/orgChart1"/>
    <dgm:cxn modelId="{74FFF455-F90C-4753-BC03-7255030D034F}" type="presParOf" srcId="{9D70F7D5-ABF4-4FA9-814F-34352941EE32}" destId="{7B91458E-6999-4AD4-9BA8-8B6A4404C14D}" srcOrd="1" destOrd="0" presId="urn:microsoft.com/office/officeart/2005/8/layout/orgChart1"/>
    <dgm:cxn modelId="{160267B7-0D39-4F2A-8AE5-C900B89E91DD}" type="presParOf" srcId="{9D70F7D5-ABF4-4FA9-814F-34352941EE32}" destId="{DCBF22E6-A16E-4EC1-B3A7-C2E537F180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DFA1D0-21AF-4224-A42C-DFEEDC052CD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0CDDE7D2-A93F-4FDA-B26B-CDD4021DCC0A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Financial resources for SMEs</a:t>
          </a:r>
          <a:endParaRPr lang="bg-BG" dirty="0"/>
        </a:p>
      </dgm:t>
    </dgm:pt>
    <dgm:pt modelId="{22AC2179-2936-42AA-9B97-18C03D304A38}" type="parTrans" cxnId="{7227A6A4-B661-47B5-BF01-C065BE60F643}">
      <dgm:prSet/>
      <dgm:spPr/>
      <dgm:t>
        <a:bodyPr/>
        <a:lstStyle/>
        <a:p>
          <a:endParaRPr lang="bg-BG"/>
        </a:p>
      </dgm:t>
    </dgm:pt>
    <dgm:pt modelId="{60487BCA-9B5D-4B28-9977-5ABDD9469786}" type="sibTrans" cxnId="{7227A6A4-B661-47B5-BF01-C065BE60F643}">
      <dgm:prSet/>
      <dgm:spPr/>
      <dgm:t>
        <a:bodyPr/>
        <a:lstStyle/>
        <a:p>
          <a:endParaRPr lang="bg-BG"/>
        </a:p>
      </dgm:t>
    </dgm:pt>
    <dgm:pt modelId="{D2C1523E-47B6-48E7-BAE0-0F82EF8E51D4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700" dirty="0" smtClean="0"/>
            <a:t>Fund of Funds     </a:t>
          </a:r>
          <a:r>
            <a:rPr lang="en-US" sz="1400" dirty="0" smtClean="0"/>
            <a:t>  (EUR 235 M)</a:t>
          </a:r>
          <a:endParaRPr lang="bg-BG" sz="1400" dirty="0"/>
        </a:p>
      </dgm:t>
    </dgm:pt>
    <dgm:pt modelId="{CCBB3C15-E890-4B2E-95FA-3F3D7BAFB61B}" type="parTrans" cxnId="{6D578337-39B3-4A84-A551-54A3D4881BB2}">
      <dgm:prSet/>
      <dgm:spPr/>
      <dgm:t>
        <a:bodyPr/>
        <a:lstStyle/>
        <a:p>
          <a:endParaRPr lang="bg-BG"/>
        </a:p>
      </dgm:t>
    </dgm:pt>
    <dgm:pt modelId="{2B5358AE-B2B2-494D-8B50-81D04343F195}" type="sibTrans" cxnId="{6D578337-39B3-4A84-A551-54A3D4881BB2}">
      <dgm:prSet/>
      <dgm:spPr/>
      <dgm:t>
        <a:bodyPr/>
        <a:lstStyle/>
        <a:p>
          <a:endParaRPr lang="bg-BG"/>
        </a:p>
      </dgm:t>
    </dgm:pt>
    <dgm:pt modelId="{955B827E-B2EF-4BED-BB79-219374362BBA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“Fund Manager of Financial Instruments in Bulgaria” (SPV)</a:t>
          </a:r>
          <a:endParaRPr lang="bg-BG" dirty="0"/>
        </a:p>
      </dgm:t>
    </dgm:pt>
    <dgm:pt modelId="{6E6C0E88-8F3E-499A-BCD9-D288866B6570}" type="parTrans" cxnId="{2AACB24D-D9EF-4EA3-8BD3-931078681EC6}">
      <dgm:prSet/>
      <dgm:spPr/>
      <dgm:t>
        <a:bodyPr/>
        <a:lstStyle/>
        <a:p>
          <a:endParaRPr lang="bg-BG"/>
        </a:p>
      </dgm:t>
    </dgm:pt>
    <dgm:pt modelId="{D9FCCE12-307A-44F3-8295-F11DA7A7A80A}" type="sibTrans" cxnId="{2AACB24D-D9EF-4EA3-8BD3-931078681EC6}">
      <dgm:prSet/>
      <dgm:spPr/>
      <dgm:t>
        <a:bodyPr/>
        <a:lstStyle/>
        <a:p>
          <a:endParaRPr lang="bg-BG"/>
        </a:p>
      </dgm:t>
    </dgm:pt>
    <dgm:pt modelId="{810E10F4-A0AB-4705-BF3A-00E59F13E123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700" dirty="0" smtClean="0"/>
            <a:t>Recycled Fund from JEREMIE                 </a:t>
          </a:r>
          <a:r>
            <a:rPr lang="en-US" sz="1400" dirty="0" smtClean="0"/>
            <a:t>(about EUR 50 M per Y)</a:t>
          </a:r>
          <a:endParaRPr lang="bg-BG" sz="1400" dirty="0"/>
        </a:p>
      </dgm:t>
    </dgm:pt>
    <dgm:pt modelId="{95DBC948-2C31-4281-9B57-EB38F906F325}" type="parTrans" cxnId="{279CB096-F065-4F49-A8E4-22B00E3674CF}">
      <dgm:prSet/>
      <dgm:spPr/>
      <dgm:t>
        <a:bodyPr/>
        <a:lstStyle/>
        <a:p>
          <a:endParaRPr lang="bg-BG"/>
        </a:p>
      </dgm:t>
    </dgm:pt>
    <dgm:pt modelId="{48D3B9A1-F006-426B-A0F6-48D9DD6003D3}" type="sibTrans" cxnId="{279CB096-F065-4F49-A8E4-22B00E3674CF}">
      <dgm:prSet/>
      <dgm:spPr/>
      <dgm:t>
        <a:bodyPr/>
        <a:lstStyle/>
        <a:p>
          <a:endParaRPr lang="bg-BG"/>
        </a:p>
      </dgm:t>
    </dgm:pt>
    <dgm:pt modelId="{05691B09-43B3-4B6A-A3B7-ACF1BB0BDC5D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JEREMIE Holding Fund (SPV) managed by EIF </a:t>
          </a:r>
          <a:endParaRPr lang="bg-BG" dirty="0"/>
        </a:p>
      </dgm:t>
    </dgm:pt>
    <dgm:pt modelId="{8694C271-F120-42F6-BCBE-DDFB59D88409}" type="parTrans" cxnId="{3D12D436-C86D-47F6-9864-66AE2C3EB8CD}">
      <dgm:prSet/>
      <dgm:spPr/>
      <dgm:t>
        <a:bodyPr/>
        <a:lstStyle/>
        <a:p>
          <a:endParaRPr lang="bg-BG"/>
        </a:p>
      </dgm:t>
    </dgm:pt>
    <dgm:pt modelId="{4631E797-F053-4200-BA65-939269C24107}" type="sibTrans" cxnId="{3D12D436-C86D-47F6-9864-66AE2C3EB8CD}">
      <dgm:prSet/>
      <dgm:spPr/>
      <dgm:t>
        <a:bodyPr/>
        <a:lstStyle/>
        <a:p>
          <a:endParaRPr lang="bg-BG"/>
        </a:p>
      </dgm:t>
    </dgm:pt>
    <dgm:pt modelId="{3DB40818-CB50-44E6-9E79-9CC53FA1C7CA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EIF</a:t>
          </a:r>
          <a:endParaRPr lang="bg-BG" dirty="0"/>
        </a:p>
      </dgm:t>
    </dgm:pt>
    <dgm:pt modelId="{1EDE4879-8330-4358-93AC-80E73F77F997}" type="sibTrans" cxnId="{04D59DBE-41BB-4C7E-A565-92A745D6FBF1}">
      <dgm:prSet/>
      <dgm:spPr/>
      <dgm:t>
        <a:bodyPr/>
        <a:lstStyle/>
        <a:p>
          <a:endParaRPr lang="bg-BG"/>
        </a:p>
      </dgm:t>
    </dgm:pt>
    <dgm:pt modelId="{F480F22A-1CEF-4A35-BF48-BF02B58DBB88}" type="parTrans" cxnId="{04D59DBE-41BB-4C7E-A565-92A745D6FBF1}">
      <dgm:prSet/>
      <dgm:spPr/>
      <dgm:t>
        <a:bodyPr/>
        <a:lstStyle/>
        <a:p>
          <a:endParaRPr lang="bg-BG"/>
        </a:p>
      </dgm:t>
    </dgm:pt>
    <dgm:pt modelId="{DFE53BBE-7C3C-4580-A8CC-DB415DDCFCB6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700" dirty="0" smtClean="0"/>
            <a:t>SME Initiatives          </a:t>
          </a:r>
          <a:r>
            <a:rPr lang="en-US" sz="1400" dirty="0" smtClean="0"/>
            <a:t>(EUR 102 M)</a:t>
          </a:r>
          <a:endParaRPr lang="bg-BG" sz="1400" dirty="0"/>
        </a:p>
      </dgm:t>
    </dgm:pt>
    <dgm:pt modelId="{04295ED2-EFED-4F65-A215-4285223222EF}" type="parTrans" cxnId="{AAA7AEB0-01B9-43D9-9C1B-D3043CC63378}">
      <dgm:prSet/>
      <dgm:spPr/>
      <dgm:t>
        <a:bodyPr/>
        <a:lstStyle/>
        <a:p>
          <a:endParaRPr lang="bg-BG"/>
        </a:p>
      </dgm:t>
    </dgm:pt>
    <dgm:pt modelId="{324BA6B1-9260-477B-9192-364EA7AEC45F}" type="sibTrans" cxnId="{AAA7AEB0-01B9-43D9-9C1B-D3043CC63378}">
      <dgm:prSet/>
      <dgm:spPr/>
      <dgm:t>
        <a:bodyPr/>
        <a:lstStyle/>
        <a:p>
          <a:endParaRPr lang="bg-BG"/>
        </a:p>
      </dgm:t>
    </dgm:pt>
    <dgm:pt modelId="{3C373BF1-ACE2-4AC3-8833-C76F34FC5BA1}" type="pres">
      <dgm:prSet presAssocID="{91DFA1D0-21AF-4224-A42C-DFEEDC052C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93384C7D-982B-42C2-9B85-A08756A63661}" type="pres">
      <dgm:prSet presAssocID="{0CDDE7D2-A93F-4FDA-B26B-CDD4021DCC0A}" presName="hierRoot1" presStyleCnt="0">
        <dgm:presLayoutVars>
          <dgm:hierBranch val="init"/>
        </dgm:presLayoutVars>
      </dgm:prSet>
      <dgm:spPr/>
    </dgm:pt>
    <dgm:pt modelId="{F53E2AA4-98DC-41EE-9904-04977FA146D3}" type="pres">
      <dgm:prSet presAssocID="{0CDDE7D2-A93F-4FDA-B26B-CDD4021DCC0A}" presName="rootComposite1" presStyleCnt="0"/>
      <dgm:spPr/>
    </dgm:pt>
    <dgm:pt modelId="{E8725C6D-8EEA-4573-BF65-BAFDE6041836}" type="pres">
      <dgm:prSet presAssocID="{0CDDE7D2-A93F-4FDA-B26B-CDD4021DCC0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4D83DE40-6FEB-4D07-996B-5B224F393C9E}" type="pres">
      <dgm:prSet presAssocID="{0CDDE7D2-A93F-4FDA-B26B-CDD4021DCC0A}" presName="rootConnector1" presStyleLbl="node1" presStyleIdx="0" presStyleCnt="0"/>
      <dgm:spPr/>
      <dgm:t>
        <a:bodyPr/>
        <a:lstStyle/>
        <a:p>
          <a:endParaRPr lang="bg-BG"/>
        </a:p>
      </dgm:t>
    </dgm:pt>
    <dgm:pt modelId="{7464D942-8592-477F-A85F-D7440B7D6C20}" type="pres">
      <dgm:prSet presAssocID="{0CDDE7D2-A93F-4FDA-B26B-CDD4021DCC0A}" presName="hierChild2" presStyleCnt="0"/>
      <dgm:spPr/>
    </dgm:pt>
    <dgm:pt modelId="{13E717BA-E2AA-46E5-BEA0-B76936556087}" type="pres">
      <dgm:prSet presAssocID="{CCBB3C15-E890-4B2E-95FA-3F3D7BAFB61B}" presName="Name37" presStyleLbl="parChTrans1D2" presStyleIdx="0" presStyleCnt="3"/>
      <dgm:spPr/>
      <dgm:t>
        <a:bodyPr/>
        <a:lstStyle/>
        <a:p>
          <a:endParaRPr lang="bg-BG"/>
        </a:p>
      </dgm:t>
    </dgm:pt>
    <dgm:pt modelId="{618BDB9F-7477-499C-803B-B894447AD6D7}" type="pres">
      <dgm:prSet presAssocID="{D2C1523E-47B6-48E7-BAE0-0F82EF8E51D4}" presName="hierRoot2" presStyleCnt="0">
        <dgm:presLayoutVars>
          <dgm:hierBranch val="init"/>
        </dgm:presLayoutVars>
      </dgm:prSet>
      <dgm:spPr/>
    </dgm:pt>
    <dgm:pt modelId="{B1096DFD-31C5-4F45-BB3C-EA6644BDD930}" type="pres">
      <dgm:prSet presAssocID="{D2C1523E-47B6-48E7-BAE0-0F82EF8E51D4}" presName="rootComposite" presStyleCnt="0"/>
      <dgm:spPr/>
    </dgm:pt>
    <dgm:pt modelId="{F70B2C14-2C2E-4EAC-A6AC-EB0D72247FFD}" type="pres">
      <dgm:prSet presAssocID="{D2C1523E-47B6-48E7-BAE0-0F82EF8E51D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FABF963-28C6-409F-A85D-17346096FA20}" type="pres">
      <dgm:prSet presAssocID="{D2C1523E-47B6-48E7-BAE0-0F82EF8E51D4}" presName="rootConnector" presStyleLbl="node2" presStyleIdx="0" presStyleCnt="3"/>
      <dgm:spPr/>
      <dgm:t>
        <a:bodyPr/>
        <a:lstStyle/>
        <a:p>
          <a:endParaRPr lang="bg-BG"/>
        </a:p>
      </dgm:t>
    </dgm:pt>
    <dgm:pt modelId="{8B42E301-29EF-4CC6-9866-E143EA4EC7EB}" type="pres">
      <dgm:prSet presAssocID="{D2C1523E-47B6-48E7-BAE0-0F82EF8E51D4}" presName="hierChild4" presStyleCnt="0"/>
      <dgm:spPr/>
    </dgm:pt>
    <dgm:pt modelId="{3B611576-C199-4505-9E52-F194F5C3E2C7}" type="pres">
      <dgm:prSet presAssocID="{6E6C0E88-8F3E-499A-BCD9-D288866B6570}" presName="Name37" presStyleLbl="parChTrans1D3" presStyleIdx="0" presStyleCnt="3"/>
      <dgm:spPr/>
      <dgm:t>
        <a:bodyPr/>
        <a:lstStyle/>
        <a:p>
          <a:endParaRPr lang="bg-BG"/>
        </a:p>
      </dgm:t>
    </dgm:pt>
    <dgm:pt modelId="{FDB33DEB-D217-4699-8E83-F1124DFCA63D}" type="pres">
      <dgm:prSet presAssocID="{955B827E-B2EF-4BED-BB79-219374362BBA}" presName="hierRoot2" presStyleCnt="0">
        <dgm:presLayoutVars>
          <dgm:hierBranch val="init"/>
        </dgm:presLayoutVars>
      </dgm:prSet>
      <dgm:spPr/>
    </dgm:pt>
    <dgm:pt modelId="{87D02222-B849-4340-B7AE-3FB6F687ACAD}" type="pres">
      <dgm:prSet presAssocID="{955B827E-B2EF-4BED-BB79-219374362BBA}" presName="rootComposite" presStyleCnt="0"/>
      <dgm:spPr/>
    </dgm:pt>
    <dgm:pt modelId="{22BF71B1-3ED0-4C0E-916F-8CF98F3A84F5}" type="pres">
      <dgm:prSet presAssocID="{955B827E-B2EF-4BED-BB79-219374362BBA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963C97B7-915C-42FE-90EC-0AD91C3653C8}" type="pres">
      <dgm:prSet presAssocID="{955B827E-B2EF-4BED-BB79-219374362BBA}" presName="rootConnector" presStyleLbl="node3" presStyleIdx="0" presStyleCnt="3"/>
      <dgm:spPr/>
      <dgm:t>
        <a:bodyPr/>
        <a:lstStyle/>
        <a:p>
          <a:endParaRPr lang="bg-BG"/>
        </a:p>
      </dgm:t>
    </dgm:pt>
    <dgm:pt modelId="{9EEA0FD8-1F43-4797-A773-5D717001AACA}" type="pres">
      <dgm:prSet presAssocID="{955B827E-B2EF-4BED-BB79-219374362BBA}" presName="hierChild4" presStyleCnt="0"/>
      <dgm:spPr/>
    </dgm:pt>
    <dgm:pt modelId="{331FFB13-9E29-4350-8D1B-412DE2D5693E}" type="pres">
      <dgm:prSet presAssocID="{955B827E-B2EF-4BED-BB79-219374362BBA}" presName="hierChild5" presStyleCnt="0"/>
      <dgm:spPr/>
    </dgm:pt>
    <dgm:pt modelId="{EE1F0418-DD76-4BCB-8D2D-A7717E27EB16}" type="pres">
      <dgm:prSet presAssocID="{D2C1523E-47B6-48E7-BAE0-0F82EF8E51D4}" presName="hierChild5" presStyleCnt="0"/>
      <dgm:spPr/>
    </dgm:pt>
    <dgm:pt modelId="{12D7E036-B5B0-45BD-9F18-0276E59E91D2}" type="pres">
      <dgm:prSet presAssocID="{04295ED2-EFED-4F65-A215-4285223222EF}" presName="Name37" presStyleLbl="parChTrans1D2" presStyleIdx="1" presStyleCnt="3"/>
      <dgm:spPr/>
      <dgm:t>
        <a:bodyPr/>
        <a:lstStyle/>
        <a:p>
          <a:endParaRPr lang="bg-BG"/>
        </a:p>
      </dgm:t>
    </dgm:pt>
    <dgm:pt modelId="{12FF521E-A446-4561-B30F-4FF74D0E4482}" type="pres">
      <dgm:prSet presAssocID="{DFE53BBE-7C3C-4580-A8CC-DB415DDCFCB6}" presName="hierRoot2" presStyleCnt="0">
        <dgm:presLayoutVars>
          <dgm:hierBranch val="init"/>
        </dgm:presLayoutVars>
      </dgm:prSet>
      <dgm:spPr/>
    </dgm:pt>
    <dgm:pt modelId="{0542CFEA-DD2E-4CD9-B22C-8497A01C9A42}" type="pres">
      <dgm:prSet presAssocID="{DFE53BBE-7C3C-4580-A8CC-DB415DDCFCB6}" presName="rootComposite" presStyleCnt="0"/>
      <dgm:spPr/>
    </dgm:pt>
    <dgm:pt modelId="{FFFCB8B0-FD45-4F0B-AA1B-CCC5086B9579}" type="pres">
      <dgm:prSet presAssocID="{DFE53BBE-7C3C-4580-A8CC-DB415DDCFCB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557D291-9BDE-44F4-B54A-9DFE16C4221C}" type="pres">
      <dgm:prSet presAssocID="{DFE53BBE-7C3C-4580-A8CC-DB415DDCFCB6}" presName="rootConnector" presStyleLbl="node2" presStyleIdx="1" presStyleCnt="3"/>
      <dgm:spPr/>
      <dgm:t>
        <a:bodyPr/>
        <a:lstStyle/>
        <a:p>
          <a:endParaRPr lang="bg-BG"/>
        </a:p>
      </dgm:t>
    </dgm:pt>
    <dgm:pt modelId="{94FCFD84-257F-4CE3-9FAF-0D0D1B5DC70E}" type="pres">
      <dgm:prSet presAssocID="{DFE53BBE-7C3C-4580-A8CC-DB415DDCFCB6}" presName="hierChild4" presStyleCnt="0"/>
      <dgm:spPr/>
    </dgm:pt>
    <dgm:pt modelId="{949EF49D-6C4A-404A-9262-714420216F8A}" type="pres">
      <dgm:prSet presAssocID="{F480F22A-1CEF-4A35-BF48-BF02B58DBB88}" presName="Name37" presStyleLbl="parChTrans1D3" presStyleIdx="1" presStyleCnt="3"/>
      <dgm:spPr/>
      <dgm:t>
        <a:bodyPr/>
        <a:lstStyle/>
        <a:p>
          <a:endParaRPr lang="bg-BG"/>
        </a:p>
      </dgm:t>
    </dgm:pt>
    <dgm:pt modelId="{C9F9FE68-E408-400E-9F4E-EF5F3BF79A6F}" type="pres">
      <dgm:prSet presAssocID="{3DB40818-CB50-44E6-9E79-9CC53FA1C7CA}" presName="hierRoot2" presStyleCnt="0">
        <dgm:presLayoutVars>
          <dgm:hierBranch val="init"/>
        </dgm:presLayoutVars>
      </dgm:prSet>
      <dgm:spPr/>
    </dgm:pt>
    <dgm:pt modelId="{7F983F86-0101-48C3-950B-C49CB5E41C21}" type="pres">
      <dgm:prSet presAssocID="{3DB40818-CB50-44E6-9E79-9CC53FA1C7CA}" presName="rootComposite" presStyleCnt="0"/>
      <dgm:spPr/>
    </dgm:pt>
    <dgm:pt modelId="{590867C0-FF6D-4A4E-B648-BA1F7E4A496C}" type="pres">
      <dgm:prSet presAssocID="{3DB40818-CB50-44E6-9E79-9CC53FA1C7CA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5D3B183C-0897-4184-8D42-7365C339B29F}" type="pres">
      <dgm:prSet presAssocID="{3DB40818-CB50-44E6-9E79-9CC53FA1C7CA}" presName="rootConnector" presStyleLbl="node3" presStyleIdx="1" presStyleCnt="3"/>
      <dgm:spPr/>
      <dgm:t>
        <a:bodyPr/>
        <a:lstStyle/>
        <a:p>
          <a:endParaRPr lang="bg-BG"/>
        </a:p>
      </dgm:t>
    </dgm:pt>
    <dgm:pt modelId="{D4CD942C-93A0-4841-A4F4-54DFDA88C361}" type="pres">
      <dgm:prSet presAssocID="{3DB40818-CB50-44E6-9E79-9CC53FA1C7CA}" presName="hierChild4" presStyleCnt="0"/>
      <dgm:spPr/>
    </dgm:pt>
    <dgm:pt modelId="{8DDE9428-4962-4172-BC89-43D73B9B48D2}" type="pres">
      <dgm:prSet presAssocID="{3DB40818-CB50-44E6-9E79-9CC53FA1C7CA}" presName="hierChild5" presStyleCnt="0"/>
      <dgm:spPr/>
    </dgm:pt>
    <dgm:pt modelId="{76B4EFC1-ACD5-4A94-AD49-8334E4F4657C}" type="pres">
      <dgm:prSet presAssocID="{DFE53BBE-7C3C-4580-A8CC-DB415DDCFCB6}" presName="hierChild5" presStyleCnt="0"/>
      <dgm:spPr/>
    </dgm:pt>
    <dgm:pt modelId="{D1382EBB-08CC-41C3-9170-30B9B4C0CAF5}" type="pres">
      <dgm:prSet presAssocID="{95DBC948-2C31-4281-9B57-EB38F906F325}" presName="Name37" presStyleLbl="parChTrans1D2" presStyleIdx="2" presStyleCnt="3"/>
      <dgm:spPr/>
      <dgm:t>
        <a:bodyPr/>
        <a:lstStyle/>
        <a:p>
          <a:endParaRPr lang="bg-BG"/>
        </a:p>
      </dgm:t>
    </dgm:pt>
    <dgm:pt modelId="{A8484B55-2EC3-4F3E-BB89-E0ABD5C107BF}" type="pres">
      <dgm:prSet presAssocID="{810E10F4-A0AB-4705-BF3A-00E59F13E123}" presName="hierRoot2" presStyleCnt="0">
        <dgm:presLayoutVars>
          <dgm:hierBranch val="init"/>
        </dgm:presLayoutVars>
      </dgm:prSet>
      <dgm:spPr/>
    </dgm:pt>
    <dgm:pt modelId="{E203686C-890A-4C0D-AD41-5A5336DA2709}" type="pres">
      <dgm:prSet presAssocID="{810E10F4-A0AB-4705-BF3A-00E59F13E123}" presName="rootComposite" presStyleCnt="0"/>
      <dgm:spPr/>
    </dgm:pt>
    <dgm:pt modelId="{ACF7A17D-6B17-4946-85B6-05FEB08F5564}" type="pres">
      <dgm:prSet presAssocID="{810E10F4-A0AB-4705-BF3A-00E59F13E123}" presName="rootText" presStyleLbl="node2" presStyleIdx="2" presStyleCnt="3" custScaleX="111579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A46E0259-C82D-4D03-8EE2-2DDC027CD83F}" type="pres">
      <dgm:prSet presAssocID="{810E10F4-A0AB-4705-BF3A-00E59F13E123}" presName="rootConnector" presStyleLbl="node2" presStyleIdx="2" presStyleCnt="3"/>
      <dgm:spPr/>
      <dgm:t>
        <a:bodyPr/>
        <a:lstStyle/>
        <a:p>
          <a:endParaRPr lang="bg-BG"/>
        </a:p>
      </dgm:t>
    </dgm:pt>
    <dgm:pt modelId="{3C4868B1-49F6-4775-9CEA-C9C30707E574}" type="pres">
      <dgm:prSet presAssocID="{810E10F4-A0AB-4705-BF3A-00E59F13E123}" presName="hierChild4" presStyleCnt="0"/>
      <dgm:spPr/>
    </dgm:pt>
    <dgm:pt modelId="{DBE1ABAF-38BA-4D01-87E6-C774F4F0683D}" type="pres">
      <dgm:prSet presAssocID="{8694C271-F120-42F6-BCBE-DDFB59D88409}" presName="Name37" presStyleLbl="parChTrans1D3" presStyleIdx="2" presStyleCnt="3"/>
      <dgm:spPr/>
      <dgm:t>
        <a:bodyPr/>
        <a:lstStyle/>
        <a:p>
          <a:endParaRPr lang="bg-BG"/>
        </a:p>
      </dgm:t>
    </dgm:pt>
    <dgm:pt modelId="{CBE9AC53-1767-4DFB-BFD4-68EFA8B2AFC1}" type="pres">
      <dgm:prSet presAssocID="{05691B09-43B3-4B6A-A3B7-ACF1BB0BDC5D}" presName="hierRoot2" presStyleCnt="0">
        <dgm:presLayoutVars>
          <dgm:hierBranch val="init"/>
        </dgm:presLayoutVars>
      </dgm:prSet>
      <dgm:spPr/>
    </dgm:pt>
    <dgm:pt modelId="{22DD064B-6FE6-4EF0-9639-CA476971EC14}" type="pres">
      <dgm:prSet presAssocID="{05691B09-43B3-4B6A-A3B7-ACF1BB0BDC5D}" presName="rootComposite" presStyleCnt="0"/>
      <dgm:spPr/>
    </dgm:pt>
    <dgm:pt modelId="{A12AABF4-FC25-42E4-8043-8B446298BD57}" type="pres">
      <dgm:prSet presAssocID="{05691B09-43B3-4B6A-A3B7-ACF1BB0BDC5D}" presName="rootText" presStyleLbl="node3" presStyleIdx="2" presStyleCnt="3" custLinFactNeighborX="3158" custLinFactNeighborY="49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5CD378F4-7D28-477B-B0D8-7141552CDFB6}" type="pres">
      <dgm:prSet presAssocID="{05691B09-43B3-4B6A-A3B7-ACF1BB0BDC5D}" presName="rootConnector" presStyleLbl="node3" presStyleIdx="2" presStyleCnt="3"/>
      <dgm:spPr/>
      <dgm:t>
        <a:bodyPr/>
        <a:lstStyle/>
        <a:p>
          <a:endParaRPr lang="bg-BG"/>
        </a:p>
      </dgm:t>
    </dgm:pt>
    <dgm:pt modelId="{FDC59E72-5F3D-44C5-8622-61171EB2BC9F}" type="pres">
      <dgm:prSet presAssocID="{05691B09-43B3-4B6A-A3B7-ACF1BB0BDC5D}" presName="hierChild4" presStyleCnt="0"/>
      <dgm:spPr/>
    </dgm:pt>
    <dgm:pt modelId="{B5A36A35-1ABE-4260-865F-187020A10BA7}" type="pres">
      <dgm:prSet presAssocID="{05691B09-43B3-4B6A-A3B7-ACF1BB0BDC5D}" presName="hierChild5" presStyleCnt="0"/>
      <dgm:spPr/>
    </dgm:pt>
    <dgm:pt modelId="{6E14B5DF-0835-4802-8AA8-D033DC27062B}" type="pres">
      <dgm:prSet presAssocID="{810E10F4-A0AB-4705-BF3A-00E59F13E123}" presName="hierChild5" presStyleCnt="0"/>
      <dgm:spPr/>
    </dgm:pt>
    <dgm:pt modelId="{2E2053AC-D077-4486-98F5-979EE4E5BF29}" type="pres">
      <dgm:prSet presAssocID="{0CDDE7D2-A93F-4FDA-B26B-CDD4021DCC0A}" presName="hierChild3" presStyleCnt="0"/>
      <dgm:spPr/>
    </dgm:pt>
  </dgm:ptLst>
  <dgm:cxnLst>
    <dgm:cxn modelId="{572898E4-E6E7-4D73-951A-6964427874C5}" type="presOf" srcId="{05691B09-43B3-4B6A-A3B7-ACF1BB0BDC5D}" destId="{5CD378F4-7D28-477B-B0D8-7141552CDFB6}" srcOrd="1" destOrd="0" presId="urn:microsoft.com/office/officeart/2005/8/layout/orgChart1"/>
    <dgm:cxn modelId="{AAA7AEB0-01B9-43D9-9C1B-D3043CC63378}" srcId="{0CDDE7D2-A93F-4FDA-B26B-CDD4021DCC0A}" destId="{DFE53BBE-7C3C-4580-A8CC-DB415DDCFCB6}" srcOrd="1" destOrd="0" parTransId="{04295ED2-EFED-4F65-A215-4285223222EF}" sibTransId="{324BA6B1-9260-477B-9192-364EA7AEC45F}"/>
    <dgm:cxn modelId="{6D578337-39B3-4A84-A551-54A3D4881BB2}" srcId="{0CDDE7D2-A93F-4FDA-B26B-CDD4021DCC0A}" destId="{D2C1523E-47B6-48E7-BAE0-0F82EF8E51D4}" srcOrd="0" destOrd="0" parTransId="{CCBB3C15-E890-4B2E-95FA-3F3D7BAFB61B}" sibTransId="{2B5358AE-B2B2-494D-8B50-81D04343F195}"/>
    <dgm:cxn modelId="{258621C2-4C0A-4F38-8C64-87B8DC3D83FB}" type="presOf" srcId="{810E10F4-A0AB-4705-BF3A-00E59F13E123}" destId="{ACF7A17D-6B17-4946-85B6-05FEB08F5564}" srcOrd="0" destOrd="0" presId="urn:microsoft.com/office/officeart/2005/8/layout/orgChart1"/>
    <dgm:cxn modelId="{8BA49EF8-7687-4673-B3FB-D48FF29E83CF}" type="presOf" srcId="{810E10F4-A0AB-4705-BF3A-00E59F13E123}" destId="{A46E0259-C82D-4D03-8EE2-2DDC027CD83F}" srcOrd="1" destOrd="0" presId="urn:microsoft.com/office/officeart/2005/8/layout/orgChart1"/>
    <dgm:cxn modelId="{93D40E85-88A7-4212-BAC9-F8A164EA3111}" type="presOf" srcId="{D2C1523E-47B6-48E7-BAE0-0F82EF8E51D4}" destId="{2FABF963-28C6-409F-A85D-17346096FA20}" srcOrd="1" destOrd="0" presId="urn:microsoft.com/office/officeart/2005/8/layout/orgChart1"/>
    <dgm:cxn modelId="{3166242D-869F-4CFC-9FCC-229D18DA7987}" type="presOf" srcId="{6E6C0E88-8F3E-499A-BCD9-D288866B6570}" destId="{3B611576-C199-4505-9E52-F194F5C3E2C7}" srcOrd="0" destOrd="0" presId="urn:microsoft.com/office/officeart/2005/8/layout/orgChart1"/>
    <dgm:cxn modelId="{A355C89E-7EAA-4D9E-9463-B4E0D450B9D0}" type="presOf" srcId="{CCBB3C15-E890-4B2E-95FA-3F3D7BAFB61B}" destId="{13E717BA-E2AA-46E5-BEA0-B76936556087}" srcOrd="0" destOrd="0" presId="urn:microsoft.com/office/officeart/2005/8/layout/orgChart1"/>
    <dgm:cxn modelId="{06669AC5-1AA4-444F-A183-D40E46C2CF06}" type="presOf" srcId="{F480F22A-1CEF-4A35-BF48-BF02B58DBB88}" destId="{949EF49D-6C4A-404A-9262-714420216F8A}" srcOrd="0" destOrd="0" presId="urn:microsoft.com/office/officeart/2005/8/layout/orgChart1"/>
    <dgm:cxn modelId="{279CB096-F065-4F49-A8E4-22B00E3674CF}" srcId="{0CDDE7D2-A93F-4FDA-B26B-CDD4021DCC0A}" destId="{810E10F4-A0AB-4705-BF3A-00E59F13E123}" srcOrd="2" destOrd="0" parTransId="{95DBC948-2C31-4281-9B57-EB38F906F325}" sibTransId="{48D3B9A1-F006-426B-A0F6-48D9DD6003D3}"/>
    <dgm:cxn modelId="{AB71B289-33A4-4A49-9191-485DCD45E3D3}" type="presOf" srcId="{D2C1523E-47B6-48E7-BAE0-0F82EF8E51D4}" destId="{F70B2C14-2C2E-4EAC-A6AC-EB0D72247FFD}" srcOrd="0" destOrd="0" presId="urn:microsoft.com/office/officeart/2005/8/layout/orgChart1"/>
    <dgm:cxn modelId="{2AACB24D-D9EF-4EA3-8BD3-931078681EC6}" srcId="{D2C1523E-47B6-48E7-BAE0-0F82EF8E51D4}" destId="{955B827E-B2EF-4BED-BB79-219374362BBA}" srcOrd="0" destOrd="0" parTransId="{6E6C0E88-8F3E-499A-BCD9-D288866B6570}" sibTransId="{D9FCCE12-307A-44F3-8295-F11DA7A7A80A}"/>
    <dgm:cxn modelId="{F425B363-781C-4644-8413-DF094C172B98}" type="presOf" srcId="{DFE53BBE-7C3C-4580-A8CC-DB415DDCFCB6}" destId="{2557D291-9BDE-44F4-B54A-9DFE16C4221C}" srcOrd="1" destOrd="0" presId="urn:microsoft.com/office/officeart/2005/8/layout/orgChart1"/>
    <dgm:cxn modelId="{7227A6A4-B661-47B5-BF01-C065BE60F643}" srcId="{91DFA1D0-21AF-4224-A42C-DFEEDC052CD1}" destId="{0CDDE7D2-A93F-4FDA-B26B-CDD4021DCC0A}" srcOrd="0" destOrd="0" parTransId="{22AC2179-2936-42AA-9B97-18C03D304A38}" sibTransId="{60487BCA-9B5D-4B28-9977-5ABDD9469786}"/>
    <dgm:cxn modelId="{6B798825-90BA-43EF-B34B-1C6C929D0193}" type="presOf" srcId="{05691B09-43B3-4B6A-A3B7-ACF1BB0BDC5D}" destId="{A12AABF4-FC25-42E4-8043-8B446298BD57}" srcOrd="0" destOrd="0" presId="urn:microsoft.com/office/officeart/2005/8/layout/orgChart1"/>
    <dgm:cxn modelId="{7C33C02B-490A-4037-A302-B19A0480EB56}" type="presOf" srcId="{0CDDE7D2-A93F-4FDA-B26B-CDD4021DCC0A}" destId="{4D83DE40-6FEB-4D07-996B-5B224F393C9E}" srcOrd="1" destOrd="0" presId="urn:microsoft.com/office/officeart/2005/8/layout/orgChart1"/>
    <dgm:cxn modelId="{3D12D436-C86D-47F6-9864-66AE2C3EB8CD}" srcId="{810E10F4-A0AB-4705-BF3A-00E59F13E123}" destId="{05691B09-43B3-4B6A-A3B7-ACF1BB0BDC5D}" srcOrd="0" destOrd="0" parTransId="{8694C271-F120-42F6-BCBE-DDFB59D88409}" sibTransId="{4631E797-F053-4200-BA65-939269C24107}"/>
    <dgm:cxn modelId="{04D59DBE-41BB-4C7E-A565-92A745D6FBF1}" srcId="{DFE53BBE-7C3C-4580-A8CC-DB415DDCFCB6}" destId="{3DB40818-CB50-44E6-9E79-9CC53FA1C7CA}" srcOrd="0" destOrd="0" parTransId="{F480F22A-1CEF-4A35-BF48-BF02B58DBB88}" sibTransId="{1EDE4879-8330-4358-93AC-80E73F77F997}"/>
    <dgm:cxn modelId="{9331520C-C581-4C39-B663-45F3C7D481AB}" type="presOf" srcId="{95DBC948-2C31-4281-9B57-EB38F906F325}" destId="{D1382EBB-08CC-41C3-9170-30B9B4C0CAF5}" srcOrd="0" destOrd="0" presId="urn:microsoft.com/office/officeart/2005/8/layout/orgChart1"/>
    <dgm:cxn modelId="{B6FA13C6-D4AC-4A23-BDF2-4EFFA65645EF}" type="presOf" srcId="{955B827E-B2EF-4BED-BB79-219374362BBA}" destId="{22BF71B1-3ED0-4C0E-916F-8CF98F3A84F5}" srcOrd="0" destOrd="0" presId="urn:microsoft.com/office/officeart/2005/8/layout/orgChart1"/>
    <dgm:cxn modelId="{CB539E58-6F8C-4304-B402-8F185F9082E4}" type="presOf" srcId="{955B827E-B2EF-4BED-BB79-219374362BBA}" destId="{963C97B7-915C-42FE-90EC-0AD91C3653C8}" srcOrd="1" destOrd="0" presId="urn:microsoft.com/office/officeart/2005/8/layout/orgChart1"/>
    <dgm:cxn modelId="{E2F76A0A-3232-4267-8872-E3D768114A6D}" type="presOf" srcId="{3DB40818-CB50-44E6-9E79-9CC53FA1C7CA}" destId="{590867C0-FF6D-4A4E-B648-BA1F7E4A496C}" srcOrd="0" destOrd="0" presId="urn:microsoft.com/office/officeart/2005/8/layout/orgChart1"/>
    <dgm:cxn modelId="{FADF4C47-BFDD-45EA-890B-9839A5E2A80A}" type="presOf" srcId="{91DFA1D0-21AF-4224-A42C-DFEEDC052CD1}" destId="{3C373BF1-ACE2-4AC3-8833-C76F34FC5BA1}" srcOrd="0" destOrd="0" presId="urn:microsoft.com/office/officeart/2005/8/layout/orgChart1"/>
    <dgm:cxn modelId="{A54A5676-221F-45B6-B9BD-0286EACC0EF4}" type="presOf" srcId="{3DB40818-CB50-44E6-9E79-9CC53FA1C7CA}" destId="{5D3B183C-0897-4184-8D42-7365C339B29F}" srcOrd="1" destOrd="0" presId="urn:microsoft.com/office/officeart/2005/8/layout/orgChart1"/>
    <dgm:cxn modelId="{D730FDB2-FA18-4E02-9FA3-9C77541373CF}" type="presOf" srcId="{0CDDE7D2-A93F-4FDA-B26B-CDD4021DCC0A}" destId="{E8725C6D-8EEA-4573-BF65-BAFDE6041836}" srcOrd="0" destOrd="0" presId="urn:microsoft.com/office/officeart/2005/8/layout/orgChart1"/>
    <dgm:cxn modelId="{82BA9E68-0726-4F6B-B8FC-57512DF81C41}" type="presOf" srcId="{04295ED2-EFED-4F65-A215-4285223222EF}" destId="{12D7E036-B5B0-45BD-9F18-0276E59E91D2}" srcOrd="0" destOrd="0" presId="urn:microsoft.com/office/officeart/2005/8/layout/orgChart1"/>
    <dgm:cxn modelId="{33472C0F-D437-4E9E-B5FF-DBC6E10F6B79}" type="presOf" srcId="{DFE53BBE-7C3C-4580-A8CC-DB415DDCFCB6}" destId="{FFFCB8B0-FD45-4F0B-AA1B-CCC5086B9579}" srcOrd="0" destOrd="0" presId="urn:microsoft.com/office/officeart/2005/8/layout/orgChart1"/>
    <dgm:cxn modelId="{119EDC5B-180F-4C95-884F-E99D436056AD}" type="presOf" srcId="{8694C271-F120-42F6-BCBE-DDFB59D88409}" destId="{DBE1ABAF-38BA-4D01-87E6-C774F4F0683D}" srcOrd="0" destOrd="0" presId="urn:microsoft.com/office/officeart/2005/8/layout/orgChart1"/>
    <dgm:cxn modelId="{58F649D6-8C35-4F95-81B5-7E78AD793B98}" type="presParOf" srcId="{3C373BF1-ACE2-4AC3-8833-C76F34FC5BA1}" destId="{93384C7D-982B-42C2-9B85-A08756A63661}" srcOrd="0" destOrd="0" presId="urn:microsoft.com/office/officeart/2005/8/layout/orgChart1"/>
    <dgm:cxn modelId="{DEF47339-CD01-45D5-90D2-56159DAC0AA0}" type="presParOf" srcId="{93384C7D-982B-42C2-9B85-A08756A63661}" destId="{F53E2AA4-98DC-41EE-9904-04977FA146D3}" srcOrd="0" destOrd="0" presId="urn:microsoft.com/office/officeart/2005/8/layout/orgChart1"/>
    <dgm:cxn modelId="{1F44E202-6C7F-4855-AB66-FCF6BFF50619}" type="presParOf" srcId="{F53E2AA4-98DC-41EE-9904-04977FA146D3}" destId="{E8725C6D-8EEA-4573-BF65-BAFDE6041836}" srcOrd="0" destOrd="0" presId="urn:microsoft.com/office/officeart/2005/8/layout/orgChart1"/>
    <dgm:cxn modelId="{36B15909-5DE2-42DC-8C06-052448A6C13A}" type="presParOf" srcId="{F53E2AA4-98DC-41EE-9904-04977FA146D3}" destId="{4D83DE40-6FEB-4D07-996B-5B224F393C9E}" srcOrd="1" destOrd="0" presId="urn:microsoft.com/office/officeart/2005/8/layout/orgChart1"/>
    <dgm:cxn modelId="{FA080029-D7D5-46D4-9015-D0C936B25345}" type="presParOf" srcId="{93384C7D-982B-42C2-9B85-A08756A63661}" destId="{7464D942-8592-477F-A85F-D7440B7D6C20}" srcOrd="1" destOrd="0" presId="urn:microsoft.com/office/officeart/2005/8/layout/orgChart1"/>
    <dgm:cxn modelId="{DCD4DED2-8716-43FE-86D4-F104C92899FD}" type="presParOf" srcId="{7464D942-8592-477F-A85F-D7440B7D6C20}" destId="{13E717BA-E2AA-46E5-BEA0-B76936556087}" srcOrd="0" destOrd="0" presId="urn:microsoft.com/office/officeart/2005/8/layout/orgChart1"/>
    <dgm:cxn modelId="{F69A4F0E-969C-483B-9AA4-C7C464D9C2B9}" type="presParOf" srcId="{7464D942-8592-477F-A85F-D7440B7D6C20}" destId="{618BDB9F-7477-499C-803B-B894447AD6D7}" srcOrd="1" destOrd="0" presId="urn:microsoft.com/office/officeart/2005/8/layout/orgChart1"/>
    <dgm:cxn modelId="{0FC64797-BD0C-4D59-A129-A7B64B9615D9}" type="presParOf" srcId="{618BDB9F-7477-499C-803B-B894447AD6D7}" destId="{B1096DFD-31C5-4F45-BB3C-EA6644BDD930}" srcOrd="0" destOrd="0" presId="urn:microsoft.com/office/officeart/2005/8/layout/orgChart1"/>
    <dgm:cxn modelId="{00430E26-0512-4A6A-B020-8C3D925D93B1}" type="presParOf" srcId="{B1096DFD-31C5-4F45-BB3C-EA6644BDD930}" destId="{F70B2C14-2C2E-4EAC-A6AC-EB0D72247FFD}" srcOrd="0" destOrd="0" presId="urn:microsoft.com/office/officeart/2005/8/layout/orgChart1"/>
    <dgm:cxn modelId="{2E54213F-9B6D-4E27-BCA7-284C015A742A}" type="presParOf" srcId="{B1096DFD-31C5-4F45-BB3C-EA6644BDD930}" destId="{2FABF963-28C6-409F-A85D-17346096FA20}" srcOrd="1" destOrd="0" presId="urn:microsoft.com/office/officeart/2005/8/layout/orgChart1"/>
    <dgm:cxn modelId="{2A9FDD5A-470D-4B59-9E63-C5B81C7A43F0}" type="presParOf" srcId="{618BDB9F-7477-499C-803B-B894447AD6D7}" destId="{8B42E301-29EF-4CC6-9866-E143EA4EC7EB}" srcOrd="1" destOrd="0" presId="urn:microsoft.com/office/officeart/2005/8/layout/orgChart1"/>
    <dgm:cxn modelId="{BF4264CA-F3DA-4667-858C-982C8819CF5E}" type="presParOf" srcId="{8B42E301-29EF-4CC6-9866-E143EA4EC7EB}" destId="{3B611576-C199-4505-9E52-F194F5C3E2C7}" srcOrd="0" destOrd="0" presId="urn:microsoft.com/office/officeart/2005/8/layout/orgChart1"/>
    <dgm:cxn modelId="{A5EAE095-CC3C-4081-905C-E1E596D66964}" type="presParOf" srcId="{8B42E301-29EF-4CC6-9866-E143EA4EC7EB}" destId="{FDB33DEB-D217-4699-8E83-F1124DFCA63D}" srcOrd="1" destOrd="0" presId="urn:microsoft.com/office/officeart/2005/8/layout/orgChart1"/>
    <dgm:cxn modelId="{013496F8-624E-4287-9AB8-E9F0E5187505}" type="presParOf" srcId="{FDB33DEB-D217-4699-8E83-F1124DFCA63D}" destId="{87D02222-B849-4340-B7AE-3FB6F687ACAD}" srcOrd="0" destOrd="0" presId="urn:microsoft.com/office/officeart/2005/8/layout/orgChart1"/>
    <dgm:cxn modelId="{82C395E0-BC04-4AFF-B5E6-05040CEF1D98}" type="presParOf" srcId="{87D02222-B849-4340-B7AE-3FB6F687ACAD}" destId="{22BF71B1-3ED0-4C0E-916F-8CF98F3A84F5}" srcOrd="0" destOrd="0" presId="urn:microsoft.com/office/officeart/2005/8/layout/orgChart1"/>
    <dgm:cxn modelId="{3FE3233E-3C84-4E6E-8C01-E5A7736939F1}" type="presParOf" srcId="{87D02222-B849-4340-B7AE-3FB6F687ACAD}" destId="{963C97B7-915C-42FE-90EC-0AD91C3653C8}" srcOrd="1" destOrd="0" presId="urn:microsoft.com/office/officeart/2005/8/layout/orgChart1"/>
    <dgm:cxn modelId="{AC7AC563-62CC-451E-9065-345403F8356B}" type="presParOf" srcId="{FDB33DEB-D217-4699-8E83-F1124DFCA63D}" destId="{9EEA0FD8-1F43-4797-A773-5D717001AACA}" srcOrd="1" destOrd="0" presId="urn:microsoft.com/office/officeart/2005/8/layout/orgChart1"/>
    <dgm:cxn modelId="{6334820F-F6B2-4868-B5F2-5158BA09F51D}" type="presParOf" srcId="{FDB33DEB-D217-4699-8E83-F1124DFCA63D}" destId="{331FFB13-9E29-4350-8D1B-412DE2D5693E}" srcOrd="2" destOrd="0" presId="urn:microsoft.com/office/officeart/2005/8/layout/orgChart1"/>
    <dgm:cxn modelId="{70049641-ACD2-4066-B2C3-C4CA84483EBD}" type="presParOf" srcId="{618BDB9F-7477-499C-803B-B894447AD6D7}" destId="{EE1F0418-DD76-4BCB-8D2D-A7717E27EB16}" srcOrd="2" destOrd="0" presId="urn:microsoft.com/office/officeart/2005/8/layout/orgChart1"/>
    <dgm:cxn modelId="{2161CB1B-5E3F-4674-A662-A5FDA6FEE3B8}" type="presParOf" srcId="{7464D942-8592-477F-A85F-D7440B7D6C20}" destId="{12D7E036-B5B0-45BD-9F18-0276E59E91D2}" srcOrd="2" destOrd="0" presId="urn:microsoft.com/office/officeart/2005/8/layout/orgChart1"/>
    <dgm:cxn modelId="{12B8EACC-C1A9-4BDD-BE3B-094DC4C59E5C}" type="presParOf" srcId="{7464D942-8592-477F-A85F-D7440B7D6C20}" destId="{12FF521E-A446-4561-B30F-4FF74D0E4482}" srcOrd="3" destOrd="0" presId="urn:microsoft.com/office/officeart/2005/8/layout/orgChart1"/>
    <dgm:cxn modelId="{0DBA0B9C-244F-4AC2-A610-CACFBEA726AB}" type="presParOf" srcId="{12FF521E-A446-4561-B30F-4FF74D0E4482}" destId="{0542CFEA-DD2E-4CD9-B22C-8497A01C9A42}" srcOrd="0" destOrd="0" presId="urn:microsoft.com/office/officeart/2005/8/layout/orgChart1"/>
    <dgm:cxn modelId="{3F3B1A63-5AE9-4536-8A59-A20830162220}" type="presParOf" srcId="{0542CFEA-DD2E-4CD9-B22C-8497A01C9A42}" destId="{FFFCB8B0-FD45-4F0B-AA1B-CCC5086B9579}" srcOrd="0" destOrd="0" presId="urn:microsoft.com/office/officeart/2005/8/layout/orgChart1"/>
    <dgm:cxn modelId="{D61AB9B0-004F-4259-B294-F2F7579B1BA8}" type="presParOf" srcId="{0542CFEA-DD2E-4CD9-B22C-8497A01C9A42}" destId="{2557D291-9BDE-44F4-B54A-9DFE16C4221C}" srcOrd="1" destOrd="0" presId="urn:microsoft.com/office/officeart/2005/8/layout/orgChart1"/>
    <dgm:cxn modelId="{35DD3F5C-7804-4ECE-B1D8-8E9E1C881259}" type="presParOf" srcId="{12FF521E-A446-4561-B30F-4FF74D0E4482}" destId="{94FCFD84-257F-4CE3-9FAF-0D0D1B5DC70E}" srcOrd="1" destOrd="0" presId="urn:microsoft.com/office/officeart/2005/8/layout/orgChart1"/>
    <dgm:cxn modelId="{DA40FEB0-3CC3-4637-930F-B109F13D0EC0}" type="presParOf" srcId="{94FCFD84-257F-4CE3-9FAF-0D0D1B5DC70E}" destId="{949EF49D-6C4A-404A-9262-714420216F8A}" srcOrd="0" destOrd="0" presId="urn:microsoft.com/office/officeart/2005/8/layout/orgChart1"/>
    <dgm:cxn modelId="{55310531-1547-4018-84CC-61131A5153CE}" type="presParOf" srcId="{94FCFD84-257F-4CE3-9FAF-0D0D1B5DC70E}" destId="{C9F9FE68-E408-400E-9F4E-EF5F3BF79A6F}" srcOrd="1" destOrd="0" presId="urn:microsoft.com/office/officeart/2005/8/layout/orgChart1"/>
    <dgm:cxn modelId="{B86F34BF-5041-46C0-9F71-D3F5C09E6461}" type="presParOf" srcId="{C9F9FE68-E408-400E-9F4E-EF5F3BF79A6F}" destId="{7F983F86-0101-48C3-950B-C49CB5E41C21}" srcOrd="0" destOrd="0" presId="urn:microsoft.com/office/officeart/2005/8/layout/orgChart1"/>
    <dgm:cxn modelId="{8C262179-5B2B-4A30-AB49-6C31AD0C762B}" type="presParOf" srcId="{7F983F86-0101-48C3-950B-C49CB5E41C21}" destId="{590867C0-FF6D-4A4E-B648-BA1F7E4A496C}" srcOrd="0" destOrd="0" presId="urn:microsoft.com/office/officeart/2005/8/layout/orgChart1"/>
    <dgm:cxn modelId="{FC5779FB-F038-46D3-A1D6-6ACA34987764}" type="presParOf" srcId="{7F983F86-0101-48C3-950B-C49CB5E41C21}" destId="{5D3B183C-0897-4184-8D42-7365C339B29F}" srcOrd="1" destOrd="0" presId="urn:microsoft.com/office/officeart/2005/8/layout/orgChart1"/>
    <dgm:cxn modelId="{F1165431-0791-4B66-A7DE-2F925B7375B1}" type="presParOf" srcId="{C9F9FE68-E408-400E-9F4E-EF5F3BF79A6F}" destId="{D4CD942C-93A0-4841-A4F4-54DFDA88C361}" srcOrd="1" destOrd="0" presId="urn:microsoft.com/office/officeart/2005/8/layout/orgChart1"/>
    <dgm:cxn modelId="{C696CA46-07C9-49EE-9E09-4EFFC96BA59B}" type="presParOf" srcId="{C9F9FE68-E408-400E-9F4E-EF5F3BF79A6F}" destId="{8DDE9428-4962-4172-BC89-43D73B9B48D2}" srcOrd="2" destOrd="0" presId="urn:microsoft.com/office/officeart/2005/8/layout/orgChart1"/>
    <dgm:cxn modelId="{36F095A4-9BA6-4308-9421-22C83A4C10D0}" type="presParOf" srcId="{12FF521E-A446-4561-B30F-4FF74D0E4482}" destId="{76B4EFC1-ACD5-4A94-AD49-8334E4F4657C}" srcOrd="2" destOrd="0" presId="urn:microsoft.com/office/officeart/2005/8/layout/orgChart1"/>
    <dgm:cxn modelId="{C5CA07BE-02F8-4079-88FB-2D92B9C60A03}" type="presParOf" srcId="{7464D942-8592-477F-A85F-D7440B7D6C20}" destId="{D1382EBB-08CC-41C3-9170-30B9B4C0CAF5}" srcOrd="4" destOrd="0" presId="urn:microsoft.com/office/officeart/2005/8/layout/orgChart1"/>
    <dgm:cxn modelId="{558A8A21-8CA6-49D9-94FF-EAEA3F496F21}" type="presParOf" srcId="{7464D942-8592-477F-A85F-D7440B7D6C20}" destId="{A8484B55-2EC3-4F3E-BB89-E0ABD5C107BF}" srcOrd="5" destOrd="0" presId="urn:microsoft.com/office/officeart/2005/8/layout/orgChart1"/>
    <dgm:cxn modelId="{1597F0F4-3E7D-4064-B04B-6377C341D970}" type="presParOf" srcId="{A8484B55-2EC3-4F3E-BB89-E0ABD5C107BF}" destId="{E203686C-890A-4C0D-AD41-5A5336DA2709}" srcOrd="0" destOrd="0" presId="urn:microsoft.com/office/officeart/2005/8/layout/orgChart1"/>
    <dgm:cxn modelId="{9FEFC037-5850-48B8-910C-96209C7ABA2A}" type="presParOf" srcId="{E203686C-890A-4C0D-AD41-5A5336DA2709}" destId="{ACF7A17D-6B17-4946-85B6-05FEB08F5564}" srcOrd="0" destOrd="0" presId="urn:microsoft.com/office/officeart/2005/8/layout/orgChart1"/>
    <dgm:cxn modelId="{B4606350-1666-4B7F-AF84-6CE86B1B01C2}" type="presParOf" srcId="{E203686C-890A-4C0D-AD41-5A5336DA2709}" destId="{A46E0259-C82D-4D03-8EE2-2DDC027CD83F}" srcOrd="1" destOrd="0" presId="urn:microsoft.com/office/officeart/2005/8/layout/orgChart1"/>
    <dgm:cxn modelId="{9059EF59-C9F1-4D40-9218-A5FB0F9D6485}" type="presParOf" srcId="{A8484B55-2EC3-4F3E-BB89-E0ABD5C107BF}" destId="{3C4868B1-49F6-4775-9CEA-C9C30707E574}" srcOrd="1" destOrd="0" presId="urn:microsoft.com/office/officeart/2005/8/layout/orgChart1"/>
    <dgm:cxn modelId="{FE703C00-6B1F-4CD2-AEE7-CB28B3593F67}" type="presParOf" srcId="{3C4868B1-49F6-4775-9CEA-C9C30707E574}" destId="{DBE1ABAF-38BA-4D01-87E6-C774F4F0683D}" srcOrd="0" destOrd="0" presId="urn:microsoft.com/office/officeart/2005/8/layout/orgChart1"/>
    <dgm:cxn modelId="{00242770-6FE2-484F-8A40-0D1ECFCE28E7}" type="presParOf" srcId="{3C4868B1-49F6-4775-9CEA-C9C30707E574}" destId="{CBE9AC53-1767-4DFB-BFD4-68EFA8B2AFC1}" srcOrd="1" destOrd="0" presId="urn:microsoft.com/office/officeart/2005/8/layout/orgChart1"/>
    <dgm:cxn modelId="{7B53679E-059F-498E-92B3-21F439EFE25F}" type="presParOf" srcId="{CBE9AC53-1767-4DFB-BFD4-68EFA8B2AFC1}" destId="{22DD064B-6FE6-4EF0-9639-CA476971EC14}" srcOrd="0" destOrd="0" presId="urn:microsoft.com/office/officeart/2005/8/layout/orgChart1"/>
    <dgm:cxn modelId="{50D695F5-93E2-479E-97AE-208B2868C731}" type="presParOf" srcId="{22DD064B-6FE6-4EF0-9639-CA476971EC14}" destId="{A12AABF4-FC25-42E4-8043-8B446298BD57}" srcOrd="0" destOrd="0" presId="urn:microsoft.com/office/officeart/2005/8/layout/orgChart1"/>
    <dgm:cxn modelId="{A7234834-2E14-4A13-83BD-011DC8578B84}" type="presParOf" srcId="{22DD064B-6FE6-4EF0-9639-CA476971EC14}" destId="{5CD378F4-7D28-477B-B0D8-7141552CDFB6}" srcOrd="1" destOrd="0" presId="urn:microsoft.com/office/officeart/2005/8/layout/orgChart1"/>
    <dgm:cxn modelId="{5F3CAE8D-F87D-43D4-89C2-5B1D726AD850}" type="presParOf" srcId="{CBE9AC53-1767-4DFB-BFD4-68EFA8B2AFC1}" destId="{FDC59E72-5F3D-44C5-8622-61171EB2BC9F}" srcOrd="1" destOrd="0" presId="urn:microsoft.com/office/officeart/2005/8/layout/orgChart1"/>
    <dgm:cxn modelId="{A20E62DD-AD49-4EDE-9F68-BD8A64033F81}" type="presParOf" srcId="{CBE9AC53-1767-4DFB-BFD4-68EFA8B2AFC1}" destId="{B5A36A35-1ABE-4260-865F-187020A10BA7}" srcOrd="2" destOrd="0" presId="urn:microsoft.com/office/officeart/2005/8/layout/orgChart1"/>
    <dgm:cxn modelId="{0F00A0D0-BCBE-47D9-A701-C4A4488FB796}" type="presParOf" srcId="{A8484B55-2EC3-4F3E-BB89-E0ABD5C107BF}" destId="{6E14B5DF-0835-4802-8AA8-D033DC27062B}" srcOrd="2" destOrd="0" presId="urn:microsoft.com/office/officeart/2005/8/layout/orgChart1"/>
    <dgm:cxn modelId="{5CA968F1-0753-47FF-84EB-8E2741DD6D48}" type="presParOf" srcId="{93384C7D-982B-42C2-9B85-A08756A63661}" destId="{2E2053AC-D077-4486-98F5-979EE4E5BF2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4600" cy="492997"/>
          </a:xfrm>
          <a:prstGeom prst="rect">
            <a:avLst/>
          </a:prstGeom>
        </p:spPr>
        <p:txBody>
          <a:bodyPr vert="horz" lIns="90545" tIns="45272" rIns="90545" bIns="45272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488" y="0"/>
            <a:ext cx="2944600" cy="492997"/>
          </a:xfrm>
          <a:prstGeom prst="rect">
            <a:avLst/>
          </a:prstGeom>
        </p:spPr>
        <p:txBody>
          <a:bodyPr vert="horz" lIns="90545" tIns="45272" rIns="90545" bIns="45272" rtlCol="0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92A8CB8-3AEE-44FF-A7F1-A4CA98BFC4FB}" type="datetimeFigureOut">
              <a:rPr lang="en-US"/>
              <a:pPr>
                <a:defRPr/>
              </a:pPr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8188"/>
            <a:ext cx="4941887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5" tIns="45272" rIns="90545" bIns="4527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356" y="4691425"/>
            <a:ext cx="5436552" cy="4443333"/>
          </a:xfrm>
          <a:prstGeom prst="rect">
            <a:avLst/>
          </a:prstGeom>
        </p:spPr>
        <p:txBody>
          <a:bodyPr vert="horz" lIns="90545" tIns="45272" rIns="90545" bIns="4527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379666"/>
            <a:ext cx="2944600" cy="492997"/>
          </a:xfrm>
          <a:prstGeom prst="rect">
            <a:avLst/>
          </a:prstGeom>
        </p:spPr>
        <p:txBody>
          <a:bodyPr vert="horz" lIns="90545" tIns="45272" rIns="90545" bIns="45272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488" y="9379666"/>
            <a:ext cx="2944600" cy="492997"/>
          </a:xfrm>
          <a:prstGeom prst="rect">
            <a:avLst/>
          </a:prstGeom>
        </p:spPr>
        <p:txBody>
          <a:bodyPr vert="horz" lIns="90545" tIns="45272" rIns="90545" bIns="45272" rtlCol="0" anchor="b"/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63350F8-8747-451A-B0C9-2C11CAD98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90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41FD2-3288-4AD3-9720-1652F90024CA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48DA1-1CE2-40F3-A179-03444F89021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422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F276-B2CE-48DD-A201-4179DD45F473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7316C-DE7A-41E5-99D0-C4CD490FC55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329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6985D-F68E-4149-BBB1-47AD846B73E3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F96A2-9162-4B9F-9ED4-D80715B3135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53389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15DD2-7BAD-4AD5-AA82-DE6875F06068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B4A65-8949-4B02-89D1-7D40F88ABE3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0448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4FA2-E674-49B3-995D-917F2251AFAB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D19F5-D1E8-4322-841A-9925B6D6D33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4473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9AEE-7BDA-4CE5-A25F-14E2ACF6EA22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6F48A-E131-4BAB-8422-A37D5F8E8C0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4077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50D-63F9-4C02-95E9-D8B59D3385ED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725FC-F66F-41B1-8028-7BE8E1187C1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2624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FA253-C50D-4426-ADF9-513083688B92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B769C-32F5-4896-BF45-E34B0438F90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4387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218B5-CB6D-4582-80B7-6D23D62B8096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5C828-0EA0-40AE-A5EB-F40DC36EDA4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1906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C295D-17E4-4DC9-BB97-C919FB58D266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CCAD3-3439-49A2-A37A-391637CFF5A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4596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78C00-4B49-4714-A3DF-FB779B0B1D69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A511-6B82-43B9-ABC4-CDD8BC5AD23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579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DFAFD-1D8B-42FF-9820-61D23614AED8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E6110-B441-44A4-878D-DBCA5607628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42191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62820-5520-4985-B411-952404570C78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D1E75-2C78-4758-8DEF-3B8DEF7D924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892970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671F9-C314-4B94-BBC5-97093C842869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28029-5620-4813-810E-DBB86FE37FB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6277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6E3D5-B678-4689-BFFD-3C63CA201EDD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A7FC3-FECF-4926-B0F6-AEBB8132813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1308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E4C8E-62DD-45A3-AC5A-133B6FAF4440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225D8-6E85-4CA5-B3E9-B8C30708646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359738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7B151-BD81-4D38-8E97-A78B305C9E53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9CC2-44A5-4959-ABD2-2F537FAF653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06929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155A7-04CD-42BB-962A-95737A824383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7BC6-CACE-46F7-876C-DC0048727B7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77101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11B95-07BF-43C0-AE5D-7F569F1DE0B3}" type="datetime1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372DB-46E9-4F18-8061-E06C3608C69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8686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B633C-B896-40FE-B73C-49A782D4CEED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E090B-0234-4005-83C4-2B33D265D49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2874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11B95-07BF-43C0-AE5D-7F569F1DE0B3}" type="datetime1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1F6D9-8846-414A-98D1-89230C426FF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51353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9E3BF-4D97-426D-A451-6C925D7A8FDC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4D6F1-E9D4-48E5-A971-ECD8DE8A009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5562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22304-56A8-42D6-928E-52EA9E31BEE5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76F84-EAC2-4C9B-842D-2E20EC5F497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1361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73A6D-42C2-4236-89D7-D364436990AB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034E9-B973-4346-B663-BCBD6703812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09045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C9CA6-3BA4-4371-A7F2-9DA9C2B1F7A8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5098-A416-42C9-8735-805E4B347D2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8015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11B95-07BF-43C0-AE5D-7F569F1DE0B3}" type="datetime1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88052-B80B-4958-BE93-1DB4180FFD8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76320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5E44B-0D31-4AD5-90EF-DCCF3BFE31DE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A68F-3ADE-4906-89F2-E390CDEC176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8085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11B95-07BF-43C0-AE5D-7F569F1DE0B3}" type="datetime1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3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C09C-5342-4202-A566-0DB14DDFFC4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47948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11B95-07BF-43C0-AE5D-7F569F1DE0B3}" type="datetime1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F8960-C0FF-4ED4-851F-EDDE3FE0A31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725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40502-0BA8-4BE8-BE1B-415D12FA8E19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A8C0-D238-485D-A96D-22EECEDF84A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085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5ED4-FD22-456A-BDB6-9089A55FD7AF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F2E0-D1ED-4CDE-884B-38759202BE8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962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1BAFF-B738-4057-A888-B2CE85EC12DF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F0E89-4E9E-4725-8A7C-AB7EEE25314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488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0D229-593B-4B27-9768-B72FEABBEB4A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25297-2E77-443F-88CA-E23FEFF6C7C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642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97BB6-F77D-46CD-A01B-E76AE591E8E1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9F70E-DDA3-4537-9E35-F33FB4D10C7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5585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20A1B-A3EE-46E5-B249-A18363C3B3A1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1844A-D249-4AF6-B686-5E885C7F425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222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Untitled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04813"/>
            <a:ext cx="719138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  <a:endParaRPr lang="bg-BG" altLang="bg-BG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  <a:endParaRPr lang="bg-BG" alt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D2617688-5580-4683-8C1C-FBEA6511AC7E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5866E16E-6285-44BC-843F-943EA56ABE7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38" r:id="rId1"/>
    <p:sldLayoutId id="2147486339" r:id="rId2"/>
    <p:sldLayoutId id="2147486340" r:id="rId3"/>
    <p:sldLayoutId id="2147486341" r:id="rId4"/>
    <p:sldLayoutId id="2147486342" r:id="rId5"/>
    <p:sldLayoutId id="2147486343" r:id="rId6"/>
    <p:sldLayoutId id="2147486344" r:id="rId7"/>
    <p:sldLayoutId id="2147486345" r:id="rId8"/>
    <p:sldLayoutId id="2147486346" r:id="rId9"/>
    <p:sldLayoutId id="2147486347" r:id="rId10"/>
    <p:sldLayoutId id="21474863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Untitled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719138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  <a:endParaRPr lang="bg-BG" altLang="bg-BG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  <a:endParaRPr lang="bg-BG" alt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2441FDAA-1088-45BA-A3A5-32F2F1038106}" type="datetimeFigureOut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2E605294-6B0A-421E-9A52-D099E037C43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49" r:id="rId1"/>
    <p:sldLayoutId id="2147486350" r:id="rId2"/>
    <p:sldLayoutId id="2147486351" r:id="rId3"/>
    <p:sldLayoutId id="2147486352" r:id="rId4"/>
    <p:sldLayoutId id="2147486353" r:id="rId5"/>
    <p:sldLayoutId id="2147486354" r:id="rId6"/>
    <p:sldLayoutId id="2147486355" r:id="rId7"/>
    <p:sldLayoutId id="2147486356" r:id="rId8"/>
    <p:sldLayoutId id="2147486357" r:id="rId9"/>
    <p:sldLayoutId id="2147486358" r:id="rId10"/>
    <p:sldLayoutId id="21474863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A011B95-07BF-43C0-AE5D-7F569F1DE0B3}" type="datetime1">
              <a:rPr lang="bg-BG"/>
              <a:pPr>
                <a:defRPr/>
              </a:pPr>
              <a:t>25.1.2016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BEAE3CB4-1930-4303-8F22-72555B6C0FE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65" r:id="rId1"/>
    <p:sldLayoutId id="2147486366" r:id="rId2"/>
    <p:sldLayoutId id="2147486367" r:id="rId3"/>
    <p:sldLayoutId id="2147486360" r:id="rId4"/>
    <p:sldLayoutId id="2147486368" r:id="rId5"/>
    <p:sldLayoutId id="2147486361" r:id="rId6"/>
    <p:sldLayoutId id="2147486369" r:id="rId7"/>
    <p:sldLayoutId id="2147486370" r:id="rId8"/>
    <p:sldLayoutId id="2147486371" r:id="rId9"/>
    <p:sldLayoutId id="2147486362" r:id="rId10"/>
    <p:sldLayoutId id="2147486372" r:id="rId11"/>
    <p:sldLayoutId id="2147486363" r:id="rId12"/>
    <p:sldLayoutId id="214748636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7"/>
          <p:cNvSpPr>
            <a:spLocks noChangeAspect="1" noChangeArrowheads="1"/>
          </p:cNvSpPr>
          <p:nvPr/>
        </p:nvSpPr>
        <p:spPr bwMode="auto">
          <a:xfrm>
            <a:off x="304800" y="6129338"/>
            <a:ext cx="66135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bg-BG"/>
          </a:p>
        </p:txBody>
      </p:sp>
      <p:grpSp>
        <p:nvGrpSpPr>
          <p:cNvPr id="12297" name="Group 8"/>
          <p:cNvGrpSpPr>
            <a:grpSpLocks/>
          </p:cNvGrpSpPr>
          <p:nvPr/>
        </p:nvGrpSpPr>
        <p:grpSpPr bwMode="auto">
          <a:xfrm>
            <a:off x="481013" y="6165850"/>
            <a:ext cx="8339137" cy="522288"/>
            <a:chOff x="2572" y="5004"/>
            <a:chExt cx="9698" cy="815"/>
          </a:xfrm>
        </p:grpSpPr>
        <p:sp>
          <p:nvSpPr>
            <p:cNvPr id="12299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 dirty="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 dirty="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dirty="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 dirty="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 dirty="0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 dirty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12300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1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2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50825" y="4953000"/>
            <a:ext cx="8497888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Ministry of </a:t>
            </a: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Economy</a:t>
            </a:r>
            <a:endParaRPr lang="bg-BG" sz="14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03238" y="800100"/>
            <a:ext cx="835342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JEREMIE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Initiative in Bulgaria</a:t>
            </a:r>
          </a:p>
          <a:p>
            <a:pPr algn="ctr"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OP “Competitiveness” 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2007-2013” </a:t>
            </a:r>
          </a:p>
          <a:p>
            <a:pPr algn="ctr">
              <a:defRPr/>
            </a:pPr>
            <a:endParaRPr lang="bg-BG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76313" y="3430588"/>
            <a:ext cx="7524750" cy="3492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03225" y="3608388"/>
            <a:ext cx="8497888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Praha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26-27 January,</a:t>
            </a:r>
            <a:r>
              <a:rPr lang="bg-BG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201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6   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531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>
          <a:xfrm>
            <a:off x="0" y="333375"/>
            <a:ext cx="9756775" cy="962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Debt Instruments - </a:t>
            </a:r>
            <a:r>
              <a:rPr lang="bg-BG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bg-BG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900" b="1" i="1" cap="none" dirty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First Loss Portfolio Guarantee (FLPG)</a:t>
            </a:r>
            <a:br>
              <a:rPr lang="en-US" sz="1900" b="1" i="1" cap="none" dirty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bg-BG" sz="1900" b="1" i="1" cap="none" dirty="0" smtClean="0">
              <a:solidFill>
                <a:srgbClr val="3B2C2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86134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43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22545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22546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7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48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2536" name="Rectangle 2"/>
          <p:cNvSpPr>
            <a:spLocks noChangeArrowheads="1"/>
          </p:cNvSpPr>
          <p:nvPr/>
        </p:nvSpPr>
        <p:spPr bwMode="auto">
          <a:xfrm>
            <a:off x="4468018" y="1405657"/>
            <a:ext cx="4425158" cy="42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71450" indent="-171450" algn="just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</a:pPr>
            <a:r>
              <a:rPr lang="ru-RU" altLang="bg-BG" sz="15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Budget</a:t>
            </a:r>
            <a:r>
              <a:rPr lang="ru-RU" altLang="bg-BG" sz="1500" dirty="0" smtClean="0">
                <a:solidFill>
                  <a:srgbClr val="000000"/>
                </a:solidFill>
                <a:latin typeface="+mn-lt"/>
              </a:rPr>
              <a:t>: </a:t>
            </a: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EUR </a:t>
            </a:r>
            <a:r>
              <a:rPr lang="ru-RU" altLang="bg-BG" sz="1500" dirty="0" smtClean="0">
                <a:solidFill>
                  <a:srgbClr val="000000"/>
                </a:solidFill>
                <a:latin typeface="+mn-lt"/>
              </a:rPr>
              <a:t>3</a:t>
            </a: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6</a:t>
            </a:r>
            <a:r>
              <a:rPr lang="ru-RU" altLang="bg-BG" sz="1500" dirty="0" smtClean="0">
                <a:solidFill>
                  <a:srgbClr val="000000"/>
                </a:solidFill>
                <a:latin typeface="+mn-lt"/>
              </a:rPr>
              <a:t>1</a:t>
            </a: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M </a:t>
            </a:r>
            <a:r>
              <a:rPr lang="ru-RU" altLang="bg-BG" sz="150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EUR 72</a:t>
            </a:r>
            <a:r>
              <a:rPr lang="ru-RU" altLang="bg-BG" sz="1500" dirty="0" smtClean="0">
                <a:solidFill>
                  <a:srgbClr val="000000"/>
                </a:solidFill>
                <a:latin typeface="+mn-lt"/>
              </a:rPr>
              <a:t>.2</a:t>
            </a: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M coverage from OP) </a:t>
            </a:r>
            <a:r>
              <a:rPr lang="ru-RU" altLang="bg-BG" sz="1500" dirty="0" smtClean="0">
                <a:solidFill>
                  <a:srgbClr val="000000"/>
                </a:solidFill>
                <a:latin typeface="+mn-lt"/>
              </a:rPr>
              <a:t>– </a:t>
            </a:r>
            <a:r>
              <a:rPr lang="ru-RU" altLang="bg-BG" sz="1500" dirty="0">
                <a:solidFill>
                  <a:srgbClr val="000000"/>
                </a:solidFill>
                <a:latin typeface="+mn-lt"/>
              </a:rPr>
              <a:t>5х </a:t>
            </a: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leverage</a:t>
            </a:r>
            <a:r>
              <a:rPr lang="ru-RU" altLang="bg-BG" sz="1500" dirty="0" smtClean="0">
                <a:solidFill>
                  <a:srgbClr val="000000"/>
                </a:solidFill>
                <a:latin typeface="+mn-lt"/>
              </a:rPr>
              <a:t>.</a:t>
            </a:r>
            <a:endParaRPr lang="ru-RU" altLang="bg-BG" sz="1500" dirty="0">
              <a:solidFill>
                <a:srgbClr val="000000"/>
              </a:solidFill>
              <a:latin typeface="+mn-lt"/>
            </a:endParaRPr>
          </a:p>
          <a:p>
            <a:pPr marL="171450" indent="-171450" algn="just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</a:pP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Guarantee rate of up to 80 % on a loan by loan basis</a:t>
            </a:r>
            <a:r>
              <a:rPr lang="ru-RU" altLang="bg-BG" sz="15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but capped up to 25 % of the originated portfolio. </a:t>
            </a:r>
            <a:endParaRPr lang="en-US" altLang="bg-BG" sz="1500" dirty="0">
              <a:solidFill>
                <a:srgbClr val="000000"/>
              </a:solidFill>
              <a:latin typeface="+mn-lt"/>
            </a:endParaRPr>
          </a:p>
          <a:p>
            <a:pPr marL="171450" indent="-171450" algn="just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</a:pP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Effects for SMEs: reduction of the required collateral, reduction of price and taxes;</a:t>
            </a:r>
            <a:endParaRPr lang="bg-BG" altLang="bg-BG" sz="1500" dirty="0">
              <a:solidFill>
                <a:srgbClr val="000000"/>
              </a:solidFill>
              <a:latin typeface="+mn-lt"/>
            </a:endParaRPr>
          </a:p>
          <a:p>
            <a:pPr marL="171450" indent="-171450" algn="just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</a:pPr>
            <a:r>
              <a:rPr lang="bg-BG" altLang="bg-BG" sz="15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Availability period</a:t>
            </a:r>
            <a:r>
              <a:rPr lang="ru-RU" altLang="bg-BG" sz="1500" dirty="0" smtClean="0">
                <a:solidFill>
                  <a:srgbClr val="000000"/>
                </a:solidFill>
                <a:latin typeface="+mn-lt"/>
              </a:rPr>
              <a:t>: </a:t>
            </a:r>
            <a:r>
              <a:rPr lang="ru-RU" altLang="bg-BG" sz="1500" dirty="0">
                <a:solidFill>
                  <a:srgbClr val="000000"/>
                </a:solidFill>
                <a:latin typeface="+mn-lt"/>
              </a:rPr>
              <a:t>2.5 </a:t>
            </a: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years, starting September 2011.</a:t>
            </a:r>
            <a:endParaRPr lang="ru-RU" altLang="bg-BG" sz="1500" dirty="0">
              <a:solidFill>
                <a:srgbClr val="000000"/>
              </a:solidFill>
              <a:latin typeface="+mn-lt"/>
            </a:endParaRPr>
          </a:p>
          <a:p>
            <a:pPr marL="171450" indent="-171450" algn="just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</a:pP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Operations: investment and/or working capital loans (incl. overdrafts) for SMEs in BGN or EUR with fixed repayment term between 1</a:t>
            </a:r>
            <a:r>
              <a:rPr lang="ru-RU" altLang="bg-BG" sz="1500" dirty="0" smtClean="0">
                <a:solidFill>
                  <a:srgbClr val="000000"/>
                </a:solidFill>
                <a:latin typeface="+mn-lt"/>
              </a:rPr>
              <a:t>2 – 120 </a:t>
            </a: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months</a:t>
            </a:r>
            <a:r>
              <a:rPr lang="en-US" altLang="bg-BG" sz="1500" dirty="0">
                <a:solidFill>
                  <a:srgbClr val="000000"/>
                </a:solidFill>
                <a:latin typeface="+mn-lt"/>
              </a:rPr>
              <a:t>.</a:t>
            </a:r>
            <a:endParaRPr lang="en-US" altLang="bg-BG" sz="1500" dirty="0" smtClean="0">
              <a:solidFill>
                <a:srgbClr val="000000"/>
              </a:solidFill>
              <a:latin typeface="+mn-lt"/>
            </a:endParaRPr>
          </a:p>
          <a:p>
            <a:pPr marL="171450" indent="-171450" algn="just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</a:pP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Financial Intermediaries</a:t>
            </a:r>
            <a:r>
              <a:rPr lang="ru-RU" altLang="bg-BG" sz="1500" dirty="0" smtClean="0">
                <a:solidFill>
                  <a:srgbClr val="000000"/>
                </a:solidFill>
                <a:latin typeface="+mn-lt"/>
              </a:rPr>
              <a:t>: </a:t>
            </a: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5 Banks</a:t>
            </a:r>
            <a:r>
              <a:rPr lang="ru-RU" altLang="bg-BG" sz="150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171450" indent="-171450" algn="just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</a:pP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Results</a:t>
            </a:r>
            <a:r>
              <a:rPr lang="ru-RU" altLang="bg-BG" sz="1500" dirty="0" smtClean="0">
                <a:solidFill>
                  <a:srgbClr val="000000"/>
                </a:solidFill>
                <a:latin typeface="+mn-lt"/>
              </a:rPr>
              <a:t>: 9</a:t>
            </a: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3</a:t>
            </a:r>
            <a:r>
              <a:rPr lang="ru-RU" altLang="bg-BG" sz="15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ru-RU" altLang="bg-BG" sz="1500" dirty="0">
                <a:solidFill>
                  <a:srgbClr val="000000"/>
                </a:solidFill>
                <a:latin typeface="+mn-lt"/>
              </a:rPr>
              <a:t>% </a:t>
            </a: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utilization</a:t>
            </a:r>
            <a:r>
              <a:rPr lang="ru-RU" altLang="bg-BG" sz="1500" dirty="0" smtClean="0">
                <a:solidFill>
                  <a:srgbClr val="000000"/>
                </a:solidFill>
                <a:latin typeface="+mn-lt"/>
              </a:rPr>
              <a:t>; </a:t>
            </a:r>
            <a:r>
              <a:rPr lang="en-US" altLang="bg-BG" sz="1500" dirty="0" smtClean="0">
                <a:solidFill>
                  <a:srgbClr val="000000"/>
                </a:solidFill>
                <a:latin typeface="+mn-lt"/>
              </a:rPr>
              <a:t>4 951</a:t>
            </a:r>
            <a:r>
              <a:rPr lang="en-US" altLang="bg-BG" sz="1500" dirty="0" smtClean="0">
                <a:latin typeface="+mn-lt"/>
              </a:rPr>
              <a:t> SME loans for EUR 335M</a:t>
            </a:r>
            <a:r>
              <a:rPr lang="bg-BG" altLang="bg-BG" sz="1500" dirty="0" smtClean="0">
                <a:latin typeface="+mn-lt"/>
              </a:rPr>
              <a:t>; </a:t>
            </a:r>
            <a:endParaRPr lang="ru-RU" altLang="bg-BG" sz="15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22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84" y="1230313"/>
            <a:ext cx="3278436" cy="443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5"/>
          <p:cNvSpPr txBox="1">
            <a:spLocks noChangeArrowheads="1"/>
          </p:cNvSpPr>
          <p:nvPr/>
        </p:nvSpPr>
        <p:spPr bwMode="auto">
          <a:xfrm>
            <a:off x="1250950" y="656134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555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>
          <a:xfrm>
            <a:off x="0" y="228600"/>
            <a:ext cx="9756775" cy="9636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1900" b="1" i="1" cap="none" dirty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Debt Instruments - </a:t>
            </a:r>
            <a:r>
              <a:rPr lang="bg-BG" sz="1900" b="1" i="1" cap="none" dirty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bg-BG" sz="1900" b="1" i="1" cap="none" dirty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Portfolio </a:t>
            </a:r>
            <a:r>
              <a:rPr lang="en-US" sz="1900" b="1" i="1" cap="none" dirty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Risk Sharing Loan (PRSL</a:t>
            </a:r>
            <a:r>
              <a:rPr lang="en-US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1900" b="1" i="1" cap="none" dirty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1900" b="1" i="1" cap="none" dirty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bg-BG" sz="1900" b="1" i="1" cap="none" dirty="0" smtClean="0">
              <a:solidFill>
                <a:srgbClr val="3B2C2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61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23563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23564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5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6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3559" name="Rectangle 2"/>
          <p:cNvSpPr>
            <a:spLocks noChangeArrowheads="1"/>
          </p:cNvSpPr>
          <p:nvPr/>
        </p:nvSpPr>
        <p:spPr bwMode="auto">
          <a:xfrm>
            <a:off x="4467225" y="1443038"/>
            <a:ext cx="4425950" cy="43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 algn="just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</a:pPr>
            <a:r>
              <a:rPr lang="ru-RU" altLang="bg-BG" sz="1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bg-BG" sz="1600" dirty="0" smtClean="0">
                <a:solidFill>
                  <a:srgbClr val="000000"/>
                </a:solidFill>
                <a:latin typeface="+mn-lt"/>
              </a:rPr>
              <a:t>Budget: EUR 413 M (EUR 206.5 M from OP</a:t>
            </a:r>
            <a:r>
              <a:rPr lang="ru-RU" altLang="bg-BG" sz="1600" dirty="0" smtClean="0">
                <a:solidFill>
                  <a:srgbClr val="000000"/>
                </a:solidFill>
                <a:latin typeface="+mn-lt"/>
              </a:rPr>
              <a:t>).</a:t>
            </a:r>
            <a:endParaRPr lang="ru-RU" altLang="bg-BG" sz="1600" dirty="0">
              <a:solidFill>
                <a:srgbClr val="000000"/>
              </a:solidFill>
              <a:latin typeface="+mn-lt"/>
            </a:endParaRPr>
          </a:p>
          <a:p>
            <a:pPr marL="171450" indent="-171450" algn="just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</a:pPr>
            <a:r>
              <a:rPr lang="en-US" altLang="bg-BG" sz="1600" dirty="0" smtClean="0">
                <a:solidFill>
                  <a:srgbClr val="000000"/>
                </a:solidFill>
                <a:latin typeface="+mn-lt"/>
              </a:rPr>
              <a:t>Interest rate for the SME</a:t>
            </a:r>
            <a:r>
              <a:rPr lang="ru-RU" altLang="bg-BG" sz="1600" dirty="0" smtClean="0">
                <a:solidFill>
                  <a:srgbClr val="000000"/>
                </a:solidFill>
                <a:latin typeface="+mn-lt"/>
              </a:rPr>
              <a:t>: </a:t>
            </a:r>
            <a:r>
              <a:rPr lang="ru-RU" altLang="bg-BG" sz="1600" dirty="0">
                <a:solidFill>
                  <a:srgbClr val="000000"/>
                </a:solidFill>
                <a:latin typeface="+mn-lt"/>
              </a:rPr>
              <a:t>0% </a:t>
            </a:r>
            <a:r>
              <a:rPr lang="en-US" altLang="bg-BG" sz="1600" dirty="0" smtClean="0">
                <a:solidFill>
                  <a:srgbClr val="000000"/>
                </a:solidFill>
                <a:latin typeface="+mn-lt"/>
              </a:rPr>
              <a:t>over the JEREMIE part of the loan + market based interest rated over the bank part of the loan</a:t>
            </a:r>
            <a:r>
              <a:rPr lang="en-US" altLang="bg-BG" sz="1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ru-RU" altLang="bg-BG" sz="1600" dirty="0" smtClean="0">
                <a:solidFill>
                  <a:srgbClr val="000000"/>
                </a:solidFill>
                <a:latin typeface="+mn-lt"/>
              </a:rPr>
              <a:t>=&gt; </a:t>
            </a:r>
            <a:r>
              <a:rPr lang="en-US" altLang="bg-BG" sz="1600" dirty="0" smtClean="0">
                <a:solidFill>
                  <a:srgbClr val="000000"/>
                </a:solidFill>
                <a:latin typeface="+mn-lt"/>
              </a:rPr>
              <a:t>Effective reduction of interest rates of at least 50% to SMEs.</a:t>
            </a:r>
            <a:endParaRPr lang="bg-BG" altLang="bg-BG" sz="1600" dirty="0">
              <a:solidFill>
                <a:srgbClr val="000000"/>
              </a:solidFill>
              <a:latin typeface="+mn-lt"/>
            </a:endParaRPr>
          </a:p>
          <a:p>
            <a:pPr marL="171450" indent="-171450" algn="just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</a:pPr>
            <a:r>
              <a:rPr lang="en-US" altLang="bg-BG" sz="1600" dirty="0" smtClean="0">
                <a:solidFill>
                  <a:srgbClr val="000000"/>
                </a:solidFill>
                <a:latin typeface="+mn-lt"/>
              </a:rPr>
              <a:t>Long-term maturity </a:t>
            </a:r>
            <a:r>
              <a:rPr lang="ru-RU" altLang="bg-BG" sz="160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altLang="bg-BG" sz="1600" dirty="0" smtClean="0">
                <a:solidFill>
                  <a:srgbClr val="000000"/>
                </a:solidFill>
                <a:latin typeface="+mn-lt"/>
              </a:rPr>
              <a:t>up to </a:t>
            </a:r>
            <a:r>
              <a:rPr lang="ru-RU" altLang="bg-BG" sz="1600" dirty="0" smtClean="0">
                <a:solidFill>
                  <a:srgbClr val="000000"/>
                </a:solidFill>
                <a:latin typeface="+mn-lt"/>
              </a:rPr>
              <a:t>10</a:t>
            </a:r>
            <a:r>
              <a:rPr lang="en-US" altLang="bg-BG" sz="1600" dirty="0" smtClean="0">
                <a:solidFill>
                  <a:srgbClr val="000000"/>
                </a:solidFill>
                <a:latin typeface="+mn-lt"/>
              </a:rPr>
              <a:t> years</a:t>
            </a:r>
            <a:r>
              <a:rPr lang="ru-RU" altLang="bg-BG" sz="1600" dirty="0" smtClean="0">
                <a:solidFill>
                  <a:srgbClr val="000000"/>
                </a:solidFill>
                <a:latin typeface="+mn-lt"/>
              </a:rPr>
              <a:t>).</a:t>
            </a:r>
            <a:endParaRPr lang="bg-BG" altLang="bg-BG" sz="1600" dirty="0">
              <a:solidFill>
                <a:srgbClr val="000000"/>
              </a:solidFill>
              <a:latin typeface="+mn-lt"/>
            </a:endParaRPr>
          </a:p>
          <a:p>
            <a:pPr marL="171450" indent="-171450" algn="just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</a:pPr>
            <a:r>
              <a:rPr lang="en-US" altLang="bg-BG" sz="1600" dirty="0" smtClean="0">
                <a:solidFill>
                  <a:srgbClr val="000000"/>
                </a:solidFill>
                <a:latin typeface="+mn-lt"/>
              </a:rPr>
              <a:t>Availability period:</a:t>
            </a:r>
            <a:r>
              <a:rPr lang="ru-RU" altLang="bg-BG" sz="1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ru-RU" altLang="bg-BG" sz="1600" dirty="0">
                <a:solidFill>
                  <a:srgbClr val="000000"/>
                </a:solidFill>
                <a:latin typeface="+mn-lt"/>
              </a:rPr>
              <a:t>3 </a:t>
            </a:r>
            <a:r>
              <a:rPr lang="en-US" altLang="bg-BG" sz="1600" dirty="0" smtClean="0">
                <a:solidFill>
                  <a:srgbClr val="000000"/>
                </a:solidFill>
                <a:latin typeface="+mn-lt"/>
              </a:rPr>
              <a:t>years, Starting end of 2012.</a:t>
            </a:r>
            <a:r>
              <a:rPr lang="ru-RU" altLang="bg-BG" sz="1600" dirty="0" smtClean="0">
                <a:solidFill>
                  <a:srgbClr val="000000"/>
                </a:solidFill>
                <a:latin typeface="+mn-lt"/>
              </a:rPr>
              <a:t> </a:t>
            </a:r>
            <a:endParaRPr lang="ru-RU" altLang="bg-BG" sz="1600" dirty="0">
              <a:solidFill>
                <a:srgbClr val="000000"/>
              </a:solidFill>
              <a:latin typeface="+mn-lt"/>
            </a:endParaRPr>
          </a:p>
          <a:p>
            <a:pPr marL="171450" indent="-171450" algn="just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</a:pPr>
            <a:r>
              <a:rPr lang="en-US" altLang="bg-BG" sz="1600" dirty="0" smtClean="0">
                <a:solidFill>
                  <a:srgbClr val="000000"/>
                </a:solidFill>
                <a:latin typeface="+mn-lt"/>
              </a:rPr>
              <a:t>Operations</a:t>
            </a:r>
            <a:r>
              <a:rPr lang="ru-RU" altLang="bg-BG" sz="1600" dirty="0" smtClean="0">
                <a:solidFill>
                  <a:srgbClr val="000000"/>
                </a:solidFill>
                <a:latin typeface="+mn-lt"/>
              </a:rPr>
              <a:t>: </a:t>
            </a:r>
            <a:r>
              <a:rPr lang="en-US" altLang="bg-BG" sz="1600" dirty="0" smtClean="0">
                <a:solidFill>
                  <a:srgbClr val="000000"/>
                </a:solidFill>
                <a:latin typeface="+mn-lt"/>
              </a:rPr>
              <a:t>investment and/or working capital loans for SME in BGN or EUR</a:t>
            </a:r>
            <a:r>
              <a:rPr lang="ru-RU" altLang="bg-BG" sz="1600" dirty="0" smtClean="0">
                <a:solidFill>
                  <a:srgbClr val="000000"/>
                </a:solidFill>
                <a:latin typeface="+mn-lt"/>
              </a:rPr>
              <a:t>.</a:t>
            </a:r>
            <a:endParaRPr lang="ru-RU" altLang="bg-BG" sz="1600" dirty="0">
              <a:solidFill>
                <a:srgbClr val="000000"/>
              </a:solidFill>
              <a:latin typeface="+mn-lt"/>
            </a:endParaRPr>
          </a:p>
          <a:p>
            <a:pPr marL="171450" indent="-171450" algn="just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</a:pPr>
            <a:r>
              <a:rPr lang="en-US" altLang="bg-BG" sz="1600" dirty="0" smtClean="0">
                <a:solidFill>
                  <a:srgbClr val="000000"/>
                </a:solidFill>
              </a:rPr>
              <a:t>Financial Intermediaries: </a:t>
            </a:r>
            <a:r>
              <a:rPr lang="en-US" altLang="bg-BG" sz="1600" dirty="0" smtClean="0">
                <a:latin typeface="+mn-lt"/>
              </a:rPr>
              <a:t>7 banks.</a:t>
            </a:r>
            <a:endParaRPr lang="ru-RU" altLang="bg-BG" sz="1600" dirty="0">
              <a:latin typeface="+mn-lt"/>
            </a:endParaRPr>
          </a:p>
          <a:p>
            <a:pPr marL="171450" indent="-171450" algn="just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</a:pPr>
            <a:r>
              <a:rPr lang="en-US" altLang="bg-BG" sz="1600" dirty="0" smtClean="0">
                <a:solidFill>
                  <a:srgbClr val="000000"/>
                </a:solidFill>
                <a:latin typeface="+mn-lt"/>
              </a:rPr>
              <a:t>Results</a:t>
            </a:r>
            <a:r>
              <a:rPr lang="ru-RU" altLang="bg-BG" sz="1600" dirty="0" smtClean="0">
                <a:solidFill>
                  <a:srgbClr val="000000"/>
                </a:solidFill>
                <a:latin typeface="+mn-lt"/>
              </a:rPr>
              <a:t>: </a:t>
            </a:r>
            <a:r>
              <a:rPr lang="en-US" altLang="bg-BG" sz="1600" dirty="0" smtClean="0">
                <a:solidFill>
                  <a:srgbClr val="000000"/>
                </a:solidFill>
                <a:latin typeface="+mn-lt"/>
              </a:rPr>
              <a:t>102</a:t>
            </a:r>
            <a:r>
              <a:rPr lang="ru-RU" altLang="bg-BG" sz="1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ru-RU" altLang="bg-BG" sz="1600" dirty="0">
                <a:solidFill>
                  <a:srgbClr val="000000"/>
                </a:solidFill>
                <a:latin typeface="+mn-lt"/>
              </a:rPr>
              <a:t>% </a:t>
            </a:r>
            <a:r>
              <a:rPr lang="en-US" altLang="bg-BG" sz="1600" dirty="0" smtClean="0">
                <a:solidFill>
                  <a:srgbClr val="000000"/>
                </a:solidFill>
                <a:latin typeface="+mn-lt"/>
              </a:rPr>
              <a:t>utilization</a:t>
            </a:r>
            <a:r>
              <a:rPr lang="ru-RU" altLang="bg-BG" sz="1600" dirty="0" smtClean="0">
                <a:solidFill>
                  <a:srgbClr val="000000"/>
                </a:solidFill>
                <a:latin typeface="+mn-lt"/>
              </a:rPr>
              <a:t>; </a:t>
            </a:r>
            <a:r>
              <a:rPr lang="en-US" altLang="bg-BG" sz="1600" dirty="0" smtClean="0">
                <a:solidFill>
                  <a:srgbClr val="000000"/>
                </a:solidFill>
                <a:latin typeface="+mn-lt"/>
              </a:rPr>
              <a:t>3 326 SME supported</a:t>
            </a:r>
            <a:r>
              <a:rPr lang="en-US" altLang="bg-BG" sz="1600" dirty="0" smtClean="0">
                <a:latin typeface="+mn-lt"/>
              </a:rPr>
              <a:t>.</a:t>
            </a:r>
            <a:r>
              <a:rPr lang="bg-BG" altLang="bg-BG" sz="1600" dirty="0" smtClean="0">
                <a:latin typeface="+mn-lt"/>
              </a:rPr>
              <a:t> </a:t>
            </a:r>
            <a:endParaRPr lang="ru-RU" altLang="bg-BG" sz="16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15" name="Group 5"/>
          <p:cNvGrpSpPr>
            <a:grpSpLocks noChangeAspect="1"/>
          </p:cNvGrpSpPr>
          <p:nvPr/>
        </p:nvGrpSpPr>
        <p:grpSpPr bwMode="auto">
          <a:xfrm>
            <a:off x="250826" y="1362075"/>
            <a:ext cx="4069146" cy="4537075"/>
            <a:chOff x="589" y="1117"/>
            <a:chExt cx="3017" cy="2079"/>
          </a:xfrm>
        </p:grpSpPr>
        <p:sp>
          <p:nvSpPr>
            <p:cNvPr id="16" name="AutoShape 4"/>
            <p:cNvSpPr>
              <a:spLocks noChangeAspect="1" noChangeArrowheads="1" noTextEdit="1"/>
            </p:cNvSpPr>
            <p:nvPr/>
          </p:nvSpPr>
          <p:spPr bwMode="auto">
            <a:xfrm>
              <a:off x="589" y="1117"/>
              <a:ext cx="3017" cy="2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7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" y="1117"/>
              <a:ext cx="3024" cy="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579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036050" cy="11922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Equity Instruments - </a:t>
            </a:r>
            <a:r>
              <a:rPr lang="bg-BG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bg-BG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900" b="1" i="1" cap="none" dirty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Acceleration &amp; Seed Fund</a:t>
            </a:r>
            <a:endParaRPr lang="bg-BG" sz="1900" b="1" i="1" cap="none" dirty="0" smtClean="0">
              <a:solidFill>
                <a:srgbClr val="3B2C2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85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24587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24588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9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90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4389435" y="1128681"/>
            <a:ext cx="4441032" cy="4881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ru-RU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 </a:t>
            </a: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Budget</a:t>
            </a:r>
            <a:r>
              <a:rPr lang="ru-RU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: </a:t>
            </a: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EUR </a:t>
            </a:r>
            <a:r>
              <a:rPr lang="ru-RU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21.21 </a:t>
            </a: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M</a:t>
            </a:r>
            <a:r>
              <a:rPr lang="ru-RU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 (</a:t>
            </a: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EUR </a:t>
            </a:r>
            <a:r>
              <a:rPr lang="ru-RU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21 </a:t>
            </a: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M from OP</a:t>
            </a:r>
            <a:r>
              <a:rPr lang="ru-RU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 </a:t>
            </a: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and</a:t>
            </a:r>
            <a:r>
              <a:rPr lang="ru-RU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 </a:t>
            </a: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EUR </a:t>
            </a:r>
            <a:r>
              <a:rPr lang="ru-RU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0.21 </a:t>
            </a: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M private financing)</a:t>
            </a:r>
            <a:r>
              <a:rPr lang="ru-RU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.</a:t>
            </a: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 Two stages of investments depending of the development stage of the enterprise.</a:t>
            </a:r>
            <a:endParaRPr lang="ru-RU" altLang="bg-BG" sz="160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sz="1600" dirty="0" smtClean="0">
                <a:latin typeface="+mn-lt"/>
                <a:cs typeface="Arial" pitchFamily="34" charset="0"/>
              </a:rPr>
              <a:t>Investment period: end of </a:t>
            </a:r>
            <a:r>
              <a:rPr lang="bg-BG" sz="1600" dirty="0" smtClean="0">
                <a:latin typeface="+mn-lt"/>
                <a:cs typeface="Arial" pitchFamily="34" charset="0"/>
              </a:rPr>
              <a:t>2015</a:t>
            </a:r>
            <a:r>
              <a:rPr lang="en-US" sz="1600" dirty="0" smtClean="0">
                <a:latin typeface="+mn-lt"/>
                <a:cs typeface="Arial" pitchFamily="34" charset="0"/>
              </a:rPr>
              <a:t>, active from September 2012.</a:t>
            </a:r>
            <a:r>
              <a:rPr lang="bg-BG" sz="1600" dirty="0" smtClean="0">
                <a:latin typeface="+mn-lt"/>
                <a:cs typeface="Arial" pitchFamily="34" charset="0"/>
              </a:rPr>
              <a:t> </a:t>
            </a:r>
            <a:endParaRPr lang="ru-RU" altLang="bg-BG" sz="160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Aim: support for innovative start-up businesses trough equity investments up to 20</a:t>
            </a:r>
            <a:r>
              <a:rPr lang="ru-RU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0 000 </a:t>
            </a: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EUR</a:t>
            </a:r>
            <a:r>
              <a:rPr lang="bg-BG" sz="1600" dirty="0" smtClean="0">
                <a:latin typeface="+mn-lt"/>
                <a:cs typeface="Arial" pitchFamily="34" charset="0"/>
              </a:rPr>
              <a:t>.</a:t>
            </a:r>
            <a:endParaRPr lang="en-US" sz="1600" dirty="0" smtClean="0">
              <a:latin typeface="+mn-lt"/>
              <a:cs typeface="Arial" pitchFamily="34" charset="0"/>
            </a:endParaRP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sz="1600" dirty="0" smtClean="0">
                <a:latin typeface="+mn-lt"/>
                <a:cs typeface="Arial" pitchFamily="34" charset="0"/>
              </a:rPr>
              <a:t>Typical acceleration ticket: 25-30 000 EUR.</a:t>
            </a:r>
            <a:endParaRPr lang="bg-BG" sz="1600" dirty="0" smtClean="0">
              <a:latin typeface="+mn-lt"/>
              <a:cs typeface="Arial" pitchFamily="34" charset="0"/>
            </a:endParaRP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Entrepreneurs receive advisory services by a pool of mentors. </a:t>
            </a: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Financial intermediaries </a:t>
            </a:r>
            <a:r>
              <a:rPr lang="ru-RU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- </a:t>
            </a:r>
            <a:r>
              <a:rPr lang="en-US" sz="1600" dirty="0" smtClean="0">
                <a:latin typeface="+mn-lt"/>
                <a:cs typeface="Arial" pitchFamily="34" charset="0"/>
              </a:rPr>
              <a:t>Eleven and</a:t>
            </a:r>
            <a:r>
              <a:rPr lang="bg-BG" sz="1600" dirty="0" smtClean="0">
                <a:latin typeface="+mn-lt"/>
                <a:cs typeface="Arial" pitchFamily="34" charset="0"/>
              </a:rPr>
              <a:t> </a:t>
            </a:r>
            <a:r>
              <a:rPr lang="en-US" sz="1600" dirty="0" err="1" smtClean="0">
                <a:latin typeface="+mn-lt"/>
                <a:cs typeface="Arial" pitchFamily="34" charset="0"/>
              </a:rPr>
              <a:t>LauncHub</a:t>
            </a:r>
            <a:r>
              <a:rPr lang="bg-BG" sz="1600" dirty="0" smtClean="0">
                <a:latin typeface="+mn-lt"/>
                <a:cs typeface="Arial" pitchFamily="34" charset="0"/>
              </a:rPr>
              <a:t>;</a:t>
            </a:r>
            <a:endParaRPr lang="ru-RU" altLang="bg-BG" sz="160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Results: Over 4 000 business projects evaluated, Investments in 172 innovative start-ups for</a:t>
            </a:r>
            <a:r>
              <a:rPr lang="bg-BG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 </a:t>
            </a: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EUR 17</a:t>
            </a:r>
            <a:r>
              <a:rPr lang="bg-BG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,</a:t>
            </a: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2</a:t>
            </a:r>
            <a:r>
              <a:rPr lang="bg-BG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 </a:t>
            </a:r>
            <a:r>
              <a:rPr lang="en-US" altLang="bg-BG" sz="16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M</a:t>
            </a:r>
            <a:endParaRPr lang="ru-RU" altLang="bg-BG" sz="1600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15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413"/>
            <a:ext cx="3528391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603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>
          <a:xfrm>
            <a:off x="0" y="228600"/>
            <a:ext cx="9756775" cy="9636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Debt Instruments - </a:t>
            </a:r>
            <a:r>
              <a:rPr lang="bg-BG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bg-BG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Venture capital Fund</a:t>
            </a:r>
            <a:endParaRPr lang="bg-BG" sz="1900" b="1" i="1" cap="none" dirty="0" smtClean="0">
              <a:solidFill>
                <a:srgbClr val="3B2C2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09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25611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25612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3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4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4572000" y="1630581"/>
            <a:ext cx="4337050" cy="356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ru-RU" altLang="bg-BG" sz="1600" dirty="0">
                <a:latin typeface="+mn-lt"/>
                <a:cs typeface="Arial" pitchFamily="34" charset="0"/>
              </a:rPr>
              <a:t> </a:t>
            </a:r>
            <a:r>
              <a:rPr lang="en-US" altLang="bg-BG" sz="1600" dirty="0" smtClean="0">
                <a:latin typeface="+mn-lt"/>
                <a:cs typeface="Arial" pitchFamily="34" charset="0"/>
              </a:rPr>
              <a:t>Budget:</a:t>
            </a:r>
            <a:r>
              <a:rPr lang="ru-RU" altLang="bg-BG" sz="1600" dirty="0" smtClean="0">
                <a:latin typeface="+mn-lt"/>
                <a:cs typeface="Arial" pitchFamily="34" charset="0"/>
              </a:rPr>
              <a:t> </a:t>
            </a:r>
            <a:r>
              <a:rPr lang="en-US" altLang="bg-BG" sz="1600" dirty="0" smtClean="0">
                <a:latin typeface="+mn-lt"/>
                <a:cs typeface="Arial" pitchFamily="34" charset="0"/>
              </a:rPr>
              <a:t>EUR 2</a:t>
            </a:r>
            <a:r>
              <a:rPr lang="ru-RU" altLang="bg-BG" sz="1600" dirty="0" smtClean="0">
                <a:latin typeface="+mn-lt"/>
                <a:cs typeface="Arial" pitchFamily="34" charset="0"/>
              </a:rPr>
              <a:t>0</a:t>
            </a:r>
            <a:r>
              <a:rPr lang="en-US" altLang="bg-BG" sz="1600" dirty="0" smtClean="0">
                <a:latin typeface="+mn-lt"/>
                <a:cs typeface="Arial" pitchFamily="34" charset="0"/>
              </a:rPr>
              <a:t>.4</a:t>
            </a:r>
            <a:r>
              <a:rPr lang="ru-RU" altLang="bg-BG" sz="1600" dirty="0" smtClean="0">
                <a:latin typeface="+mn-lt"/>
                <a:cs typeface="Arial" pitchFamily="34" charset="0"/>
              </a:rPr>
              <a:t> </a:t>
            </a:r>
            <a:r>
              <a:rPr lang="en-US" altLang="bg-BG" sz="1600" dirty="0">
                <a:latin typeface="+mn-lt"/>
                <a:cs typeface="Arial" pitchFamily="34" charset="0"/>
              </a:rPr>
              <a:t>M </a:t>
            </a:r>
            <a:r>
              <a:rPr lang="en-US" altLang="bg-BG" sz="1600" dirty="0" smtClean="0">
                <a:latin typeface="+mn-lt"/>
                <a:cs typeface="Arial" pitchFamily="34" charset="0"/>
              </a:rPr>
              <a:t>(EUR 14.2</a:t>
            </a:r>
            <a:r>
              <a:rPr lang="ru-RU" altLang="bg-BG" sz="1600" dirty="0" smtClean="0">
                <a:latin typeface="+mn-lt"/>
                <a:cs typeface="Arial" pitchFamily="34" charset="0"/>
              </a:rPr>
              <a:t> </a:t>
            </a:r>
            <a:r>
              <a:rPr lang="en-US" altLang="bg-BG" sz="1600" dirty="0">
                <a:latin typeface="+mn-lt"/>
                <a:cs typeface="Arial" pitchFamily="34" charset="0"/>
              </a:rPr>
              <a:t>M </a:t>
            </a:r>
            <a:r>
              <a:rPr lang="en-US" altLang="bg-BG" sz="1600" dirty="0" smtClean="0">
                <a:latin typeface="+mn-lt"/>
                <a:cs typeface="Arial" pitchFamily="34" charset="0"/>
              </a:rPr>
              <a:t>from OP </a:t>
            </a:r>
            <a:r>
              <a:rPr lang="en-US" altLang="bg-BG" sz="1600" dirty="0">
                <a:latin typeface="+mn-lt"/>
                <a:cs typeface="Arial" pitchFamily="34" charset="0"/>
              </a:rPr>
              <a:t>and </a:t>
            </a:r>
            <a:r>
              <a:rPr lang="en-US" altLang="bg-BG" sz="1600" dirty="0" smtClean="0">
                <a:latin typeface="+mn-lt"/>
                <a:cs typeface="Arial" pitchFamily="34" charset="0"/>
              </a:rPr>
              <a:t>EUR 6.2</a:t>
            </a:r>
            <a:r>
              <a:rPr lang="ru-RU" altLang="bg-BG" sz="1600" dirty="0" smtClean="0">
                <a:latin typeface="+mn-lt"/>
                <a:cs typeface="Arial" pitchFamily="34" charset="0"/>
              </a:rPr>
              <a:t> </a:t>
            </a:r>
            <a:r>
              <a:rPr lang="en-US" altLang="bg-BG" sz="1600" dirty="0">
                <a:latin typeface="+mn-lt"/>
                <a:cs typeface="Arial" pitchFamily="34" charset="0"/>
              </a:rPr>
              <a:t>M EUR private financing</a:t>
            </a:r>
            <a:r>
              <a:rPr lang="ru-RU" altLang="bg-BG" sz="1600" dirty="0">
                <a:latin typeface="+mn-lt"/>
                <a:cs typeface="Arial" pitchFamily="34" charset="0"/>
              </a:rPr>
              <a:t>).</a:t>
            </a: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sz="1600" dirty="0">
                <a:latin typeface="+mn-lt"/>
                <a:cs typeface="Arial" pitchFamily="34" charset="0"/>
              </a:rPr>
              <a:t>Investment period: end of </a:t>
            </a:r>
            <a:r>
              <a:rPr lang="en-US" sz="1600" dirty="0" smtClean="0">
                <a:latin typeface="+mn-lt"/>
                <a:cs typeface="Arial" pitchFamily="34" charset="0"/>
              </a:rPr>
              <a:t>June 2016. </a:t>
            </a:r>
            <a:endParaRPr lang="en-US" sz="1600" dirty="0">
              <a:latin typeface="+mn-lt"/>
              <a:cs typeface="Arial" pitchFamily="34" charset="0"/>
            </a:endParaRP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sz="1600" dirty="0">
                <a:latin typeface="+mn-lt"/>
                <a:cs typeface="Arial" pitchFamily="34" charset="0"/>
              </a:rPr>
              <a:t>Ticket size: EUR 0.5m – 1.5m over 12 months period with a cap of EUR 4.5m per SME</a:t>
            </a:r>
            <a:endParaRPr lang="bg-BG" sz="1600" dirty="0">
              <a:latin typeface="+mn-lt"/>
              <a:cs typeface="Arial" pitchFamily="34" charset="0"/>
            </a:endParaRP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altLang="bg-BG" sz="1600" dirty="0">
                <a:latin typeface="+mn-lt"/>
                <a:cs typeface="Arial" pitchFamily="34" charset="0"/>
              </a:rPr>
              <a:t>Existence of the Fund</a:t>
            </a:r>
            <a:r>
              <a:rPr lang="bg-BG" altLang="bg-BG" sz="1600" dirty="0">
                <a:latin typeface="+mn-lt"/>
                <a:cs typeface="Arial" pitchFamily="34" charset="0"/>
              </a:rPr>
              <a:t>: 10 + 2 </a:t>
            </a:r>
            <a:r>
              <a:rPr lang="en-US" altLang="bg-BG" sz="1600" dirty="0">
                <a:latin typeface="+mn-lt"/>
                <a:cs typeface="Arial" pitchFamily="34" charset="0"/>
              </a:rPr>
              <a:t>years</a:t>
            </a:r>
            <a:endParaRPr lang="ru-RU" altLang="bg-BG" sz="1600" dirty="0">
              <a:latin typeface="+mn-lt"/>
              <a:cs typeface="Arial" pitchFamily="34" charset="0"/>
            </a:endParaRP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altLang="bg-BG" sz="1600" dirty="0">
                <a:latin typeface="+mn-lt"/>
                <a:cs typeface="Arial" pitchFamily="34" charset="0"/>
              </a:rPr>
              <a:t>Type of Investments</a:t>
            </a:r>
            <a:r>
              <a:rPr lang="ru-RU" altLang="bg-BG" sz="1600" dirty="0">
                <a:latin typeface="+mn-lt"/>
                <a:cs typeface="Arial" pitchFamily="34" charset="0"/>
              </a:rPr>
              <a:t>: </a:t>
            </a:r>
            <a:r>
              <a:rPr lang="en-US" altLang="bg-BG" sz="1600" dirty="0" smtClean="0">
                <a:latin typeface="+mn-lt"/>
                <a:cs typeface="Arial" pitchFamily="34" charset="0"/>
              </a:rPr>
              <a:t>SME in early stage of development and expansion, registered with main place of activity in Bulgaria.</a:t>
            </a:r>
            <a:endParaRPr lang="ru-RU" altLang="bg-BG" sz="1600" dirty="0">
              <a:latin typeface="+mn-lt"/>
              <a:cs typeface="Arial" pitchFamily="34" charset="0"/>
            </a:endParaRP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altLang="bg-BG" sz="1600" dirty="0" smtClean="0">
                <a:latin typeface="+mn-lt"/>
                <a:cs typeface="Arial" pitchFamily="34" charset="0"/>
              </a:rPr>
              <a:t>Financial </a:t>
            </a:r>
            <a:r>
              <a:rPr lang="en-US" altLang="bg-BG" sz="1600" dirty="0">
                <a:latin typeface="+mn-lt"/>
                <a:cs typeface="Arial" pitchFamily="34" charset="0"/>
              </a:rPr>
              <a:t>Intermediary</a:t>
            </a:r>
            <a:r>
              <a:rPr lang="ru-RU" altLang="bg-BG" sz="1600" dirty="0">
                <a:latin typeface="+mn-lt"/>
                <a:cs typeface="Arial" pitchFamily="34" charset="0"/>
              </a:rPr>
              <a:t> - </a:t>
            </a:r>
            <a:r>
              <a:rPr lang="bg-BG" sz="1600" dirty="0" err="1">
                <a:latin typeface="+mn-lt"/>
                <a:cs typeface="Arial" pitchFamily="34" charset="0"/>
              </a:rPr>
              <a:t>Neveq</a:t>
            </a:r>
            <a:r>
              <a:rPr lang="bg-BG" sz="1600" dirty="0">
                <a:latin typeface="+mn-lt"/>
                <a:cs typeface="Arial" pitchFamily="34" charset="0"/>
              </a:rPr>
              <a:t> Capital </a:t>
            </a:r>
            <a:r>
              <a:rPr lang="bg-BG" sz="1600" dirty="0" err="1">
                <a:latin typeface="+mn-lt"/>
                <a:cs typeface="Arial" pitchFamily="34" charset="0"/>
              </a:rPr>
              <a:t>Partners</a:t>
            </a:r>
            <a:r>
              <a:rPr lang="bg-BG" sz="1600" dirty="0">
                <a:latin typeface="+mn-lt"/>
                <a:cs typeface="Arial" pitchFamily="34" charset="0"/>
              </a:rPr>
              <a:t>;</a:t>
            </a:r>
            <a:endParaRPr lang="ru-RU" altLang="bg-BG" sz="1600" dirty="0">
              <a:latin typeface="+mn-lt"/>
              <a:cs typeface="Arial" pitchFamily="34" charset="0"/>
            </a:endParaRP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altLang="bg-BG" sz="1600" dirty="0">
                <a:latin typeface="+mn-lt"/>
                <a:cs typeface="Arial" pitchFamily="34" charset="0"/>
              </a:rPr>
              <a:t>Results</a:t>
            </a:r>
            <a:r>
              <a:rPr lang="ru-RU" altLang="bg-BG" sz="1600" dirty="0" smtClean="0">
                <a:latin typeface="+mn-lt"/>
                <a:cs typeface="Arial" pitchFamily="34" charset="0"/>
              </a:rPr>
              <a:t>:</a:t>
            </a:r>
            <a:r>
              <a:rPr lang="en-US" altLang="bg-BG" sz="1600" dirty="0" smtClean="0">
                <a:latin typeface="+mn-lt"/>
                <a:cs typeface="Arial" pitchFamily="34" charset="0"/>
              </a:rPr>
              <a:t> 60% utilization rate, 10 investments.</a:t>
            </a:r>
            <a:endParaRPr lang="ru-RU" altLang="bg-BG" sz="1600" dirty="0">
              <a:latin typeface="+mn-lt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91429" y="1448780"/>
            <a:ext cx="3356535" cy="3924436"/>
            <a:chOff x="459381" y="1448780"/>
            <a:chExt cx="3356535" cy="3924436"/>
          </a:xfrm>
        </p:grpSpPr>
        <p:sp>
          <p:nvSpPr>
            <p:cNvPr id="19" name="TextBox 18"/>
            <p:cNvSpPr txBox="1"/>
            <p:nvPr/>
          </p:nvSpPr>
          <p:spPr>
            <a:xfrm>
              <a:off x="459381" y="1448780"/>
              <a:ext cx="1592339" cy="93610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5">
                  <a:lumMod val="10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GB" sz="1400" b="1" dirty="0" smtClean="0">
                <a:solidFill>
                  <a:srgbClr val="0070C0"/>
                </a:solidFill>
                <a:latin typeface="Futura Lt BT" pitchFamily="34" charset="0"/>
              </a:endParaRPr>
            </a:p>
            <a:p>
              <a:pPr algn="ctr"/>
              <a:r>
                <a:rPr lang="en-GB" sz="1400" b="1" dirty="0" smtClean="0">
                  <a:solidFill>
                    <a:srgbClr val="0070C0"/>
                  </a:solidFill>
                  <a:latin typeface="Futura Lt BT" pitchFamily="34" charset="0"/>
                </a:rPr>
                <a:t>JEREMIE Bulgaria EAD</a:t>
              </a:r>
            </a:p>
            <a:p>
              <a:pPr algn="ctr"/>
              <a:r>
                <a:rPr lang="en-GB" sz="1400" b="1" dirty="0" smtClean="0">
                  <a:solidFill>
                    <a:srgbClr val="0070C0"/>
                  </a:solidFill>
                  <a:latin typeface="Futura Lt BT" pitchFamily="34" charset="0"/>
                </a:rPr>
                <a:t>70%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04120" y="1448780"/>
              <a:ext cx="1592339" cy="93610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5">
                  <a:lumMod val="10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en-GB" sz="1400" b="1" dirty="0" smtClean="0">
                <a:solidFill>
                  <a:srgbClr val="0070C0"/>
                </a:solidFill>
                <a:latin typeface="Futura Lt BT" pitchFamily="34" charset="0"/>
              </a:endParaRPr>
            </a:p>
            <a:p>
              <a:pPr algn="ctr"/>
              <a:r>
                <a:rPr lang="en-GB" sz="1400" b="1" dirty="0" smtClean="0">
                  <a:solidFill>
                    <a:srgbClr val="0070C0"/>
                  </a:solidFill>
                  <a:latin typeface="Futura Lt BT" pitchFamily="34" charset="0"/>
                </a:rPr>
                <a:t>Private Contribution</a:t>
              </a:r>
            </a:p>
            <a:p>
              <a:pPr algn="ctr"/>
              <a:r>
                <a:rPr lang="en-GB" sz="1400" b="1" dirty="0" smtClean="0">
                  <a:solidFill>
                    <a:srgbClr val="0070C0"/>
                  </a:solidFill>
                  <a:latin typeface="Futura Lt BT" pitchFamily="34" charset="0"/>
                </a:rPr>
                <a:t>30%</a:t>
              </a:r>
            </a:p>
          </p:txBody>
        </p:sp>
        <p:sp>
          <p:nvSpPr>
            <p:cNvPr id="22" name="AutoShape 28"/>
            <p:cNvSpPr>
              <a:spLocks noChangeArrowheads="1"/>
            </p:cNvSpPr>
            <p:nvPr/>
          </p:nvSpPr>
          <p:spPr bwMode="auto">
            <a:xfrm>
              <a:off x="2666235" y="2518718"/>
              <a:ext cx="589196" cy="399037"/>
            </a:xfrm>
            <a:prstGeom prst="downArrow">
              <a:avLst>
                <a:gd name="adj1" fmla="val 50000"/>
                <a:gd name="adj2" fmla="val 55025"/>
              </a:avLst>
            </a:prstGeom>
            <a:solidFill>
              <a:schemeClr val="bg1">
                <a:lumMod val="65000"/>
              </a:schemeClr>
            </a:solidFill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outerShdw dist="35921" dir="2700000" algn="ctr" rotWithShape="0">
                <a:srgbClr val="F2F2F2"/>
              </a:outerShdw>
            </a:effectLst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>
                <a:ea typeface="Arial" charset="0"/>
              </a:endParaRPr>
            </a:p>
          </p:txBody>
        </p:sp>
        <p:sp>
          <p:nvSpPr>
            <p:cNvPr id="23" name="AutoShape 28"/>
            <p:cNvSpPr>
              <a:spLocks noChangeArrowheads="1"/>
            </p:cNvSpPr>
            <p:nvPr/>
          </p:nvSpPr>
          <p:spPr bwMode="auto">
            <a:xfrm>
              <a:off x="956352" y="2506676"/>
              <a:ext cx="589196" cy="399037"/>
            </a:xfrm>
            <a:prstGeom prst="downArrow">
              <a:avLst>
                <a:gd name="adj1" fmla="val 50000"/>
                <a:gd name="adj2" fmla="val 55025"/>
              </a:avLst>
            </a:prstGeom>
            <a:solidFill>
              <a:schemeClr val="bg1">
                <a:lumMod val="65000"/>
              </a:schemeClr>
            </a:solidFill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outerShdw dist="35921" dir="2700000" algn="ctr" rotWithShape="0">
                <a:srgbClr val="F2F2F2"/>
              </a:outerShdw>
            </a:effectLst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>
                <a:ea typeface="Arial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59482" y="3117056"/>
              <a:ext cx="3156434" cy="2256160"/>
              <a:chOff x="659482" y="3117056"/>
              <a:chExt cx="3156434" cy="225616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659482" y="3117056"/>
                <a:ext cx="3156434" cy="738664"/>
              </a:xfrm>
              <a:prstGeom prst="rect">
                <a:avLst/>
              </a:prstGeom>
              <a:solidFill>
                <a:srgbClr val="114FA0"/>
              </a:solidFill>
              <a:ln>
                <a:solidFill>
                  <a:srgbClr val="114FA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utura Lt BT" pitchFamily="34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Futura Lt BT" pitchFamily="34" charset="0"/>
                  </a:rPr>
                  <a:t>Risk</a:t>
                </a:r>
                <a:r>
                  <a:rPr kumimoji="0" lang="en-US" sz="1400" b="1" i="0" u="none" strike="noStrike" kern="0" cap="none" spc="0" normalizeH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Futura Lt BT" pitchFamily="34" charset="0"/>
                  </a:rPr>
                  <a:t> Capital Fund</a:t>
                </a:r>
                <a:endParaRPr kumimoji="0" lang="en-GB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utura Lt BT" pitchFamily="34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Futura Lt BT" pitchFamily="34" charset="0"/>
                  </a:rPr>
                  <a:t>EUR 20.4 M</a:t>
                </a:r>
                <a:endPara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Futura Lt BT" pitchFamily="34" charset="0"/>
                </a:endParaRPr>
              </a:p>
            </p:txBody>
          </p:sp>
          <p:sp>
            <p:nvSpPr>
              <p:cNvPr id="25" name="AutoShape 28"/>
              <p:cNvSpPr>
                <a:spLocks noChangeArrowheads="1"/>
              </p:cNvSpPr>
              <p:nvPr/>
            </p:nvSpPr>
            <p:spPr bwMode="auto">
              <a:xfrm>
                <a:off x="2051720" y="4096353"/>
                <a:ext cx="589196" cy="399037"/>
              </a:xfrm>
              <a:prstGeom prst="downArrow">
                <a:avLst>
                  <a:gd name="adj1" fmla="val 50000"/>
                  <a:gd name="adj2" fmla="val 55025"/>
                </a:avLst>
              </a:prstGeom>
              <a:solidFill>
                <a:schemeClr val="bg1">
                  <a:lumMod val="65000"/>
                </a:schemeClr>
              </a:solidFill>
              <a:ln w="9525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>
                <a:outerShdw dist="35921" dir="2700000" algn="ctr" rotWithShape="0">
                  <a:srgbClr val="F2F2F2"/>
                </a:outerShdw>
              </a:effectLst>
            </p:spPr>
            <p:txBody>
              <a:bodyPr lIns="0" tIns="0" rIns="0" bIns="0" anchor="ctr">
                <a:spAutoFit/>
              </a:bodyPr>
              <a:lstStyle/>
              <a:p>
                <a:pPr>
                  <a:defRPr/>
                </a:pPr>
                <a:endParaRPr lang="en-GB">
                  <a:ea typeface="Arial" charset="0"/>
                </a:endParaRPr>
              </a:p>
            </p:txBody>
          </p:sp>
          <p:sp>
            <p:nvSpPr>
              <p:cNvPr id="26" name="Flowchart: Multidocument 25"/>
              <p:cNvSpPr/>
              <p:nvPr/>
            </p:nvSpPr>
            <p:spPr bwMode="auto">
              <a:xfrm>
                <a:off x="1876336" y="4695646"/>
                <a:ext cx="832027" cy="677570"/>
              </a:xfrm>
              <a:prstGeom prst="flowChartMultidocument">
                <a:avLst/>
              </a:prstGeom>
              <a:solidFill>
                <a:srgbClr val="808080">
                  <a:alpha val="70000"/>
                </a:srgbClr>
              </a:solidFill>
              <a:ln w="0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F2F2F2"/>
                </a:outerShdw>
              </a:effectLst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FuturaT" pitchFamily="34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792445" y="4925307"/>
                <a:ext cx="93445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14FA0"/>
                    </a:solidFill>
                    <a:effectLst/>
                    <a:uLnTx/>
                    <a:uFillTx/>
                    <a:latin typeface="Futura Lt BT" pitchFamily="34" charset="0"/>
                  </a:rPr>
                  <a:t>SMEs</a:t>
                </a:r>
                <a:endPara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114FA0"/>
                  </a:solidFill>
                  <a:effectLst/>
                  <a:uLnTx/>
                  <a:uFillTx/>
                  <a:latin typeface="Futura Lt BT" pitchFamily="34" charset="0"/>
                </a:endParaRPr>
              </a:p>
            </p:txBody>
          </p:sp>
        </p:grp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651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>
          <a:xfrm>
            <a:off x="0" y="228600"/>
            <a:ext cx="9756775" cy="9636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Equity Instruments – </a:t>
            </a:r>
            <a:br>
              <a:rPr lang="en-US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Co-Investment Funds</a:t>
            </a:r>
            <a:endParaRPr lang="bg-BG" sz="1900" b="1" i="1" cap="none" dirty="0" smtClean="0">
              <a:solidFill>
                <a:srgbClr val="3B2C2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657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27659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27660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1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2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5508104" y="1730021"/>
            <a:ext cx="3400946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altLang="bg-BG" sz="1600" dirty="0" smtClean="0">
                <a:latin typeface="+mn-lt"/>
                <a:cs typeface="Arial" pitchFamily="34" charset="0"/>
              </a:rPr>
              <a:t>Funding </a:t>
            </a:r>
            <a:r>
              <a:rPr lang="en-US" altLang="bg-BG" sz="1600" dirty="0">
                <a:latin typeface="+mn-lt"/>
                <a:cs typeface="Arial" pitchFamily="34" charset="0"/>
              </a:rPr>
              <a:t>EUR </a:t>
            </a:r>
            <a:r>
              <a:rPr lang="en-US" altLang="bg-BG" sz="1600" dirty="0" smtClean="0">
                <a:latin typeface="+mn-lt"/>
                <a:cs typeface="Arial" pitchFamily="34" charset="0"/>
              </a:rPr>
              <a:t>42 </a:t>
            </a:r>
            <a:r>
              <a:rPr lang="en-US" altLang="bg-BG" sz="1600" dirty="0">
                <a:latin typeface="+mn-lt"/>
                <a:cs typeface="Arial" pitchFamily="34" charset="0"/>
              </a:rPr>
              <a:t>M (EUR </a:t>
            </a:r>
            <a:r>
              <a:rPr lang="en-US" altLang="bg-BG" sz="1600" dirty="0" smtClean="0">
                <a:latin typeface="+mn-lt"/>
                <a:cs typeface="Arial" pitchFamily="34" charset="0"/>
              </a:rPr>
              <a:t>21 </a:t>
            </a:r>
            <a:r>
              <a:rPr lang="en-US" altLang="bg-BG" sz="1600" dirty="0">
                <a:latin typeface="+mn-lt"/>
                <a:cs typeface="Arial" pitchFamily="34" charset="0"/>
              </a:rPr>
              <a:t>M from OP and EUR </a:t>
            </a:r>
            <a:r>
              <a:rPr lang="en-US" altLang="bg-BG" sz="1600" dirty="0" smtClean="0">
                <a:latin typeface="+mn-lt"/>
                <a:cs typeface="Arial" pitchFamily="34" charset="0"/>
              </a:rPr>
              <a:t>21 </a:t>
            </a:r>
            <a:r>
              <a:rPr lang="en-US" altLang="bg-BG" sz="1600" dirty="0">
                <a:latin typeface="+mn-lt"/>
                <a:cs typeface="Arial" pitchFamily="34" charset="0"/>
              </a:rPr>
              <a:t>M private investments).</a:t>
            </a: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altLang="bg-BG" sz="1600" dirty="0">
                <a:latin typeface="+mn-lt"/>
                <a:cs typeface="Arial" pitchFamily="34" charset="0"/>
              </a:rPr>
              <a:t>Matching private investment (50 %) at the level of the SME</a:t>
            </a: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sz="1600" dirty="0">
                <a:latin typeface="+mn-lt"/>
                <a:cs typeface="Arial" pitchFamily="34" charset="0"/>
              </a:rPr>
              <a:t>Investment Period: end of 2015.</a:t>
            </a: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altLang="bg-BG" sz="1600" dirty="0">
                <a:latin typeface="+mn-lt"/>
                <a:cs typeface="Arial" pitchFamily="34" charset="0"/>
              </a:rPr>
              <a:t>Type of Investments</a:t>
            </a:r>
            <a:r>
              <a:rPr lang="ru-RU" altLang="bg-BG" sz="1600" dirty="0">
                <a:latin typeface="+mn-lt"/>
                <a:cs typeface="Arial" pitchFamily="34" charset="0"/>
              </a:rPr>
              <a:t>: </a:t>
            </a:r>
            <a:r>
              <a:rPr lang="en-US" altLang="bg-BG" sz="1600" dirty="0">
                <a:latin typeface="+mn-lt"/>
                <a:cs typeface="Arial" pitchFamily="34" charset="0"/>
              </a:rPr>
              <a:t>equity investment for expansion of SMEs and mid-caps</a:t>
            </a:r>
            <a:endParaRPr lang="bg-BG" sz="1600" dirty="0">
              <a:latin typeface="+mn-lt"/>
              <a:cs typeface="Arial" pitchFamily="34" charset="0"/>
            </a:endParaRP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altLang="bg-BG" sz="1600" dirty="0">
                <a:latin typeface="+mn-lt"/>
                <a:cs typeface="Arial" pitchFamily="34" charset="0"/>
              </a:rPr>
              <a:t>Financial </a:t>
            </a:r>
            <a:r>
              <a:rPr lang="en-US" altLang="bg-BG" sz="1600" dirty="0" smtClean="0">
                <a:latin typeface="+mn-lt"/>
                <a:cs typeface="Arial" pitchFamily="34" charset="0"/>
              </a:rPr>
              <a:t>Intermediaries: </a:t>
            </a:r>
            <a:r>
              <a:rPr lang="en-US" altLang="bg-BG" sz="1600" dirty="0">
                <a:latin typeface="+mn-lt"/>
                <a:cs typeface="Arial" pitchFamily="34" charset="0"/>
              </a:rPr>
              <a:t>Empower Capital and Black Peak capital </a:t>
            </a:r>
          </a:p>
          <a:p>
            <a:pPr marL="171450" indent="-171450" algn="just" eaLnBrk="1" hangingPunct="1">
              <a:spcBef>
                <a:spcPct val="35000"/>
              </a:spcBef>
              <a:buClr>
                <a:srgbClr val="1F497D"/>
              </a:buClr>
              <a:buSzPct val="110000"/>
              <a:buFont typeface="Wingdings" pitchFamily="2" charset="2"/>
              <a:buChar char="n"/>
              <a:defRPr/>
            </a:pPr>
            <a:r>
              <a:rPr lang="en-US" altLang="bg-BG" sz="1600" dirty="0">
                <a:latin typeface="+mn-lt"/>
                <a:cs typeface="Arial" pitchFamily="34" charset="0"/>
              </a:rPr>
              <a:t>Results: </a:t>
            </a:r>
            <a:r>
              <a:rPr lang="en-US" altLang="bg-BG" sz="1600" dirty="0" smtClean="0">
                <a:latin typeface="+mn-lt"/>
                <a:cs typeface="Arial" pitchFamily="34" charset="0"/>
              </a:rPr>
              <a:t>100% </a:t>
            </a:r>
            <a:r>
              <a:rPr lang="en-US" altLang="bg-BG" sz="1600" dirty="0">
                <a:latin typeface="+mn-lt"/>
                <a:cs typeface="Arial" pitchFamily="34" charset="0"/>
              </a:rPr>
              <a:t>utilization rate, </a:t>
            </a:r>
            <a:r>
              <a:rPr lang="en-US" altLang="bg-BG" sz="1600" dirty="0" smtClean="0">
                <a:latin typeface="+mn-lt"/>
                <a:cs typeface="Arial" pitchFamily="34" charset="0"/>
              </a:rPr>
              <a:t>13 </a:t>
            </a:r>
            <a:r>
              <a:rPr lang="en-US" altLang="bg-BG" sz="1600" dirty="0">
                <a:latin typeface="+mn-lt"/>
                <a:cs typeface="Arial" pitchFamily="34" charset="0"/>
              </a:rPr>
              <a:t>investments 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012" y="1191418"/>
            <a:ext cx="4883076" cy="469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576263" y="3535363"/>
            <a:ext cx="8353425" cy="43338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30723" name="Rectangle 19"/>
          <p:cNvSpPr>
            <a:spLocks noChangeArrowheads="1"/>
          </p:cNvSpPr>
          <p:nvPr/>
        </p:nvSpPr>
        <p:spPr bwMode="auto">
          <a:xfrm>
            <a:off x="684213" y="1962150"/>
            <a:ext cx="7704137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/>
              <a:t>Main steps </a:t>
            </a:r>
          </a:p>
          <a:p>
            <a:pPr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/>
              <a:t>Structure of implementation</a:t>
            </a:r>
            <a:endParaRPr lang="bg-BG" altLang="bg-BG" sz="1600" b="1" dirty="0"/>
          </a:p>
          <a:p>
            <a:pPr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/>
              <a:t>Basic information</a:t>
            </a:r>
          </a:p>
          <a:p>
            <a:pPr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/>
              <a:t>Financial Engineering instruments</a:t>
            </a:r>
          </a:p>
          <a:p>
            <a:pPr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/>
              <a:t>Results and restraints</a:t>
            </a:r>
          </a:p>
          <a:p>
            <a:pPr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/>
              <a:t>Financial Instruments in 2014-2020 programming period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50825" y="59848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79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28682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3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4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3132138" y="577850"/>
            <a:ext cx="29162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CONTENT</a:t>
            </a:r>
            <a:endParaRPr lang="bg-BG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4"/>
          <p:cNvSpPr txBox="1">
            <a:spLocks noChangeArrowheads="1"/>
          </p:cNvSpPr>
          <p:nvPr/>
        </p:nvSpPr>
        <p:spPr bwMode="gray">
          <a:xfrm>
            <a:off x="1439863" y="1165184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036050" cy="11922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1900" b="1" i="1" cap="none" dirty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Results 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29706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29707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491426" y="1165184"/>
            <a:ext cx="826135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EUR 828 M extended to SMEs for 4Y (out of EUR 857 M)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sz="10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2.54 leverage of public funds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sz="10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8 277 SMEs beneficiaries of Debt instruments 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sz="10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195 SMEs beneficiaries of Equity instruments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sz="10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 5 financial instruments introduced for first time in Bulgaria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sz="10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17 active operations: 12 banks and 5 privet funds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sz="10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In 2014 Sofia is among top 3 startups </a:t>
            </a:r>
            <a:r>
              <a:rPr lang="en-US" altLang="bg-BG" dirty="0">
                <a:solidFill>
                  <a:schemeClr val="tx2"/>
                </a:solidFill>
                <a:latin typeface="+mn-lt"/>
                <a:cs typeface="+mn-cs"/>
              </a:rPr>
              <a:t>investment destination in </a:t>
            </a: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Europe 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ru-RU" altLang="bg-BG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036050" cy="11922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Results</a:t>
            </a:r>
            <a:endParaRPr lang="en-US" sz="1900" b="1" i="1" cap="none" dirty="0">
              <a:solidFill>
                <a:srgbClr val="3B2C2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29706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29707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609600" y="1484784"/>
            <a:ext cx="826135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JEREMIE Initiative allowed banks to undertake more risks in loan origination, especially for working capital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Guarantees aimed reduction of the collateral that is required from the beneficiaries from standard 120% of the loan to 48%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Funded product brought significant reduction of the average interest rate of the portfolio (according to EIF data to 4% for the portfolio compared to above 8% prevailing market rate in Bulgaria) 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ru-RU" altLang="bg-BG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23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036050" cy="11922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Restraints</a:t>
            </a:r>
            <a:endParaRPr lang="en-US" sz="1900" b="1" i="1" cap="none" dirty="0">
              <a:solidFill>
                <a:srgbClr val="3B2C2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30730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30731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2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609600" y="1324131"/>
            <a:ext cx="8261350" cy="3996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Difficulties due to Bulgaria’s insufficient experience in this type of operations, as well as lacking or unclear national and European regulatory framework;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sz="14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Grants are still the preferred option for support by entrepreneurs. 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sz="14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Among financial instruments loans and guarantees are easer deployed than equity investments;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sz="14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Experts of EIF demonstrate professionalism and compliance with the rules of management public funds but at the same time it was identified insufficient transfer of know-how to ensure the necessary continuity.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ru-RU" altLang="bg-BG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576263" y="3535363"/>
            <a:ext cx="8353425" cy="43338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30723" name="Rectangle 19"/>
          <p:cNvSpPr>
            <a:spLocks noChangeArrowheads="1"/>
          </p:cNvSpPr>
          <p:nvPr/>
        </p:nvSpPr>
        <p:spPr bwMode="auto">
          <a:xfrm>
            <a:off x="691186" y="1647251"/>
            <a:ext cx="5995552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/>
              <a:t>Main steps </a:t>
            </a:r>
          </a:p>
          <a:p>
            <a:pPr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/>
              <a:t>Structure of implementation</a:t>
            </a:r>
            <a:endParaRPr lang="bg-BG" altLang="bg-BG" sz="1600" b="1" dirty="0"/>
          </a:p>
          <a:p>
            <a:pPr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/>
              <a:t>Basic information</a:t>
            </a:r>
          </a:p>
          <a:p>
            <a:pPr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/>
              <a:t>Financial Engineering instruments</a:t>
            </a:r>
          </a:p>
          <a:p>
            <a:pPr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/>
              <a:t>Results and restraints</a:t>
            </a:r>
          </a:p>
          <a:p>
            <a:pPr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/>
              <a:t>Financial Instruments in 2014-2020 programming period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50825" y="59848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79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28682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3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4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3132138" y="577850"/>
            <a:ext cx="29162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CONTENT</a:t>
            </a:r>
            <a:endParaRPr lang="bg-BG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321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611188" y="1879600"/>
            <a:ext cx="8353425" cy="43338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13315" name="Rectangle 19"/>
          <p:cNvSpPr>
            <a:spLocks noChangeArrowheads="1"/>
          </p:cNvSpPr>
          <p:nvPr/>
        </p:nvSpPr>
        <p:spPr bwMode="auto">
          <a:xfrm>
            <a:off x="684213" y="1962150"/>
            <a:ext cx="7704137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Main steps </a:t>
            </a:r>
            <a:endParaRPr lang="en-US" altLang="bg-BG" sz="1600" b="1" dirty="0"/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Structure of implementation</a:t>
            </a:r>
            <a:endParaRPr lang="bg-BG" altLang="bg-BG" sz="1600" b="1" dirty="0" smtClean="0"/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Basic information</a:t>
            </a:r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Financial Engineering Instruments</a:t>
            </a:r>
            <a:endParaRPr lang="en-US" altLang="bg-BG" sz="1600" b="1" dirty="0"/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Results and restraints</a:t>
            </a:r>
            <a:endParaRPr lang="en-US" altLang="bg-BG" sz="1600" b="1" dirty="0"/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Financial Instruments in 2014-2020 programming period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19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13322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4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3078163" y="577850"/>
            <a:ext cx="29162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CONTENT</a:t>
            </a:r>
            <a:endParaRPr lang="bg-BG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1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036050" cy="11922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1900" b="1" i="1" cap="none" dirty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Financial Instruments in 2014-2020 programming period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32778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32779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80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697909" y="1372500"/>
            <a:ext cx="7554111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Minister of Finance became coordinator of national policy on the implementation of financial engineering instruments in multiannual financial framework 2014 - 2020 of the European Union. 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Increased resources for financial instruments.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</a:rPr>
              <a:t>Legal analysis of the requirements of both European and</a:t>
            </a:r>
            <a:br>
              <a:rPr lang="en-US" altLang="bg-BG" dirty="0" smtClean="0">
                <a:solidFill>
                  <a:schemeClr val="tx2"/>
                </a:solidFill>
              </a:rPr>
            </a:br>
            <a:r>
              <a:rPr lang="en-US" altLang="bg-BG" dirty="0" smtClean="0">
                <a:solidFill>
                  <a:schemeClr val="tx2"/>
                </a:solidFill>
              </a:rPr>
              <a:t>national legislation regarding possible forms and structure </a:t>
            </a:r>
            <a:br>
              <a:rPr lang="en-US" altLang="bg-BG" dirty="0" smtClean="0">
                <a:solidFill>
                  <a:schemeClr val="tx2"/>
                </a:solidFill>
              </a:rPr>
            </a:br>
            <a:r>
              <a:rPr lang="en-US" altLang="bg-BG" dirty="0" smtClean="0">
                <a:solidFill>
                  <a:schemeClr val="tx2"/>
                </a:solidFill>
              </a:rPr>
              <a:t>of management of financial instruments for the 2014-2020 programming period.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ru-RU" altLang="bg-BG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1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036050" cy="11922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1900" b="1" i="1" cap="none" dirty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Financial Instruments in 2014-2020 programming period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32778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32779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80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811161" y="1311246"/>
            <a:ext cx="7554111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ru-RU" altLang="bg-BG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239438187"/>
              </p:ext>
            </p:extLst>
          </p:nvPr>
        </p:nvGraphicFramePr>
        <p:xfrm>
          <a:off x="592082" y="1457298"/>
          <a:ext cx="821542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1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1900" b="1" i="1" cap="none" dirty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Financial Instruments in 2014-2020 programming period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32778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32779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80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811161" y="2041506"/>
            <a:ext cx="7554111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ru-RU" altLang="bg-BG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63561" y="2041506"/>
            <a:ext cx="7554111" cy="3505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Advantages of the proposed approach</a:t>
            </a:r>
          </a:p>
          <a:p>
            <a:pPr marL="800100" lvl="1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economies of scale;</a:t>
            </a:r>
          </a:p>
          <a:p>
            <a:pPr marL="800100" lvl="1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sustainability in the management of financial instruments;</a:t>
            </a:r>
          </a:p>
          <a:p>
            <a:pPr marL="800100" lvl="1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centralized expertise at national level;</a:t>
            </a:r>
          </a:p>
          <a:p>
            <a:pPr marL="800100" lvl="1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coherence/synergy in the implementation of measures for each group of beneficiaries.</a:t>
            </a:r>
          </a:p>
          <a:p>
            <a:pPr marL="800100" lvl="1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ru-RU" altLang="bg-BG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1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en-US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“Fund Manager of Financial Instruments in Bulgaria” (SPV)</a:t>
            </a:r>
            <a:endParaRPr lang="bg-BG" sz="1900" b="1" i="1" cap="none" dirty="0">
              <a:solidFill>
                <a:srgbClr val="3B2C2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32778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32779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80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811161" y="1311246"/>
            <a:ext cx="7554111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ru-RU" altLang="bg-BG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20700" y="1238220"/>
            <a:ext cx="7554111" cy="4083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err="1" smtClean="0">
                <a:solidFill>
                  <a:schemeClr val="tx2"/>
                </a:solidFill>
                <a:latin typeface="+mn-lt"/>
                <a:cs typeface="+mn-cs"/>
              </a:rPr>
              <a:t>MoU</a:t>
            </a: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 for Technical support with:</a:t>
            </a:r>
          </a:p>
          <a:p>
            <a:pPr marL="800100" lvl="1" indent="-342900" algn="just" eaLnBrk="0" hangingPunc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World Bank;</a:t>
            </a:r>
          </a:p>
          <a:p>
            <a:pPr marL="800100" lvl="1" indent="-342900" algn="just" eaLnBrk="0" hangingPunc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EIB;</a:t>
            </a:r>
          </a:p>
          <a:p>
            <a:pPr marL="800100" lvl="1" indent="-342900" algn="just" eaLnBrk="0" hangingPunc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EBRD;</a:t>
            </a:r>
          </a:p>
          <a:p>
            <a:pPr marL="800100" lvl="1" indent="-342900" algn="just" eaLnBrk="0" hangingPunct="0"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800100" lvl="1" indent="-342900" algn="just" eaLnBrk="0" hangingPunc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Responsibilities: </a:t>
            </a:r>
          </a:p>
          <a:p>
            <a:pPr marL="800100" lvl="1" indent="-342900" algn="just" eaLnBrk="0" hangingPunc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  <a:defRPr/>
            </a:pPr>
            <a:endParaRPr lang="en-US" altLang="bg-BG" sz="10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1257300" lvl="2" indent="-342900" algn="just" eaLnBrk="0" hangingPunct="0"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support in preparation of procedural rules, organizational structure, plan for recruitment, monitoring procedures and reporting;</a:t>
            </a:r>
          </a:p>
          <a:p>
            <a:pPr marL="1257300" lvl="2" indent="-342900" algn="just" eaLnBrk="0" hangingPunct="0"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investment strategy;</a:t>
            </a:r>
          </a:p>
          <a:p>
            <a:pPr marL="1257300" lvl="2" indent="-342900" algn="just" eaLnBrk="0" hangingPunct="0"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financing agreements between the managing authorities and the Fund Manager of the Funds;</a:t>
            </a:r>
          </a:p>
          <a:p>
            <a:pPr marL="1257300" lvl="2" indent="-342900" algn="just" eaLnBrk="0" hangingPunct="0"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ü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information system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ru-RU" altLang="bg-BG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1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036050" cy="11922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1900" b="1" i="1" cap="none" dirty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Financial Instruments in 2014-2020 programming period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32778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32779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80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811161" y="1311246"/>
            <a:ext cx="7554111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ru-RU" altLang="bg-BG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62125168"/>
              </p:ext>
            </p:extLst>
          </p:nvPr>
        </p:nvGraphicFramePr>
        <p:xfrm>
          <a:off x="1524000" y="1397000"/>
          <a:ext cx="691837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1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lvl="0" algn="ctr"/>
            <a:r>
              <a:rPr lang="en-US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Challenges for new programming period</a:t>
            </a:r>
            <a:endParaRPr lang="bg-BG" sz="1900" b="1" i="1" cap="none" dirty="0">
              <a:solidFill>
                <a:srgbClr val="3B2C2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32778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32779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80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811161" y="1311246"/>
            <a:ext cx="7554111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en-US" altLang="bg-BG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ru-RU" altLang="bg-BG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57213" y="1191419"/>
            <a:ext cx="7740756" cy="4083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Coordination of all available funds and grants to SMEs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bg-BG" altLang="bg-BG" sz="9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Action plan for implementation of financial engineering instruments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sz="9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Reduced time funds to reach SMEs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sz="9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Further simplification is needed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sz="9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The partnership between all the key stakeholders is of key importance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sz="9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Publicity measures toward entrepreneurs 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endParaRPr lang="en-US" altLang="bg-BG" sz="9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/>
            </a:pPr>
            <a:r>
              <a:rPr lang="en-US" altLang="bg-BG" dirty="0" smtClean="0">
                <a:solidFill>
                  <a:schemeClr val="tx2"/>
                </a:solidFill>
                <a:latin typeface="+mn-lt"/>
                <a:cs typeface="+mn-cs"/>
              </a:rPr>
              <a:t>Further strength of startup ecosystem </a:t>
            </a:r>
            <a:endParaRPr lang="ru-RU" altLang="bg-BG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522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255000" cy="4572000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endParaRPr lang="en-US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  <a:defRPr/>
            </a:pP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  <a:defRPr/>
            </a:pPr>
            <a:endParaRPr lang="en-US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THANK YOU FOR THE ATTENTION!</a:t>
            </a:r>
            <a:endParaRPr lang="bg-BG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50825" y="604202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bg-BG" sz="2000" b="1" dirty="0" smtClean="0"/>
              <a:t>Main STEPS  and TIMELINE</a:t>
            </a:r>
            <a:endParaRPr lang="bg-BG" sz="2000" b="1" i="1" cap="none" dirty="0" smtClean="0">
              <a:solidFill>
                <a:srgbClr val="3B2C2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altLang="bg-BG" sz="1500" b="1" dirty="0" smtClean="0"/>
              <a:t>2007</a:t>
            </a:r>
            <a:r>
              <a:rPr lang="ru-RU" altLang="bg-BG" sz="1500" dirty="0" smtClean="0"/>
              <a:t> </a:t>
            </a:r>
            <a:r>
              <a:rPr lang="en-US" altLang="bg-BG" sz="1500" dirty="0" smtClean="0"/>
              <a:t> </a:t>
            </a:r>
            <a:r>
              <a:rPr lang="en-US" altLang="bg-BG" sz="1500" dirty="0" err="1" smtClean="0"/>
              <a:t>MoU</a:t>
            </a:r>
            <a:r>
              <a:rPr lang="en-US" altLang="bg-BG" sz="1500" dirty="0" smtClean="0"/>
              <a:t> signed for the launch of JEREMIE Initiative between EIF and the Ministry of Economy and Energy, gap analysis was prepared and OP Competitiveness was approved</a:t>
            </a:r>
          </a:p>
          <a:p>
            <a:pPr>
              <a:lnSpc>
                <a:spcPct val="150000"/>
              </a:lnSpc>
            </a:pPr>
            <a:r>
              <a:rPr lang="ru-RU" altLang="bg-BG" sz="1500" b="1" dirty="0" smtClean="0"/>
              <a:t>2009</a:t>
            </a:r>
            <a:r>
              <a:rPr lang="ru-RU" altLang="bg-BG" sz="1500" dirty="0" smtClean="0"/>
              <a:t> </a:t>
            </a:r>
            <a:r>
              <a:rPr lang="en-US" altLang="bg-BG" sz="1500" dirty="0" smtClean="0"/>
              <a:t> after long negotiation process the first Funding agreement for the implementation of the JEREMIE Initiative was signed between EIF and the Government represented by </a:t>
            </a:r>
            <a:r>
              <a:rPr lang="en-US" altLang="bg-BG" sz="1500" dirty="0" err="1" smtClean="0"/>
              <a:t>MoEE</a:t>
            </a:r>
            <a:r>
              <a:rPr lang="en-US" altLang="bg-BG" sz="1500" dirty="0" smtClean="0"/>
              <a:t> with initial budget of 199 MEUR </a:t>
            </a:r>
          </a:p>
          <a:p>
            <a:pPr>
              <a:lnSpc>
                <a:spcPct val="150000"/>
              </a:lnSpc>
            </a:pPr>
            <a:r>
              <a:rPr lang="ru-RU" altLang="bg-BG" sz="1500" b="1" dirty="0" smtClean="0"/>
              <a:t>2010</a:t>
            </a:r>
            <a:r>
              <a:rPr lang="en-US" altLang="bg-BG" sz="1500" dirty="0" smtClean="0"/>
              <a:t>  first amendment of the Agreements with the EIF and effective start of the implementation</a:t>
            </a:r>
            <a:endParaRPr lang="ru-RU" altLang="bg-BG" sz="1500" dirty="0" smtClean="0"/>
          </a:p>
          <a:p>
            <a:pPr>
              <a:lnSpc>
                <a:spcPct val="150000"/>
              </a:lnSpc>
            </a:pPr>
            <a:r>
              <a:rPr lang="ru-RU" altLang="bg-BG" sz="1500" b="1" dirty="0" smtClean="0"/>
              <a:t>2010</a:t>
            </a:r>
            <a:r>
              <a:rPr lang="ru-RU" altLang="bg-BG" sz="1500" dirty="0" smtClean="0"/>
              <a:t> </a:t>
            </a:r>
            <a:r>
              <a:rPr lang="en-US" altLang="bg-BG" sz="1500" dirty="0" smtClean="0"/>
              <a:t>- 4 out of 7 Calls for expression of Interest for implementation launched</a:t>
            </a:r>
            <a:endParaRPr lang="ru-RU" altLang="bg-BG" sz="1500" dirty="0" smtClean="0"/>
          </a:p>
          <a:p>
            <a:pPr>
              <a:lnSpc>
                <a:spcPct val="150000"/>
              </a:lnSpc>
            </a:pPr>
            <a:r>
              <a:rPr lang="ru-RU" altLang="bg-BG" sz="1500" b="1" dirty="0" smtClean="0"/>
              <a:t>2011</a:t>
            </a:r>
            <a:r>
              <a:rPr lang="ru-RU" altLang="bg-BG" sz="1500" dirty="0" smtClean="0"/>
              <a:t> </a:t>
            </a:r>
            <a:r>
              <a:rPr lang="en-US" altLang="bg-BG" sz="1500" dirty="0" smtClean="0"/>
              <a:t>first operational agreements with selected FIs signed</a:t>
            </a:r>
            <a:endParaRPr lang="ru-RU" altLang="bg-BG" sz="1500" dirty="0" smtClean="0"/>
          </a:p>
          <a:p>
            <a:pPr>
              <a:lnSpc>
                <a:spcPct val="150000"/>
              </a:lnSpc>
            </a:pPr>
            <a:r>
              <a:rPr lang="ru-RU" altLang="bg-BG" sz="1500" b="1" dirty="0" smtClean="0"/>
              <a:t>2012</a:t>
            </a:r>
            <a:r>
              <a:rPr lang="ru-RU" altLang="bg-BG" sz="1500" dirty="0" smtClean="0"/>
              <a:t> </a:t>
            </a:r>
            <a:r>
              <a:rPr lang="en-US" altLang="bg-BG" sz="1500" dirty="0" smtClean="0"/>
              <a:t> second amendment of the Agreements with EIF signed for increase of JEREMIE Initiative budget with 150 MEUR (up to total 349 MEUR)</a:t>
            </a:r>
            <a:endParaRPr lang="ru-RU" altLang="bg-BG" sz="1500" dirty="0" smtClean="0"/>
          </a:p>
          <a:p>
            <a:pPr>
              <a:lnSpc>
                <a:spcPct val="150000"/>
              </a:lnSpc>
            </a:pPr>
            <a:r>
              <a:rPr lang="ru-RU" altLang="bg-BG" sz="1500" b="1" dirty="0" smtClean="0"/>
              <a:t>2012</a:t>
            </a:r>
            <a:r>
              <a:rPr lang="ru-RU" altLang="bg-BG" sz="1500" dirty="0" smtClean="0">
                <a:solidFill>
                  <a:schemeClr val="tx1"/>
                </a:solidFill>
              </a:rPr>
              <a:t> </a:t>
            </a:r>
            <a:r>
              <a:rPr lang="en-US" altLang="bg-BG" sz="1500" dirty="0" smtClean="0">
                <a:solidFill>
                  <a:schemeClr val="tx1"/>
                </a:solidFill>
              </a:rPr>
              <a:t> </a:t>
            </a:r>
            <a:r>
              <a:rPr lang="en-US" altLang="bg-BG" sz="1500" dirty="0" smtClean="0"/>
              <a:t>Funds began to reach more widely to SMEs</a:t>
            </a:r>
            <a:endParaRPr lang="ru-RU" altLang="bg-BG" sz="1500" dirty="0" smtClean="0"/>
          </a:p>
          <a:p>
            <a:endParaRPr lang="bg-BG" altLang="bg-BG" dirty="0" smtClean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14347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8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539750" y="2238375"/>
            <a:ext cx="8353425" cy="43338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15363" name="Rectangle 19"/>
          <p:cNvSpPr>
            <a:spLocks noChangeArrowheads="1"/>
          </p:cNvSpPr>
          <p:nvPr/>
        </p:nvSpPr>
        <p:spPr bwMode="auto">
          <a:xfrm>
            <a:off x="803275" y="1919288"/>
            <a:ext cx="7704138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Main steps </a:t>
            </a:r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Structure of implementation</a:t>
            </a:r>
            <a:endParaRPr lang="bg-BG" altLang="bg-BG" sz="1600" b="1" dirty="0" smtClean="0"/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Basic information</a:t>
            </a:r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Financial Engineering instruments</a:t>
            </a:r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Results and restraints</a:t>
            </a:r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Financial Instruments in 2014-2020 programming period</a:t>
            </a:r>
            <a:endParaRPr lang="en-US" altLang="bg-BG" sz="16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67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15370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2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3132138" y="577850"/>
            <a:ext cx="29162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CONTENT</a:t>
            </a:r>
            <a:endParaRPr lang="bg-BG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7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 idx="4294967295"/>
          </p:nvPr>
        </p:nvSpPr>
        <p:spPr>
          <a:xfrm>
            <a:off x="554037" y="446088"/>
            <a:ext cx="8229600" cy="6064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0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Structure of Implementation </a:t>
            </a:r>
            <a:endParaRPr lang="bg-BG" sz="2000" b="1" i="1" cap="none" dirty="0" smtClean="0">
              <a:solidFill>
                <a:srgbClr val="3B2C2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09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16411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16412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13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4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124180" y="1158295"/>
            <a:ext cx="6682763" cy="4588928"/>
            <a:chOff x="2393950" y="1035050"/>
            <a:chExt cx="6103939" cy="5586413"/>
          </a:xfrm>
        </p:grpSpPr>
        <p:sp>
          <p:nvSpPr>
            <p:cNvPr id="33" name="Text Box 2"/>
            <p:cNvSpPr txBox="1">
              <a:spLocks noChangeArrowheads="1"/>
            </p:cNvSpPr>
            <p:nvPr/>
          </p:nvSpPr>
          <p:spPr bwMode="auto">
            <a:xfrm>
              <a:off x="6636543" y="3608388"/>
              <a:ext cx="1861346" cy="3810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fr-BE" sz="1600" b="1" dirty="0" err="1">
                  <a:solidFill>
                    <a:schemeClr val="bg1"/>
                  </a:solidFill>
                  <a:latin typeface="Trebuchet MS" pitchFamily="34" charset="0"/>
                </a:rPr>
                <a:t>Investment</a:t>
              </a:r>
              <a:r>
                <a:rPr lang="fr-BE" sz="1600" b="1" dirty="0">
                  <a:solidFill>
                    <a:schemeClr val="bg1"/>
                  </a:solidFill>
                  <a:latin typeface="Trebuchet MS" pitchFamily="34" charset="0"/>
                </a:rPr>
                <a:t> </a:t>
              </a:r>
              <a:r>
                <a:rPr lang="fr-BE" sz="1600" b="1" dirty="0" err="1">
                  <a:solidFill>
                    <a:schemeClr val="bg1"/>
                  </a:solidFill>
                  <a:latin typeface="Trebuchet MS" pitchFamily="34" charset="0"/>
                </a:rPr>
                <a:t>Board</a:t>
              </a:r>
              <a:r>
                <a:rPr lang="fr-BE" sz="1600" b="1" dirty="0">
                  <a:solidFill>
                    <a:schemeClr val="bg1"/>
                  </a:solidFill>
                  <a:latin typeface="Trebuchet MS" pitchFamily="34" charset="0"/>
                </a:rPr>
                <a:t> </a:t>
              </a:r>
              <a:endParaRPr lang="en-GB" sz="1600" b="1" dirty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2393950" y="1035050"/>
              <a:ext cx="6080125" cy="773113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fr-BE" sz="1600" b="1" dirty="0" err="1" smtClean="0">
                  <a:solidFill>
                    <a:schemeClr val="bg1"/>
                  </a:solidFill>
                  <a:latin typeface="Trebuchet MS" pitchFamily="34" charset="0"/>
                </a:rPr>
                <a:t>Managing</a:t>
              </a:r>
              <a:r>
                <a:rPr lang="fr-BE" sz="1600" b="1" dirty="0" smtClean="0">
                  <a:solidFill>
                    <a:schemeClr val="bg1"/>
                  </a:solidFill>
                  <a:latin typeface="Trebuchet MS" pitchFamily="34" charset="0"/>
                </a:rPr>
                <a:t> </a:t>
              </a:r>
              <a:r>
                <a:rPr lang="fr-BE" sz="1600" b="1" dirty="0" err="1" smtClean="0">
                  <a:solidFill>
                    <a:schemeClr val="bg1"/>
                  </a:solidFill>
                  <a:latin typeface="Trebuchet MS" pitchFamily="34" charset="0"/>
                </a:rPr>
                <a:t>Authority</a:t>
              </a:r>
              <a:r>
                <a:rPr lang="fr-BE" sz="1600" b="1" dirty="0" smtClean="0">
                  <a:solidFill>
                    <a:schemeClr val="bg1"/>
                  </a:solidFill>
                  <a:latin typeface="Trebuchet MS" pitchFamily="34" charset="0"/>
                </a:rPr>
                <a:t> – </a:t>
              </a:r>
            </a:p>
            <a:p>
              <a:pPr algn="ctr"/>
              <a:r>
                <a:rPr lang="fr-BE" sz="1600" b="1" dirty="0" err="1" smtClean="0">
                  <a:solidFill>
                    <a:schemeClr val="bg1"/>
                  </a:solidFill>
                  <a:latin typeface="Trebuchet MS" pitchFamily="34" charset="0"/>
                </a:rPr>
                <a:t>Ministry</a:t>
              </a:r>
              <a:r>
                <a:rPr lang="fr-BE" sz="1600" b="1" dirty="0" smtClean="0">
                  <a:solidFill>
                    <a:schemeClr val="bg1"/>
                  </a:solidFill>
                  <a:latin typeface="Trebuchet MS" pitchFamily="34" charset="0"/>
                </a:rPr>
                <a:t> </a:t>
              </a:r>
              <a:r>
                <a:rPr lang="fr-BE" sz="1600" b="1" dirty="0">
                  <a:solidFill>
                    <a:schemeClr val="bg1"/>
                  </a:solidFill>
                  <a:latin typeface="Trebuchet MS" pitchFamily="34" charset="0"/>
                </a:rPr>
                <a:t>of </a:t>
              </a:r>
              <a:r>
                <a:rPr lang="fr-BE" sz="1600" b="1" dirty="0" err="1" smtClean="0">
                  <a:solidFill>
                    <a:schemeClr val="bg1"/>
                  </a:solidFill>
                  <a:latin typeface="Trebuchet MS" pitchFamily="34" charset="0"/>
                </a:rPr>
                <a:t>Economy</a:t>
              </a:r>
              <a:r>
                <a:rPr lang="fr-BE" sz="1600" b="1" dirty="0" smtClean="0">
                  <a:solidFill>
                    <a:schemeClr val="bg1"/>
                  </a:solidFill>
                  <a:latin typeface="Trebuchet MS" pitchFamily="34" charset="0"/>
                </a:rPr>
                <a:t> and </a:t>
              </a:r>
              <a:r>
                <a:rPr lang="fr-BE" sz="1600" b="1" dirty="0" err="1">
                  <a:solidFill>
                    <a:schemeClr val="bg1"/>
                  </a:solidFill>
                  <a:latin typeface="Trebuchet MS" pitchFamily="34" charset="0"/>
                </a:rPr>
                <a:t>Energy</a:t>
              </a:r>
              <a:r>
                <a:rPr lang="fr-BE" sz="1600" b="1" dirty="0">
                  <a:solidFill>
                    <a:schemeClr val="bg1"/>
                  </a:solidFill>
                  <a:latin typeface="Trebuchet MS" pitchFamily="34" charset="0"/>
                </a:rPr>
                <a:t> </a:t>
              </a:r>
              <a:endParaRPr lang="fr-BE" sz="1600" b="1" dirty="0" smtClean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35" name="Text Box 22"/>
            <p:cNvSpPr txBox="1">
              <a:spLocks noChangeArrowheads="1"/>
            </p:cNvSpPr>
            <p:nvPr/>
          </p:nvSpPr>
          <p:spPr bwMode="auto">
            <a:xfrm>
              <a:off x="2593975" y="4629151"/>
              <a:ext cx="1846262" cy="815975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fr-BE" sz="1600" b="1">
                  <a:solidFill>
                    <a:srgbClr val="EAEAEA"/>
                  </a:solidFill>
                  <a:latin typeface="Trebuchet MS" pitchFamily="34" charset="0"/>
                </a:rPr>
                <a:t>FI 1</a:t>
              </a:r>
              <a:endParaRPr lang="en-US" sz="1600" b="1">
                <a:solidFill>
                  <a:srgbClr val="EAEAEA"/>
                </a:solidFill>
                <a:latin typeface="Trebuchet MS" pitchFamily="34" charset="0"/>
              </a:endParaRPr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2393951" y="3608388"/>
              <a:ext cx="3908918" cy="381000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fr-BE" sz="1600" b="1" dirty="0" smtClean="0">
                  <a:solidFill>
                    <a:srgbClr val="1145A0"/>
                  </a:solidFill>
                  <a:latin typeface="Trebuchet MS" pitchFamily="34" charset="0"/>
                </a:rPr>
                <a:t>JEREMIE Holding </a:t>
              </a:r>
              <a:r>
                <a:rPr lang="fr-BE" sz="1600" b="1" dirty="0" err="1" smtClean="0">
                  <a:solidFill>
                    <a:srgbClr val="1145A0"/>
                  </a:solidFill>
                  <a:latin typeface="Trebuchet MS" pitchFamily="34" charset="0"/>
                </a:rPr>
                <a:t>Fund</a:t>
              </a:r>
              <a:r>
                <a:rPr lang="fr-BE" sz="1600" b="1" dirty="0" smtClean="0">
                  <a:solidFill>
                    <a:srgbClr val="1145A0"/>
                  </a:solidFill>
                  <a:latin typeface="Trebuchet MS" pitchFamily="34" charset="0"/>
                </a:rPr>
                <a:t>  (SPV)</a:t>
              </a:r>
              <a:endParaRPr lang="en-US" sz="1600" b="1" dirty="0">
                <a:solidFill>
                  <a:srgbClr val="1145A0"/>
                </a:solidFill>
                <a:latin typeface="Trebuchet MS" pitchFamily="34" charset="0"/>
              </a:endParaRPr>
            </a:p>
          </p:txBody>
        </p:sp>
        <p:sp>
          <p:nvSpPr>
            <p:cNvPr id="37" name="Text Box 22"/>
            <p:cNvSpPr txBox="1">
              <a:spLocks noChangeArrowheads="1"/>
            </p:cNvSpPr>
            <p:nvPr/>
          </p:nvSpPr>
          <p:spPr bwMode="auto">
            <a:xfrm>
              <a:off x="4682331" y="4629151"/>
              <a:ext cx="1846262" cy="815975"/>
            </a:xfrm>
            <a:prstGeom prst="rect">
              <a:avLst/>
            </a:pr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fr-BE" sz="1600" b="1">
                  <a:solidFill>
                    <a:srgbClr val="EAEAEA"/>
                  </a:solidFill>
                  <a:latin typeface="Trebuchet MS" pitchFamily="34" charset="0"/>
                </a:rPr>
                <a:t>FI 2</a:t>
              </a:r>
              <a:endParaRPr lang="en-US" sz="1600" b="1">
                <a:solidFill>
                  <a:srgbClr val="EAEAEA"/>
                </a:solidFill>
                <a:latin typeface="Trebuchet MS" pitchFamily="34" charset="0"/>
              </a:endParaRPr>
            </a:p>
          </p:txBody>
        </p:sp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5326063" y="6307137"/>
              <a:ext cx="561975" cy="3143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lv-LV" sz="1400" b="1">
                <a:latin typeface="FuturaT" pitchFamily="34" charset="0"/>
              </a:endParaRPr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5110163" y="6230937"/>
              <a:ext cx="561975" cy="314326"/>
            </a:xfrm>
            <a:prstGeom prst="rect">
              <a:avLst/>
            </a:prstGeom>
            <a:solidFill>
              <a:srgbClr val="339933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lv-LV" sz="1400" b="1">
                <a:latin typeface="FuturaT" pitchFamily="34" charset="0"/>
              </a:endParaRPr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4911725" y="6124575"/>
              <a:ext cx="641350" cy="3365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600" b="1" dirty="0">
                  <a:latin typeface="Trebuchet MS" pitchFamily="34" charset="0"/>
                </a:rPr>
                <a:t>SMEs</a:t>
              </a:r>
            </a:p>
          </p:txBody>
        </p: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2393950" y="2471738"/>
              <a:ext cx="6080125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fr-BE" sz="1600" b="1">
                  <a:latin typeface="Trebuchet MS" pitchFamily="34" charset="0"/>
                </a:rPr>
                <a:t>Operational Programme </a:t>
              </a:r>
              <a:r>
                <a:rPr lang="en-GB" sz="1600" b="1">
                  <a:latin typeface="Trebuchet MS" pitchFamily="34" charset="0"/>
                </a:rPr>
                <a:t>“Competitiveness” 2007 - 2013</a:t>
              </a:r>
            </a:p>
          </p:txBody>
        </p:sp>
        <p:sp>
          <p:nvSpPr>
            <p:cNvPr id="42" name="AutoShape 28"/>
            <p:cNvSpPr>
              <a:spLocks noChangeArrowheads="1"/>
            </p:cNvSpPr>
            <p:nvPr/>
          </p:nvSpPr>
          <p:spPr bwMode="auto">
            <a:xfrm>
              <a:off x="5067300" y="1916113"/>
              <a:ext cx="538163" cy="485775"/>
            </a:xfrm>
            <a:prstGeom prst="downArrow">
              <a:avLst>
                <a:gd name="adj1" fmla="val 50000"/>
                <a:gd name="adj2" fmla="val 55025"/>
              </a:avLst>
            </a:prstGeom>
            <a:solidFill>
              <a:schemeClr val="bg1">
                <a:lumMod val="65000"/>
              </a:schemeClr>
            </a:solidFill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outerShdw dist="35921" dir="2700000" algn="ctr" rotWithShape="0">
                <a:srgbClr val="F2F2F2"/>
              </a:outerShdw>
            </a:effectLst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>
                <a:ea typeface="Arial" charset="0"/>
              </a:endParaRPr>
            </a:p>
          </p:txBody>
        </p:sp>
        <p:sp>
          <p:nvSpPr>
            <p:cNvPr id="43" name="AutoShape 28"/>
            <p:cNvSpPr>
              <a:spLocks noChangeArrowheads="1"/>
            </p:cNvSpPr>
            <p:nvPr/>
          </p:nvSpPr>
          <p:spPr bwMode="auto">
            <a:xfrm>
              <a:off x="3248025" y="2919414"/>
              <a:ext cx="538163" cy="485775"/>
            </a:xfrm>
            <a:prstGeom prst="downArrow">
              <a:avLst>
                <a:gd name="adj1" fmla="val 50000"/>
                <a:gd name="adj2" fmla="val 55025"/>
              </a:avLst>
            </a:prstGeom>
            <a:solidFill>
              <a:schemeClr val="bg1">
                <a:lumMod val="65000"/>
              </a:schemeClr>
            </a:solidFill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outerShdw dist="35921" dir="2700000" algn="ctr" rotWithShape="0">
                <a:srgbClr val="F2F2F2"/>
              </a:outerShdw>
            </a:effectLst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>
                <a:ea typeface="Arial" charset="0"/>
              </a:endParaRPr>
            </a:p>
          </p:txBody>
        </p:sp>
        <p:sp>
          <p:nvSpPr>
            <p:cNvPr id="44" name="AutoShape 28"/>
            <p:cNvSpPr>
              <a:spLocks noChangeArrowheads="1"/>
            </p:cNvSpPr>
            <p:nvPr/>
          </p:nvSpPr>
          <p:spPr bwMode="auto">
            <a:xfrm>
              <a:off x="7129463" y="2943225"/>
              <a:ext cx="538162" cy="485775"/>
            </a:xfrm>
            <a:prstGeom prst="downArrow">
              <a:avLst>
                <a:gd name="adj1" fmla="val 50000"/>
                <a:gd name="adj2" fmla="val 55025"/>
              </a:avLst>
            </a:prstGeom>
            <a:solidFill>
              <a:schemeClr val="bg1">
                <a:lumMod val="65000"/>
              </a:schemeClr>
            </a:solidFill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outerShdw dist="35921" dir="2700000" algn="ctr" rotWithShape="0">
                <a:srgbClr val="F2F2F2"/>
              </a:outerShdw>
            </a:effectLst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>
                <a:ea typeface="Arial" charset="0"/>
              </a:endParaRPr>
            </a:p>
          </p:txBody>
        </p:sp>
        <p:sp>
          <p:nvSpPr>
            <p:cNvPr id="45" name="Rectangle 1"/>
            <p:cNvSpPr>
              <a:spLocks noChangeArrowheads="1"/>
            </p:cNvSpPr>
            <p:nvPr/>
          </p:nvSpPr>
          <p:spPr bwMode="auto">
            <a:xfrm>
              <a:off x="3167063" y="2997200"/>
              <a:ext cx="4572000" cy="449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b="1" dirty="0">
                  <a:latin typeface="Trebuchet MS" pitchFamily="34" charset="0"/>
                </a:rPr>
                <a:t>EUR </a:t>
              </a:r>
              <a:r>
                <a:rPr lang="en-GB" b="1" dirty="0" smtClean="0">
                  <a:latin typeface="Trebuchet MS" pitchFamily="34" charset="0"/>
                </a:rPr>
                <a:t>349 M</a:t>
              </a:r>
              <a:endParaRPr lang="en-GB" b="1" dirty="0">
                <a:latin typeface="Trebuchet MS" pitchFamily="34" charset="0"/>
              </a:endParaRPr>
            </a:p>
          </p:txBody>
        </p:sp>
        <p:sp>
          <p:nvSpPr>
            <p:cNvPr id="47" name="AutoShape 28"/>
            <p:cNvSpPr>
              <a:spLocks noChangeArrowheads="1"/>
            </p:cNvSpPr>
            <p:nvPr/>
          </p:nvSpPr>
          <p:spPr bwMode="auto">
            <a:xfrm>
              <a:off x="3274037" y="4071938"/>
              <a:ext cx="538163" cy="485775"/>
            </a:xfrm>
            <a:prstGeom prst="downArrow">
              <a:avLst>
                <a:gd name="adj1" fmla="val 50000"/>
                <a:gd name="adj2" fmla="val 55025"/>
              </a:avLst>
            </a:prstGeom>
            <a:solidFill>
              <a:schemeClr val="bg1">
                <a:lumMod val="65000"/>
              </a:schemeClr>
            </a:solidFill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outerShdw dist="35921" dir="2700000" algn="ctr" rotWithShape="0">
                <a:srgbClr val="F2F2F2"/>
              </a:outerShdw>
            </a:effectLst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>
                <a:ea typeface="Arial" charset="0"/>
              </a:endParaRPr>
            </a:p>
          </p:txBody>
        </p:sp>
        <p:sp>
          <p:nvSpPr>
            <p:cNvPr id="48" name="AutoShape 28"/>
            <p:cNvSpPr>
              <a:spLocks noChangeArrowheads="1"/>
            </p:cNvSpPr>
            <p:nvPr/>
          </p:nvSpPr>
          <p:spPr bwMode="auto">
            <a:xfrm>
              <a:off x="5056188" y="5603875"/>
              <a:ext cx="539750" cy="485775"/>
            </a:xfrm>
            <a:prstGeom prst="downArrow">
              <a:avLst>
                <a:gd name="adj1" fmla="val 50000"/>
                <a:gd name="adj2" fmla="val 55025"/>
              </a:avLst>
            </a:prstGeom>
            <a:solidFill>
              <a:schemeClr val="bg1">
                <a:lumMod val="65000"/>
              </a:schemeClr>
            </a:solidFill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>
              <a:outerShdw dist="35921" dir="2700000" algn="ctr" rotWithShape="0">
                <a:srgbClr val="F2F2F2"/>
              </a:outerShdw>
            </a:effectLst>
          </p:spPr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endParaRPr lang="en-GB">
                <a:ea typeface="Arial" charset="0"/>
              </a:endParaRPr>
            </a:p>
          </p:txBody>
        </p:sp>
      </p:grpSp>
      <p:sp>
        <p:nvSpPr>
          <p:cNvPr id="67" name="AutoShape 28"/>
          <p:cNvSpPr>
            <a:spLocks noChangeArrowheads="1"/>
          </p:cNvSpPr>
          <p:nvPr/>
        </p:nvSpPr>
        <p:spPr bwMode="auto">
          <a:xfrm>
            <a:off x="4348850" y="3645024"/>
            <a:ext cx="583190" cy="399037"/>
          </a:xfrm>
          <a:prstGeom prst="downArrow">
            <a:avLst>
              <a:gd name="adj1" fmla="val 50000"/>
              <a:gd name="adj2" fmla="val 55025"/>
            </a:avLst>
          </a:prstGeom>
          <a:solidFill>
            <a:schemeClr val="bg1">
              <a:lumMod val="65000"/>
            </a:schemeClr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>
            <a:outerShdw dist="35921" dir="2700000" algn="ctr" rotWithShape="0">
              <a:srgbClr val="F2F2F2"/>
            </a:outerShdw>
          </a:effec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GB">
              <a:ea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576263" y="2671763"/>
            <a:ext cx="8353425" cy="43338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18435" name="Rectangle 19"/>
          <p:cNvSpPr>
            <a:spLocks noChangeArrowheads="1"/>
          </p:cNvSpPr>
          <p:nvPr/>
        </p:nvSpPr>
        <p:spPr bwMode="auto">
          <a:xfrm>
            <a:off x="684213" y="1962150"/>
            <a:ext cx="7704137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Main steps </a:t>
            </a:r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Structure of implementation</a:t>
            </a:r>
            <a:endParaRPr lang="bg-BG" altLang="bg-BG" sz="1600" b="1" dirty="0" smtClean="0"/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Basic information</a:t>
            </a:r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Financial Engineering instruments</a:t>
            </a:r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Results and restraints</a:t>
            </a:r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Financial Instruments in 2014-2020 programming period</a:t>
            </a:r>
            <a:endParaRPr lang="en-US" altLang="bg-BG" sz="16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39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18442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3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4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2460625" y="569913"/>
            <a:ext cx="49688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CONTENT</a:t>
            </a:r>
            <a:endParaRPr lang="bg-BG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59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>
          <a:xfrm>
            <a:off x="0" y="333375"/>
            <a:ext cx="9756775" cy="962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Basic information</a:t>
            </a:r>
            <a:endParaRPr lang="bg-BG" sz="1900" b="1" i="1" cap="none" dirty="0" smtClean="0">
              <a:solidFill>
                <a:srgbClr val="3B2C2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bg-BG" sz="2000" dirty="0" smtClean="0"/>
          </a:p>
          <a:p>
            <a:r>
              <a:rPr lang="en-US" altLang="bg-BG" sz="2000" b="1" dirty="0" smtClean="0"/>
              <a:t>Total budget</a:t>
            </a:r>
            <a:r>
              <a:rPr lang="ru-RU" altLang="bg-BG" sz="2000" dirty="0" smtClean="0"/>
              <a:t>: </a:t>
            </a:r>
            <a:r>
              <a:rPr lang="en-US" altLang="bg-BG" sz="2000" dirty="0" smtClean="0"/>
              <a:t>EUR </a:t>
            </a:r>
            <a:r>
              <a:rPr lang="ru-RU" altLang="bg-BG" sz="2000" dirty="0" smtClean="0"/>
              <a:t>349 </a:t>
            </a:r>
            <a:r>
              <a:rPr lang="en-US" altLang="bg-BG" sz="2000" dirty="0" smtClean="0"/>
              <a:t>M</a:t>
            </a:r>
            <a:r>
              <a:rPr lang="ru-RU" altLang="bg-BG" sz="2000" dirty="0" smtClean="0"/>
              <a:t>(</a:t>
            </a:r>
            <a:r>
              <a:rPr lang="en-US" altLang="bg-BG" sz="2000" dirty="0" smtClean="0"/>
              <a:t> approximately </a:t>
            </a:r>
            <a:r>
              <a:rPr lang="ru-RU" altLang="bg-BG" sz="2000" dirty="0" smtClean="0"/>
              <a:t>30 % </a:t>
            </a:r>
            <a:r>
              <a:rPr lang="en-US" altLang="bg-BG" sz="2000" dirty="0" smtClean="0"/>
              <a:t>of OPC resources</a:t>
            </a:r>
            <a:r>
              <a:rPr lang="ru-RU" altLang="bg-BG" sz="2000" dirty="0" smtClean="0"/>
              <a:t>)</a:t>
            </a:r>
          </a:p>
          <a:p>
            <a:endParaRPr lang="ru-RU" altLang="bg-BG" sz="2000" dirty="0" smtClean="0"/>
          </a:p>
          <a:p>
            <a:r>
              <a:rPr lang="en-US" altLang="bg-BG" sz="2000" b="1" dirty="0" smtClean="0"/>
              <a:t>7 Financial Instruments</a:t>
            </a:r>
            <a:r>
              <a:rPr lang="ru-RU" altLang="bg-BG" sz="2000" dirty="0" smtClean="0"/>
              <a:t>: </a:t>
            </a:r>
            <a:r>
              <a:rPr lang="en-US" altLang="bg-BG" sz="2000" dirty="0" smtClean="0"/>
              <a:t>wide range of debt and equity financial products</a:t>
            </a:r>
            <a:r>
              <a:rPr lang="ru-RU" altLang="bg-BG" sz="2000" dirty="0" smtClean="0"/>
              <a:t> </a:t>
            </a:r>
            <a:r>
              <a:rPr lang="en-US" altLang="bg-BG" sz="2000" dirty="0" smtClean="0"/>
              <a:t>covering different forms of funding and development stages of the supported enterprises</a:t>
            </a:r>
            <a:r>
              <a:rPr lang="ru-RU" altLang="bg-BG" sz="2000" dirty="0" smtClean="0"/>
              <a:t>:</a:t>
            </a:r>
            <a:endParaRPr lang="en-US" altLang="bg-BG" sz="2000" dirty="0" smtClean="0"/>
          </a:p>
          <a:p>
            <a:endParaRPr lang="ru-RU" altLang="bg-BG" sz="2000" dirty="0" smtClean="0"/>
          </a:p>
          <a:p>
            <a:pPr lvl="1"/>
            <a:r>
              <a:rPr lang="en-US" altLang="bg-BG" sz="2000" dirty="0" smtClean="0"/>
              <a:t>On the debt side 2 instruments</a:t>
            </a:r>
            <a:r>
              <a:rPr lang="ru-RU" altLang="bg-BG" sz="2000" dirty="0" smtClean="0"/>
              <a:t> – </a:t>
            </a:r>
            <a:r>
              <a:rPr lang="en-US" altLang="bg-BG" sz="2000" dirty="0" smtClean="0"/>
              <a:t>portfolio guarantee and portfolio funded risk sharing loans </a:t>
            </a:r>
          </a:p>
          <a:p>
            <a:pPr lvl="1"/>
            <a:r>
              <a:rPr lang="en-US" altLang="bg-BG" sz="2000" dirty="0" smtClean="0"/>
              <a:t>On the equity side: Risk capital Fund, Growth Fund (terminated), Mezzanine Fund (terminated), Seed and Acceleration Funds and Co-Investment Funds</a:t>
            </a:r>
            <a:endParaRPr lang="ru-RU" altLang="bg-BG" sz="2000" dirty="0" smtClean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19466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19467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8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576263" y="3103563"/>
            <a:ext cx="8353425" cy="43338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  <p:sp>
        <p:nvSpPr>
          <p:cNvPr id="20483" name="Rectangle 19"/>
          <p:cNvSpPr>
            <a:spLocks noChangeArrowheads="1"/>
          </p:cNvSpPr>
          <p:nvPr/>
        </p:nvSpPr>
        <p:spPr bwMode="auto">
          <a:xfrm>
            <a:off x="684213" y="1962150"/>
            <a:ext cx="7704137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Main steps </a:t>
            </a:r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Structure of implementation</a:t>
            </a:r>
            <a:endParaRPr lang="bg-BG" altLang="bg-BG" sz="1600" b="1" dirty="0" smtClean="0"/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Basic information</a:t>
            </a:r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Financial Engineering instruments</a:t>
            </a:r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Results and restraints</a:t>
            </a:r>
          </a:p>
          <a:p>
            <a:pPr marL="342900" indent="-342900">
              <a:spcAft>
                <a:spcPts val="1200"/>
              </a:spcAft>
              <a:buFont typeface="Franklin Gothic Medium" pitchFamily="34" charset="0"/>
              <a:buAutoNum type="arabicPeriod"/>
            </a:pPr>
            <a:r>
              <a:rPr lang="en-US" altLang="bg-BG" sz="1600" b="1" dirty="0" smtClean="0"/>
              <a:t>Financial Instruments in 2014-2020 programming period</a:t>
            </a:r>
            <a:endParaRPr lang="en-US" altLang="bg-BG" sz="16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0825" y="59848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7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20490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1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2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132138" y="577850"/>
            <a:ext cx="29162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CONTENT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5"/>
          <p:cNvSpPr txBox="1">
            <a:spLocks noChangeArrowheads="1"/>
          </p:cNvSpPr>
          <p:nvPr/>
        </p:nvSpPr>
        <p:spPr bwMode="auto">
          <a:xfrm>
            <a:off x="1250950" y="6554788"/>
            <a:ext cx="68357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5000"/>
              </a:lnSpc>
            </a:pPr>
            <a:endParaRPr lang="en-US" altLang="bg-BG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Rectangle 4"/>
          <p:cNvSpPr txBox="1">
            <a:spLocks noChangeArrowheads="1"/>
          </p:cNvSpPr>
          <p:nvPr/>
        </p:nvSpPr>
        <p:spPr bwMode="gray">
          <a:xfrm>
            <a:off x="1439863" y="1052513"/>
            <a:ext cx="6481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333399"/>
              </a:buClr>
            </a:pPr>
            <a:r>
              <a:rPr lang="bg-BG" altLang="bg-BG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6388" name="Title 6"/>
          <p:cNvSpPr>
            <a:spLocks noGrp="1"/>
          </p:cNvSpPr>
          <p:nvPr>
            <p:ph type="title"/>
          </p:nvPr>
        </p:nvSpPr>
        <p:spPr>
          <a:xfrm>
            <a:off x="0" y="333375"/>
            <a:ext cx="9756775" cy="962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1900" b="1" i="1" cap="none" dirty="0" smtClean="0">
                <a:solidFill>
                  <a:srgbClr val="3B2C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Financial Engineering Instruments </a:t>
            </a:r>
            <a:endParaRPr lang="bg-BG" sz="1900" b="1" i="1" cap="none" dirty="0" smtClean="0">
              <a:solidFill>
                <a:srgbClr val="3B2C2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50825" y="5997575"/>
            <a:ext cx="8642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12" name="Group 8"/>
          <p:cNvGrpSpPr>
            <a:grpSpLocks/>
          </p:cNvGrpSpPr>
          <p:nvPr/>
        </p:nvGrpSpPr>
        <p:grpSpPr bwMode="auto">
          <a:xfrm>
            <a:off x="481013" y="6129338"/>
            <a:ext cx="8339137" cy="522287"/>
            <a:chOff x="2572" y="5004"/>
            <a:chExt cx="9698" cy="815"/>
          </a:xfrm>
        </p:grpSpPr>
        <p:sp>
          <p:nvSpPr>
            <p:cNvPr id="21514" name="Text Box 9"/>
            <p:cNvSpPr txBox="1">
              <a:spLocks noChangeArrowheads="1"/>
            </p:cNvSpPr>
            <p:nvPr/>
          </p:nvSpPr>
          <p:spPr bwMode="auto">
            <a:xfrm>
              <a:off x="3436" y="5198"/>
              <a:ext cx="2227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Regional Development Fund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EUROPEAN UNION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  <a:p>
              <a:r>
                <a:rPr lang="en-US" altLang="bg-BG" sz="600" i="1">
                  <a:solidFill>
                    <a:schemeClr val="tx1"/>
                  </a:solidFill>
                  <a:latin typeface="Tahoma" pitchFamily="34" charset="0"/>
                </a:rPr>
                <a:t>Investing in your future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pic>
          <p:nvPicPr>
            <p:cNvPr id="21515" name="Picture 10" descr="EU-logo_fit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5138"/>
              <a:ext cx="738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6" name="Picture 12" descr="logo big ver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5" t="1955" r="1955" b="1955"/>
            <a:stretch>
              <a:fillRect/>
            </a:stretch>
          </p:blipFill>
          <p:spPr bwMode="auto">
            <a:xfrm>
              <a:off x="11558" y="5004"/>
              <a:ext cx="712" cy="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9549" y="5262"/>
              <a:ext cx="1925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>
                <a:defRPr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Wingdings 2" pitchFamily="18" charset="2"/>
                <a:buChar char=""/>
                <a:defRPr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Operational programme</a:t>
              </a:r>
            </a:p>
            <a:p>
              <a:pPr algn="r"/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„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Development of the competitiveness</a:t>
              </a:r>
            </a:p>
            <a:p>
              <a:pPr algn="r"/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of the Bulgarian economy</a:t>
              </a:r>
              <a:r>
                <a:rPr lang="bg-BG" altLang="bg-BG" sz="600">
                  <a:solidFill>
                    <a:schemeClr val="tx1"/>
                  </a:solidFill>
                  <a:latin typeface="Tahoma" pitchFamily="34" charset="0"/>
                </a:rPr>
                <a:t>“ </a:t>
              </a:r>
              <a:r>
                <a:rPr lang="en-US" altLang="bg-BG" sz="600">
                  <a:solidFill>
                    <a:schemeClr val="tx1"/>
                  </a:solidFill>
                  <a:latin typeface="Tahoma" pitchFamily="34" charset="0"/>
                </a:rPr>
                <a:t>2007-2013</a:t>
              </a:r>
              <a:endParaRPr lang="bg-BG" altLang="bg-BG" sz="60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191420"/>
            <a:ext cx="8412162" cy="4685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2605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20142</TotalTime>
  <Words>2062</Words>
  <Application>Microsoft Office PowerPoint</Application>
  <PresentationFormat>Předvádění na obrazovce (4:3)</PresentationFormat>
  <Paragraphs>386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1_Custom Design</vt:lpstr>
      <vt:lpstr>Custom Design</vt:lpstr>
      <vt:lpstr>Trek</vt:lpstr>
      <vt:lpstr>Prezentace aplikace PowerPoint</vt:lpstr>
      <vt:lpstr>Prezentace aplikace PowerPoint</vt:lpstr>
      <vt:lpstr>Main STEPS  and TIMELINE</vt:lpstr>
      <vt:lpstr>Prezentace aplikace PowerPoint</vt:lpstr>
      <vt:lpstr>Structure of Implementation </vt:lpstr>
      <vt:lpstr>Prezentace aplikace PowerPoint</vt:lpstr>
      <vt:lpstr>Basic information</vt:lpstr>
      <vt:lpstr>Prezentace aplikace PowerPoint</vt:lpstr>
      <vt:lpstr>Financial Engineering Instruments </vt:lpstr>
      <vt:lpstr>Debt Instruments -  First Loss Portfolio Guarantee (FLPG) </vt:lpstr>
      <vt:lpstr>Debt Instruments -  Portfolio Risk Sharing Loan (PRSL) </vt:lpstr>
      <vt:lpstr>Equity Instruments -  Acceleration &amp; Seed Fund</vt:lpstr>
      <vt:lpstr>Debt Instruments -  Venture capital Fund</vt:lpstr>
      <vt:lpstr>Equity Instruments –  Co-Investment Funds</vt:lpstr>
      <vt:lpstr>Prezentace aplikace PowerPoint</vt:lpstr>
      <vt:lpstr>Results </vt:lpstr>
      <vt:lpstr>Results</vt:lpstr>
      <vt:lpstr>Restraints</vt:lpstr>
      <vt:lpstr>Prezentace aplikace PowerPoint</vt:lpstr>
      <vt:lpstr>Financial Instruments in 2014-2020 programming period</vt:lpstr>
      <vt:lpstr>Financial Instruments in 2014-2020 programming period</vt:lpstr>
      <vt:lpstr>Financial Instruments in 2014-2020 programming period</vt:lpstr>
      <vt:lpstr>“Fund Manager of Financial Instruments in Bulgaria” (SPV)</vt:lpstr>
      <vt:lpstr>Financial Instruments in 2014-2020 programming period</vt:lpstr>
      <vt:lpstr>Challenges for new programming period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</dc:creator>
  <cp:lastModifiedBy>Pavla Žáčková</cp:lastModifiedBy>
  <cp:revision>1417</cp:revision>
  <cp:lastPrinted>2016-01-22T12:51:03Z</cp:lastPrinted>
  <dcterms:created xsi:type="dcterms:W3CDTF">1601-01-01T00:00:00Z</dcterms:created>
  <dcterms:modified xsi:type="dcterms:W3CDTF">2016-01-25T06:49:49Z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