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vvrcommon04\gvvrcommon04\KMF\Ad_hoc_feladatok\2016\V4_Pr&#225;ga\h&#225;tt&#233;r\Keretadatok_indikativ_123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vrcommon04\gvvrcommon04\KMF\Ad_hoc_feladatok\2016\V4_Pr&#225;ga\h&#225;tt&#233;r\Keretadatok_indikativ_123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gvvrcommon04\gvvrcommon04\KMF\Ad_hoc_feladatok\ARM_prezi_15\H&#225;tt&#233;r\14-20\M&#225;solat%20eredetijeKeretadatok_TC_1001_EN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vrcommon04\gvvrcommon04\KMF\Ad_hoc_feladatok\2015\ARM_prezi_15\H&#225;tt&#233;r\14-20\Konstrukci&#243;k,%20p&#225;ly&#225;zatok,%202020indi\2020_Aggreg&#225;lt%20adatok_11.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erg&#337;\Egy&#233;b\prezi%20adatok%20achievements%2014_20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erg&#337;\Egy&#233;b\prezi%20adatok%20achievements%2014_20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62258823093728E-2"/>
          <c:y val="0.26596178855944108"/>
          <c:w val="0.3902170592156427"/>
          <c:h val="0.5508946718338485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5.0922124762894663E-2"/>
                  <c:y val="0.15673200424415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734088082294557"/>
                  <c:y val="-2.7278717819846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009636259854984E-2"/>
                  <c:y val="-0.19989411961802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80980974244317E-2"/>
                  <c:y val="-0.15586038979170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1475150364039254"/>
                  <c:y val="7.5275590551181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8514031899858677E-2"/>
                  <c:y val="0.14997196627017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Book Antiqua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Munka1!$B$18:$B$25</c:f>
              <c:strCache>
                <c:ptCount val="8"/>
                <c:pt idx="0">
                  <c:v>HRDOP: Human Resource Development OP (3070 M EUR)</c:v>
                </c:pt>
                <c:pt idx="1">
                  <c:v>EDIOP: Economic Development and Innovation OP (8219 M EUR)</c:v>
                </c:pt>
                <c:pt idx="2">
                  <c:v>ITOP: Integrated Transport OP (3920 M EUR)</c:v>
                </c:pt>
                <c:pt idx="3">
                  <c:v>EEEOP: Environment and Energy Efficiency OP (3745 M EUR)</c:v>
                </c:pt>
                <c:pt idx="4">
                  <c:v>PASOP: Public Administration and Services OP  (935 M EUR)</c:v>
                </c:pt>
                <c:pt idx="5">
                  <c:v>TOP: Territorial OP (3871 M EUR)</c:v>
                </c:pt>
                <c:pt idx="6">
                  <c:v>CCHOP: Competitive Central Hungary OP (867 M EUR)</c:v>
                </c:pt>
                <c:pt idx="7">
                  <c:v>RDP: Rural Development OP (4036 M EUR)</c:v>
                </c:pt>
              </c:strCache>
            </c:strRef>
          </c:cat>
          <c:val>
            <c:numRef>
              <c:f>Munka1!$C$18:$C$25</c:f>
              <c:numCache>
                <c:formatCode>0,,</c:formatCode>
                <c:ptCount val="8"/>
                <c:pt idx="0">
                  <c:v>3069636237.2499995</c:v>
                </c:pt>
                <c:pt idx="1">
                  <c:v>8219497087.9800005</c:v>
                </c:pt>
                <c:pt idx="2">
                  <c:v>3919774383.2000003</c:v>
                </c:pt>
                <c:pt idx="3">
                  <c:v>3745037929.9499998</c:v>
                </c:pt>
                <c:pt idx="4">
                  <c:v>935044626.00000012</c:v>
                </c:pt>
                <c:pt idx="5">
                  <c:v>3871105499.7600007</c:v>
                </c:pt>
                <c:pt idx="6">
                  <c:v>866927698.12</c:v>
                </c:pt>
                <c:pt idx="7">
                  <c:v>4036075874.1176472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3254777246972559"/>
          <c:y val="0.10946579549896689"/>
          <c:w val="0.56551031366885163"/>
          <c:h val="0.74866550775404039"/>
        </c:manualLayout>
      </c:layout>
      <c:overlay val="0"/>
      <c:txPr>
        <a:bodyPr/>
        <a:lstStyle/>
        <a:p>
          <a:pPr>
            <a:defRPr sz="1100" b="1">
              <a:latin typeface="Book Antiqua" pitchFamily="18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92164742132239E-2"/>
          <c:y val="1.6103085545409644E-2"/>
          <c:w val="0.896330109736173"/>
          <c:h val="0.84229634134892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Munka9!$E$3</c:f>
              <c:strCache>
                <c:ptCount val="1"/>
                <c:pt idx="0">
                  <c:v>Budget (EU+national part)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127061738053339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26671323276146E-2"/>
                  <c:y val="-2.5920377498663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43092770063237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830220466759446E-4"/>
                  <c:y val="5.73656732562933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b="1">
                    <a:solidFill>
                      <a:sysClr val="windowText" lastClr="000000"/>
                    </a:solidFill>
                    <a:latin typeface="Book Antiqua" panose="02040602050305030304" pitchFamily="18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Munka9!$D$4:$D$11</c:f>
              <c:strCache>
                <c:ptCount val="8"/>
                <c:pt idx="0">
                  <c:v>HRDOP</c:v>
                </c:pt>
                <c:pt idx="1">
                  <c:v>EDIOP</c:v>
                </c:pt>
                <c:pt idx="2">
                  <c:v>ITOP</c:v>
                </c:pt>
                <c:pt idx="3">
                  <c:v>EEEOP</c:v>
                </c:pt>
                <c:pt idx="4">
                  <c:v>PASOP</c:v>
                </c:pt>
                <c:pt idx="5">
                  <c:v>TOP</c:v>
                </c:pt>
                <c:pt idx="6">
                  <c:v>CCHOP</c:v>
                </c:pt>
                <c:pt idx="7">
                  <c:v>RDP</c:v>
                </c:pt>
              </c:strCache>
            </c:strRef>
          </c:cat>
          <c:val>
            <c:numRef>
              <c:f>Munka9!$E$4:$E$11</c:f>
              <c:numCache>
                <c:formatCode>0,,</c:formatCode>
                <c:ptCount val="8"/>
                <c:pt idx="0">
                  <c:v>3069636237.2499995</c:v>
                </c:pt>
                <c:pt idx="1">
                  <c:v>8219497087.9800005</c:v>
                </c:pt>
                <c:pt idx="2">
                  <c:v>3919774383.2000003</c:v>
                </c:pt>
                <c:pt idx="3">
                  <c:v>3745037929.9499998</c:v>
                </c:pt>
                <c:pt idx="4">
                  <c:v>935044626.00000012</c:v>
                </c:pt>
                <c:pt idx="5">
                  <c:v>3871105499.7600007</c:v>
                </c:pt>
                <c:pt idx="6">
                  <c:v>866927698.12</c:v>
                </c:pt>
                <c:pt idx="7">
                  <c:v>4036075874.1176472</c:v>
                </c:pt>
              </c:numCache>
            </c:numRef>
          </c:val>
        </c:ser>
        <c:ser>
          <c:idx val="3"/>
          <c:order val="1"/>
          <c:tx>
            <c:strRef>
              <c:f>Munka9!$F$3</c:f>
              <c:strCache>
                <c:ptCount val="1"/>
                <c:pt idx="0">
                  <c:v>Calls to be launched in 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7.82319577547428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3.91159788773714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7.82319577547418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757433240985789E-3"/>
                  <c:y val="7.7761132495989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7777255216947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Book Antiqua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Munka9!$D$4:$D$11</c:f>
              <c:strCache>
                <c:ptCount val="8"/>
                <c:pt idx="0">
                  <c:v>HRDOP</c:v>
                </c:pt>
                <c:pt idx="1">
                  <c:v>EDIOP</c:v>
                </c:pt>
                <c:pt idx="2">
                  <c:v>ITOP</c:v>
                </c:pt>
                <c:pt idx="3">
                  <c:v>EEEOP</c:v>
                </c:pt>
                <c:pt idx="4">
                  <c:v>PASOP</c:v>
                </c:pt>
                <c:pt idx="5">
                  <c:v>TOP</c:v>
                </c:pt>
                <c:pt idx="6">
                  <c:v>CCHOP</c:v>
                </c:pt>
                <c:pt idx="7">
                  <c:v>RDP</c:v>
                </c:pt>
              </c:strCache>
            </c:strRef>
          </c:cat>
          <c:val>
            <c:numRef>
              <c:f>Munka9!$F$4:$F$11</c:f>
              <c:numCache>
                <c:formatCode>0,,</c:formatCode>
                <c:ptCount val="8"/>
                <c:pt idx="0">
                  <c:v>2900032247.6620445</c:v>
                </c:pt>
                <c:pt idx="1">
                  <c:v>6143018381.1673641</c:v>
                </c:pt>
                <c:pt idx="2">
                  <c:v>3919774383.2000003</c:v>
                </c:pt>
                <c:pt idx="3">
                  <c:v>2729377620.122541</c:v>
                </c:pt>
                <c:pt idx="4">
                  <c:v>935044626.00000012</c:v>
                </c:pt>
                <c:pt idx="5">
                  <c:v>3113215091.9058361</c:v>
                </c:pt>
                <c:pt idx="6">
                  <c:v>749861335.05320859</c:v>
                </c:pt>
                <c:pt idx="7">
                  <c:v>3808900354.7242823</c:v>
                </c:pt>
              </c:numCache>
            </c:numRef>
          </c:val>
        </c:ser>
        <c:ser>
          <c:idx val="1"/>
          <c:order val="2"/>
          <c:tx>
            <c:strRef>
              <c:f>Munka9!$G$3</c:f>
              <c:strCache>
                <c:ptCount val="1"/>
                <c:pt idx="0">
                  <c:v>Calls for Proposals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4437733470290593E-3"/>
                  <c:y val="3.1241024117268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3347022587268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63606431653003E-3"/>
                  <c:y val="-6.2893081761005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557837097878162E-3"/>
                  <c:y val="-3.1240237425804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819081924362431E-3"/>
                  <c:y val="3.0827514485217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8446269678302529E-3"/>
                  <c:y val="-3.1240237425804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6.2480474851608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844626967830128E-3"/>
                  <c:y val="-3.1240237425804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55578370978781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Book Antiqua" panose="02040602050305030304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Munka9!$D$4:$D$11</c:f>
              <c:strCache>
                <c:ptCount val="8"/>
                <c:pt idx="0">
                  <c:v>HRDOP</c:v>
                </c:pt>
                <c:pt idx="1">
                  <c:v>EDIOP</c:v>
                </c:pt>
                <c:pt idx="2">
                  <c:v>ITOP</c:v>
                </c:pt>
                <c:pt idx="3">
                  <c:v>EEEOP</c:v>
                </c:pt>
                <c:pt idx="4">
                  <c:v>PASOP</c:v>
                </c:pt>
                <c:pt idx="5">
                  <c:v>TOP</c:v>
                </c:pt>
                <c:pt idx="6">
                  <c:v>CCHOP</c:v>
                </c:pt>
                <c:pt idx="7">
                  <c:v>RDP</c:v>
                </c:pt>
              </c:strCache>
            </c:strRef>
          </c:cat>
          <c:val>
            <c:numRef>
              <c:f>Munka9!$G$4:$G$11</c:f>
              <c:numCache>
                <c:formatCode>0,,</c:formatCode>
                <c:ptCount val="8"/>
                <c:pt idx="0">
                  <c:v>158174782.32828122</c:v>
                </c:pt>
                <c:pt idx="1">
                  <c:v>2320345049.9838762</c:v>
                </c:pt>
                <c:pt idx="2">
                  <c:v>3562786198.0006447</c:v>
                </c:pt>
                <c:pt idx="3">
                  <c:v>2048042566.9138987</c:v>
                </c:pt>
                <c:pt idx="4">
                  <c:v>768913253.78910017</c:v>
                </c:pt>
                <c:pt idx="5">
                  <c:v>1438690744.9209929</c:v>
                </c:pt>
                <c:pt idx="6">
                  <c:v>53531118.993872948</c:v>
                </c:pt>
                <c:pt idx="7">
                  <c:v>1243578797.3589163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73056"/>
        <c:axId val="126974592"/>
      </c:barChart>
      <c:catAx>
        <c:axId val="1269730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Book Antiqua" panose="02040602050305030304" pitchFamily="18" charset="0"/>
              </a:defRPr>
            </a:pPr>
            <a:endParaRPr lang="cs-CZ"/>
          </a:p>
        </c:txPr>
        <c:crossAx val="126974592"/>
        <c:crosses val="autoZero"/>
        <c:auto val="1"/>
        <c:lblAlgn val="ctr"/>
        <c:lblOffset val="100"/>
        <c:noMultiLvlLbl val="0"/>
      </c:catAx>
      <c:valAx>
        <c:axId val="126974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Book Antiqua" panose="02040602050305030304" pitchFamily="18" charset="0"/>
                  </a:defRPr>
                </a:pPr>
                <a:r>
                  <a:rPr lang="hu-HU">
                    <a:latin typeface="Book Antiqua" panose="02040602050305030304" pitchFamily="18" charset="0"/>
                  </a:rPr>
                  <a:t>M</a:t>
                </a:r>
                <a:r>
                  <a:rPr lang="hu-HU" baseline="0">
                    <a:latin typeface="Book Antiqua" panose="02040602050305030304" pitchFamily="18" charset="0"/>
                  </a:rPr>
                  <a:t> EUR</a:t>
                </a:r>
                <a:endParaRPr lang="hu-HU">
                  <a:latin typeface="Book Antiqua" panose="02040602050305030304" pitchFamily="18" charset="0"/>
                </a:endParaRPr>
              </a:p>
            </c:rich>
          </c:tx>
          <c:layout/>
          <c:overlay val="0"/>
        </c:title>
        <c:numFmt formatCode="0,,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Book Antiqua" panose="02040602050305030304" pitchFamily="18" charset="0"/>
              </a:defRPr>
            </a:pPr>
            <a:endParaRPr lang="cs-CZ"/>
          </a:p>
        </c:txPr>
        <c:crossAx val="1269730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Book Antiqua" panose="02040602050305030304" pitchFamily="18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keretek_TC!$F$3</c:f>
              <c:strCache>
                <c:ptCount val="1"/>
                <c:pt idx="0">
                  <c:v>Budget EU part Million EUR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0"/>
                  <c:y val="-1.323245272576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keretek_TC!$E$4:$E$14</c:f>
              <c:strCache>
                <c:ptCount val="11"/>
                <c:pt idx="0">
                  <c:v>R+D+I (TO1)</c:v>
                </c:pt>
                <c:pt idx="1">
                  <c:v>ICT (TO2)</c:v>
                </c:pt>
                <c:pt idx="2">
                  <c:v>SME (TO3)</c:v>
                </c:pt>
                <c:pt idx="3">
                  <c:v>Energy (TO4)</c:v>
                </c:pt>
                <c:pt idx="4">
                  <c:v>Climate Conformation (TO5)</c:v>
                </c:pt>
                <c:pt idx="5">
                  <c:v>Enviroment Energy (TO6)</c:v>
                </c:pt>
                <c:pt idx="6">
                  <c:v>Transport (TO7)</c:v>
                </c:pt>
                <c:pt idx="7">
                  <c:v>Employment (TO8)</c:v>
                </c:pt>
                <c:pt idx="8">
                  <c:v>Social Adoptation (TO9)</c:v>
                </c:pt>
                <c:pt idx="9">
                  <c:v>Education (TO10)</c:v>
                </c:pt>
                <c:pt idx="10">
                  <c:v>Good Government (TO11)</c:v>
                </c:pt>
              </c:strCache>
            </c:strRef>
          </c:cat>
          <c:val>
            <c:numRef>
              <c:f>keretek_TC!$F$4:$F$14</c:f>
              <c:numCache>
                <c:formatCode>0,,</c:formatCode>
                <c:ptCount val="11"/>
                <c:pt idx="0">
                  <c:v>2148860450</c:v>
                </c:pt>
                <c:pt idx="1">
                  <c:v>689265295</c:v>
                </c:pt>
                <c:pt idx="2">
                  <c:v>2071435899.9999998</c:v>
                </c:pt>
                <c:pt idx="3">
                  <c:v>2443807720.9999995</c:v>
                </c:pt>
                <c:pt idx="4">
                  <c:v>888196394.99999988</c:v>
                </c:pt>
                <c:pt idx="5">
                  <c:v>2409232830</c:v>
                </c:pt>
                <c:pt idx="6">
                  <c:v>3331808224.9999995</c:v>
                </c:pt>
                <c:pt idx="7">
                  <c:v>3058492593</c:v>
                </c:pt>
                <c:pt idx="8">
                  <c:v>1984549159.1299999</c:v>
                </c:pt>
                <c:pt idx="9">
                  <c:v>1640159499</c:v>
                </c:pt>
                <c:pt idx="10">
                  <c:v>684855782</c:v>
                </c:pt>
              </c:numCache>
            </c:numRef>
          </c:val>
        </c:ser>
        <c:ser>
          <c:idx val="1"/>
          <c:order val="1"/>
          <c:tx>
            <c:strRef>
              <c:f>keretek_TC!$G$3</c:f>
              <c:strCache>
                <c:ptCount val="1"/>
                <c:pt idx="0">
                  <c:v>Actual calls for proposals Million EUR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6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keretek_TC!$E$4:$E$14</c:f>
              <c:strCache>
                <c:ptCount val="11"/>
                <c:pt idx="0">
                  <c:v>R+D+I (TO1)</c:v>
                </c:pt>
                <c:pt idx="1">
                  <c:v>ICT (TO2)</c:v>
                </c:pt>
                <c:pt idx="2">
                  <c:v>SME (TO3)</c:v>
                </c:pt>
                <c:pt idx="3">
                  <c:v>Energy (TO4)</c:v>
                </c:pt>
                <c:pt idx="4">
                  <c:v>Climate Conformation (TO5)</c:v>
                </c:pt>
                <c:pt idx="5">
                  <c:v>Enviroment Energy (TO6)</c:v>
                </c:pt>
                <c:pt idx="6">
                  <c:v>Transport (TO7)</c:v>
                </c:pt>
                <c:pt idx="7">
                  <c:v>Employment (TO8)</c:v>
                </c:pt>
                <c:pt idx="8">
                  <c:v>Social Adoptation (TO9)</c:v>
                </c:pt>
                <c:pt idx="9">
                  <c:v>Education (TO10)</c:v>
                </c:pt>
                <c:pt idx="10">
                  <c:v>Good Government (TO11)</c:v>
                </c:pt>
              </c:strCache>
            </c:strRef>
          </c:cat>
          <c:val>
            <c:numRef>
              <c:f>keretek_TC!$G$4:$G$14</c:f>
              <c:numCache>
                <c:formatCode>0,,</c:formatCode>
                <c:ptCount val="11"/>
                <c:pt idx="0">
                  <c:v>667794259.91615605</c:v>
                </c:pt>
                <c:pt idx="1">
                  <c:v>225733634.31151241</c:v>
                </c:pt>
                <c:pt idx="2">
                  <c:v>349403418.2521767</c:v>
                </c:pt>
                <c:pt idx="3">
                  <c:v>6449532.4089003541</c:v>
                </c:pt>
                <c:pt idx="4">
                  <c:v>73202192.841019019</c:v>
                </c:pt>
                <c:pt idx="5">
                  <c:v>772170267.65559494</c:v>
                </c:pt>
                <c:pt idx="6">
                  <c:v>0</c:v>
                </c:pt>
                <c:pt idx="7">
                  <c:v>476620445.0177362</c:v>
                </c:pt>
                <c:pt idx="8">
                  <c:v>0</c:v>
                </c:pt>
                <c:pt idx="9">
                  <c:v>185262818.44566268</c:v>
                </c:pt>
                <c:pt idx="10">
                  <c:v>519187358.91647851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8766336"/>
        <c:axId val="108767872"/>
      </c:barChart>
      <c:catAx>
        <c:axId val="108766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767872"/>
        <c:crosses val="autoZero"/>
        <c:auto val="1"/>
        <c:lblAlgn val="ctr"/>
        <c:lblOffset val="100"/>
        <c:noMultiLvlLbl val="0"/>
      </c:catAx>
      <c:valAx>
        <c:axId val="108767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hu-HU" b="0" dirty="0" smtClean="0"/>
                  <a:t>M </a:t>
                </a:r>
                <a:r>
                  <a:rPr lang="hu-HU" b="0" dirty="0"/>
                  <a:t>EUR</a:t>
                </a:r>
              </a:p>
            </c:rich>
          </c:tx>
          <c:layout/>
          <c:overlay val="0"/>
        </c:title>
        <c:numFmt formatCode="0,," sourceLinked="1"/>
        <c:majorTickMark val="none"/>
        <c:minorTickMark val="none"/>
        <c:tickLblPos val="nextTo"/>
        <c:spPr>
          <a:ln w="9525">
            <a:noFill/>
          </a:ln>
        </c:spPr>
        <c:crossAx val="108766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138168478118511"/>
          <c:y val="0.90370822332938661"/>
          <c:w val="0.68010431090312462"/>
          <c:h val="5.516174358522617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Book Antiqua" pitchFamily="18" charset="0"/>
        </a:defRPr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9473982639374"/>
          <c:y val="2.1329438696363411E-2"/>
          <c:w val="0.81209788033934249"/>
          <c:h val="0.8414291731303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'[2020_Aggregált adatok_11.16.xlsx]Munka1'!$B$50</c:f>
              <c:strCache>
                <c:ptCount val="1"/>
                <c:pt idx="0">
                  <c:v>Allocated budget (M EUR)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'[2020_Aggregált adatok_11.16.xlsx]Munka1'!$A$51:$A$56</c:f>
              <c:strCache>
                <c:ptCount val="6"/>
                <c:pt idx="0">
                  <c:v>2014 Q4</c:v>
                </c:pt>
                <c:pt idx="1">
                  <c:v>2015 Q1</c:v>
                </c:pt>
                <c:pt idx="2">
                  <c:v>2015 Q2</c:v>
                </c:pt>
                <c:pt idx="3">
                  <c:v>2015 Q3</c:v>
                </c:pt>
                <c:pt idx="4">
                  <c:v>2015 Q4</c:v>
                </c:pt>
                <c:pt idx="5">
                  <c:v>2016 Q1</c:v>
                </c:pt>
              </c:strCache>
            </c:strRef>
          </c:cat>
          <c:val>
            <c:numRef>
              <c:f>'[2020_Aggregált adatok_11.16.xlsx]Munka1'!$B$51:$B$56</c:f>
              <c:numCache>
                <c:formatCode>0,,</c:formatCode>
                <c:ptCount val="6"/>
                <c:pt idx="0">
                  <c:v>354724282.48951948</c:v>
                </c:pt>
                <c:pt idx="1">
                  <c:v>483882618.51015794</c:v>
                </c:pt>
                <c:pt idx="2">
                  <c:v>900844888.74556589</c:v>
                </c:pt>
                <c:pt idx="3">
                  <c:v>3397329893.5827155</c:v>
                </c:pt>
                <c:pt idx="4">
                  <c:v>11012305014.708157</c:v>
                </c:pt>
                <c:pt idx="5">
                  <c:v>11703511077.268621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808448"/>
        <c:axId val="126809984"/>
      </c:barChart>
      <c:lineChart>
        <c:grouping val="stacked"/>
        <c:varyColors val="0"/>
        <c:ser>
          <c:idx val="1"/>
          <c:order val="1"/>
          <c:tx>
            <c:strRef>
              <c:f>'[2020_Aggregált adatok_11.16.xlsx]Munka1'!$C$50</c:f>
              <c:strCache>
                <c:ptCount val="1"/>
                <c:pt idx="0">
                  <c:v>Calls for Proposals (pcs)</c:v>
                </c:pt>
              </c:strCache>
            </c:strRef>
          </c:tx>
          <c:dLbls>
            <c:dLbl>
              <c:idx val="0"/>
              <c:layout>
                <c:manualLayout>
                  <c:x val="-8.5966033714479501E-3"/>
                  <c:y val="-5.4561315211243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966033714479501E-3"/>
                  <c:y val="-4.910518369011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63836142873344E-3"/>
                  <c:y val="-7.36577755351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684715171515775E-2"/>
                  <c:y val="-5.7289380971805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894905057171925E-2"/>
                  <c:y val="-4.3649052168994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894905057171819E-2"/>
                  <c:y val="-4.3649052168994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'[2020_Aggregált adatok_11.16.xlsx]Munka1'!$A$51:$A$56</c:f>
              <c:strCache>
                <c:ptCount val="6"/>
                <c:pt idx="0">
                  <c:v>2014 Q4</c:v>
                </c:pt>
                <c:pt idx="1">
                  <c:v>2015 Q1</c:v>
                </c:pt>
                <c:pt idx="2">
                  <c:v>2015 Q2</c:v>
                </c:pt>
                <c:pt idx="3">
                  <c:v>2015 Q3</c:v>
                </c:pt>
                <c:pt idx="4">
                  <c:v>2015 Q4</c:v>
                </c:pt>
                <c:pt idx="5">
                  <c:v>2016 Q1</c:v>
                </c:pt>
              </c:strCache>
            </c:strRef>
          </c:cat>
          <c:val>
            <c:numRef>
              <c:f>'[2020_Aggregált adatok_11.16.xlsx]Munka1'!$C$51:$C$56</c:f>
              <c:numCache>
                <c:formatCode>General</c:formatCode>
                <c:ptCount val="6"/>
                <c:pt idx="0">
                  <c:v>9</c:v>
                </c:pt>
                <c:pt idx="1">
                  <c:v>10</c:v>
                </c:pt>
                <c:pt idx="2">
                  <c:v>16</c:v>
                </c:pt>
                <c:pt idx="3">
                  <c:v>42</c:v>
                </c:pt>
                <c:pt idx="4">
                  <c:v>114</c:v>
                </c:pt>
                <c:pt idx="5">
                  <c:v>124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695296"/>
        <c:axId val="126693376"/>
      </c:lineChart>
      <c:catAx>
        <c:axId val="126808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126809984"/>
        <c:crosses val="autoZero"/>
        <c:auto val="1"/>
        <c:lblAlgn val="ctr"/>
        <c:lblOffset val="100"/>
        <c:noMultiLvlLbl val="0"/>
      </c:catAx>
      <c:valAx>
        <c:axId val="126809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hu-HU" b="0"/>
                  <a:t>M EUR</a:t>
                </a:r>
              </a:p>
            </c:rich>
          </c:tx>
          <c:layout>
            <c:manualLayout>
              <c:xMode val="edge"/>
              <c:yMode val="edge"/>
              <c:x val="6.6672187145122184E-3"/>
              <c:y val="0.36081569595857466"/>
            </c:manualLayout>
          </c:layout>
          <c:overlay val="0"/>
        </c:title>
        <c:numFmt formatCode="0,," sourceLinked="1"/>
        <c:majorTickMark val="out"/>
        <c:minorTickMark val="none"/>
        <c:tickLblPos val="nextTo"/>
        <c:crossAx val="126808448"/>
        <c:crosses val="autoZero"/>
        <c:crossBetween val="between"/>
      </c:valAx>
      <c:valAx>
        <c:axId val="1266933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hu-HU" b="0"/>
                  <a:t>pcs</a:t>
                </a:r>
                <a:endParaRPr lang="en-US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6695296"/>
        <c:crosses val="max"/>
        <c:crossBetween val="between"/>
      </c:valAx>
      <c:catAx>
        <c:axId val="126695296"/>
        <c:scaling>
          <c:orientation val="minMax"/>
        </c:scaling>
        <c:delete val="1"/>
        <c:axPos val="b"/>
        <c:majorTickMark val="out"/>
        <c:minorTickMark val="none"/>
        <c:tickLblPos val="nextTo"/>
        <c:crossAx val="12669337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2503121063415632"/>
          <c:y val="0.94063471135023569"/>
          <c:w val="0.54707193145822086"/>
          <c:h val="5.6637222889202081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Book Antiqua" pitchFamily="18" charset="0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hu-HU" sz="1800" b="1" dirty="0">
                <a:latin typeface="Arial" pitchFamily="34" charset="0"/>
                <a:cs typeface="Arial" pitchFamily="34" charset="0"/>
              </a:rPr>
              <a:t>2014-2020 EU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target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construct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new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roads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(km)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69790438106791"/>
          <c:y val="0.11859383200016435"/>
          <c:w val="0.75462035861779775"/>
          <c:h val="0.68988900204290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Munka1!$B$17</c:f>
              <c:strCache>
                <c:ptCount val="1"/>
                <c:pt idx="0">
                  <c:v>Construct new roads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Munka1!$A$18:$A$20</c:f>
              <c:strCache>
                <c:ptCount val="3"/>
                <c:pt idx="0">
                  <c:v>Hungary</c:v>
                </c:pt>
                <c:pt idx="1">
                  <c:v>V4+4</c:v>
                </c:pt>
                <c:pt idx="2">
                  <c:v>EU 28</c:v>
                </c:pt>
              </c:strCache>
            </c:strRef>
          </c:cat>
          <c:val>
            <c:numRef>
              <c:f>Munka1!$B$18:$B$20</c:f>
              <c:numCache>
                <c:formatCode>0%</c:formatCode>
                <c:ptCount val="3"/>
                <c:pt idx="0">
                  <c:v>9.2292746113989632E-2</c:v>
                </c:pt>
                <c:pt idx="1">
                  <c:v>0.83160621761658027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812928"/>
        <c:axId val="126814464"/>
      </c:barChart>
      <c:scatterChart>
        <c:scatterStyle val="lineMarker"/>
        <c:varyColors val="0"/>
        <c:ser>
          <c:idx val="1"/>
          <c:order val="1"/>
          <c:tx>
            <c:strRef>
              <c:f>Munka1!$C$17</c:f>
              <c:strCache>
                <c:ptCount val="1"/>
                <c:pt idx="0">
                  <c:v>New roads (km)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7061340941512474E-3"/>
                  <c:y val="-4.0660742400056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020446980504042E-2"/>
                  <c:y val="-0.12875901760017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844983357108893E-2"/>
                  <c:y val="-6.099111360008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Munka1!$C$18:$C$20</c:f>
              <c:numCache>
                <c:formatCode>General</c:formatCode>
                <c:ptCount val="3"/>
                <c:pt idx="0">
                  <c:v>285</c:v>
                </c:pt>
                <c:pt idx="1">
                  <c:v>2568</c:v>
                </c:pt>
                <c:pt idx="2">
                  <c:v>3088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830848"/>
        <c:axId val="126828928"/>
      </c:scatterChart>
      <c:catAx>
        <c:axId val="1268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cs-CZ"/>
          </a:p>
        </c:txPr>
        <c:crossAx val="126814464"/>
        <c:crosses val="autoZero"/>
        <c:auto val="1"/>
        <c:lblAlgn val="ctr"/>
        <c:lblOffset val="100"/>
        <c:noMultiLvlLbl val="0"/>
      </c:catAx>
      <c:valAx>
        <c:axId val="126814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hu-HU">
                    <a:solidFill>
                      <a:schemeClr val="tx1"/>
                    </a:solidFill>
                  </a:rPr>
                  <a:t>% of the total EU 2014-20 target (EU 28)</a:t>
                </a:r>
              </a:p>
            </c:rich>
          </c:tx>
          <c:layout>
            <c:manualLayout>
              <c:xMode val="edge"/>
              <c:yMode val="edge"/>
              <c:x val="2.2688867016622927E-2"/>
              <c:y val="0.1194523258099527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cs-CZ"/>
          </a:p>
        </c:txPr>
        <c:crossAx val="126812928"/>
        <c:crosses val="autoZero"/>
        <c:crossBetween val="between"/>
      </c:valAx>
      <c:valAx>
        <c:axId val="1268289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hu-HU"/>
                  <a:t>km </a:t>
                </a:r>
              </a:p>
            </c:rich>
          </c:tx>
          <c:layout>
            <c:manualLayout>
              <c:xMode val="edge"/>
              <c:yMode val="edge"/>
              <c:x val="0.95412742828634023"/>
              <c:y val="0.419361930499478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cs-CZ"/>
          </a:p>
        </c:txPr>
        <c:crossAx val="126830848"/>
        <c:crosses val="max"/>
        <c:crossBetween val="midCat"/>
      </c:valAx>
      <c:valAx>
        <c:axId val="126830848"/>
        <c:scaling>
          <c:orientation val="minMax"/>
        </c:scaling>
        <c:delete val="1"/>
        <c:axPos val="b"/>
        <c:majorTickMark val="out"/>
        <c:minorTickMark val="none"/>
        <c:tickLblPos val="nextTo"/>
        <c:crossAx val="126828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Book Antiqua" panose="02040602050305030304" pitchFamily="18" charset="0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hu-HU" sz="1800" b="1" dirty="0">
                <a:latin typeface="Arial" pitchFamily="34" charset="0"/>
                <a:cs typeface="Arial" pitchFamily="34" charset="0"/>
              </a:rPr>
              <a:t>2014-2020 EU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target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renewable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capacity</a:t>
            </a:r>
            <a:endParaRPr lang="hu-HU" sz="1800" b="1" dirty="0">
              <a:latin typeface="Arial" pitchFamily="34" charset="0"/>
              <a:cs typeface="Arial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69790438106791"/>
          <c:y val="0.11859383200016435"/>
          <c:w val="0.75462035861779775"/>
          <c:h val="0.68988900204290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Munka1!$B$23</c:f>
              <c:strCache>
                <c:ptCount val="1"/>
                <c:pt idx="0">
                  <c:v>Renewable energy capacity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Munka1!$A$24:$A$26</c:f>
              <c:strCache>
                <c:ptCount val="3"/>
                <c:pt idx="0">
                  <c:v>Hungary</c:v>
                </c:pt>
                <c:pt idx="1">
                  <c:v>V4+4</c:v>
                </c:pt>
                <c:pt idx="2">
                  <c:v>EU 28</c:v>
                </c:pt>
              </c:strCache>
            </c:strRef>
          </c:cat>
          <c:val>
            <c:numRef>
              <c:f>Munka1!$B$24:$B$26</c:f>
              <c:numCache>
                <c:formatCode>0%</c:formatCode>
                <c:ptCount val="3"/>
                <c:pt idx="0">
                  <c:v>0.2579215021515191</c:v>
                </c:pt>
                <c:pt idx="1">
                  <c:v>0.49602294953709741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896000"/>
        <c:axId val="126897536"/>
      </c:barChart>
      <c:scatterChart>
        <c:scatterStyle val="lineMarker"/>
        <c:varyColors val="0"/>
        <c:ser>
          <c:idx val="1"/>
          <c:order val="1"/>
          <c:tx>
            <c:strRef>
              <c:f>Munka1!$C$23</c:f>
              <c:strCache>
                <c:ptCount val="1"/>
                <c:pt idx="0">
                  <c:v>Renewable energy capacity (Mw)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7061340941512474E-3"/>
                  <c:y val="-4.0660742400056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020446980504042E-2"/>
                  <c:y val="-0.12875901760017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844983357108893E-2"/>
                  <c:y val="-6.099111360008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Munka1!$A$24:$A$26</c:f>
              <c:strCache>
                <c:ptCount val="3"/>
                <c:pt idx="0">
                  <c:v>Hungary</c:v>
                </c:pt>
                <c:pt idx="1">
                  <c:v>V4+4</c:v>
                </c:pt>
                <c:pt idx="2">
                  <c:v>EU 28</c:v>
                </c:pt>
              </c:strCache>
            </c:strRef>
          </c:xVal>
          <c:yVal>
            <c:numRef>
              <c:f>Munka1!$C$24:$C$26</c:f>
              <c:numCache>
                <c:formatCode>General</c:formatCode>
                <c:ptCount val="3"/>
                <c:pt idx="0">
                  <c:v>1978</c:v>
                </c:pt>
                <c:pt idx="1">
                  <c:v>3804</c:v>
                </c:pt>
                <c:pt idx="2">
                  <c:v>7669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918016"/>
        <c:axId val="126916096"/>
      </c:scatterChart>
      <c:catAx>
        <c:axId val="1268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cs-CZ"/>
          </a:p>
        </c:txPr>
        <c:crossAx val="126897536"/>
        <c:crosses val="autoZero"/>
        <c:auto val="1"/>
        <c:lblAlgn val="ctr"/>
        <c:lblOffset val="100"/>
        <c:noMultiLvlLbl val="0"/>
      </c:catAx>
      <c:valAx>
        <c:axId val="126897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hu-HU"/>
                  <a:t>% of the total EU 2014-20 target (EU 28)</a:t>
                </a:r>
              </a:p>
            </c:rich>
          </c:tx>
          <c:layout>
            <c:manualLayout>
              <c:xMode val="edge"/>
              <c:yMode val="edge"/>
              <c:x val="2.1185688880209028E-2"/>
              <c:y val="0.132330973107081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cs-CZ"/>
          </a:p>
        </c:txPr>
        <c:crossAx val="126896000"/>
        <c:crosses val="autoZero"/>
        <c:crossBetween val="between"/>
      </c:valAx>
      <c:valAx>
        <c:axId val="1269160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hu-HU"/>
                  <a:t>Mw</a:t>
                </a:r>
              </a:p>
            </c:rich>
          </c:tx>
          <c:layout>
            <c:manualLayout>
              <c:xMode val="edge"/>
              <c:yMode val="edge"/>
              <c:x val="0.95262428724030701"/>
              <c:y val="0.4261387208994881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cs-CZ"/>
          </a:p>
        </c:txPr>
        <c:crossAx val="126918016"/>
        <c:crosses val="max"/>
        <c:crossBetween val="midCat"/>
      </c:valAx>
      <c:valAx>
        <c:axId val="126918016"/>
        <c:scaling>
          <c:orientation val="minMax"/>
        </c:scaling>
        <c:delete val="1"/>
        <c:axPos val="b"/>
        <c:majorTickMark val="out"/>
        <c:minorTickMark val="none"/>
        <c:tickLblPos val="nextTo"/>
        <c:crossAx val="126916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33684571841149"/>
          <c:y val="0.88118045285501645"/>
          <c:w val="0.64630714283600688"/>
          <c:h val="0.11204275674497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Book Antiqua" panose="02040602050305030304" pitchFamily="18" charset="0"/>
        </a:defRPr>
      </a:pPr>
      <a:endParaRPr lang="cs-CZ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0.04761</cdr:x>
      <cdr:y>0</cdr:y>
    </cdr:from>
    <cdr:to>
      <cdr:x>1</cdr:x>
      <cdr:y>1</cdr:y>
    </cdr:to>
    <cdr:sp macro="" textlink="">
      <cdr:nvSpPr>
        <cdr:cNvPr id="2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08000" y="1651000"/>
          <a:ext cx="8229600" cy="4525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»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hu-HU" sz="1800" b="0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0.00833</cdr:x>
      <cdr:y>0.87059</cdr:y>
    </cdr:from>
    <cdr:to>
      <cdr:x>0.975</cdr:x>
      <cdr:y>0.99127</cdr:y>
    </cdr:to>
    <cdr:sp macro="" textlink="">
      <cdr:nvSpPr>
        <cdr:cNvPr id="4" name="Szövegdoboz 2"/>
        <cdr:cNvSpPr txBox="1"/>
      </cdr:nvSpPr>
      <cdr:spPr>
        <a:xfrm xmlns:a="http://schemas.openxmlformats.org/drawingml/2006/main">
          <a:off x="72008" y="5328592"/>
          <a:ext cx="8352957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lnSpc>
              <a:spcPct val="150000"/>
            </a:lnSpc>
          </a:pPr>
          <a:r>
            <a:rPr lang="hu-HU" sz="1400" dirty="0" smtClean="0">
              <a:latin typeface="Book Antiqua" pitchFamily="18" charset="0"/>
            </a:rPr>
            <a:t>* </a:t>
          </a:r>
          <a:r>
            <a:rPr lang="hu-HU" sz="1400" b="1" i="1" dirty="0" smtClean="0">
              <a:latin typeface="Arial" pitchFamily="34" charset="0"/>
              <a:cs typeface="Arial" pitchFamily="34" charset="0"/>
            </a:rPr>
            <a:t>The </a:t>
          </a:r>
          <a:r>
            <a:rPr lang="hu-HU" sz="1400" b="1" i="1" dirty="0" err="1" smtClean="0">
              <a:latin typeface="Arial" pitchFamily="34" charset="0"/>
              <a:cs typeface="Arial" pitchFamily="34" charset="0"/>
            </a:rPr>
            <a:t>slide</a:t>
          </a:r>
          <a:r>
            <a:rPr lang="hu-HU" sz="1400" b="1" i="1" dirty="0" smtClean="0">
              <a:latin typeface="Arial" pitchFamily="34" charset="0"/>
              <a:cs typeface="Arial" pitchFamily="34" charset="0"/>
            </a:rPr>
            <a:t> </a:t>
          </a:r>
          <a:r>
            <a:rPr lang="hu-HU" sz="1400" b="1" i="1" dirty="0" err="1" smtClean="0">
              <a:latin typeface="Arial" pitchFamily="34" charset="0"/>
              <a:cs typeface="Arial" pitchFamily="34" charset="0"/>
            </a:rPr>
            <a:t>does</a:t>
          </a:r>
          <a:r>
            <a:rPr lang="hu-HU" sz="1400" b="1" i="1" dirty="0" smtClean="0">
              <a:latin typeface="Arial" pitchFamily="34" charset="0"/>
              <a:cs typeface="Arial" pitchFamily="34" charset="0"/>
            </a:rPr>
            <a:t> </a:t>
          </a:r>
          <a:r>
            <a:rPr lang="hu-HU" sz="1400" b="1" i="1" dirty="0" err="1" smtClean="0">
              <a:latin typeface="Arial" pitchFamily="34" charset="0"/>
              <a:cs typeface="Arial" pitchFamily="34" charset="0"/>
            </a:rPr>
            <a:t>not</a:t>
          </a:r>
          <a:r>
            <a:rPr lang="hu-HU" sz="1400" b="1" i="1" dirty="0" smtClean="0">
              <a:latin typeface="Arial" pitchFamily="34" charset="0"/>
              <a:cs typeface="Arial" pitchFamily="34" charset="0"/>
            </a:rPr>
            <a:t> </a:t>
          </a:r>
          <a:r>
            <a:rPr lang="hu-HU" sz="1400" b="1" i="1" dirty="0" err="1" smtClean="0">
              <a:latin typeface="Arial" pitchFamily="34" charset="0"/>
              <a:cs typeface="Arial" pitchFamily="34" charset="0"/>
            </a:rPr>
            <a:t>include</a:t>
          </a:r>
          <a:r>
            <a:rPr lang="hu-HU" sz="1400" b="1" i="1" dirty="0" smtClean="0">
              <a:latin typeface="Arial" pitchFamily="34" charset="0"/>
              <a:cs typeface="Arial" pitchFamily="34" charset="0"/>
            </a:rPr>
            <a:t> </a:t>
          </a:r>
          <a:r>
            <a:rPr lang="hu-HU" sz="1400" b="1" i="1" dirty="0" err="1" smtClean="0">
              <a:latin typeface="Arial" pitchFamily="34" charset="0"/>
              <a:cs typeface="Arial" pitchFamily="34" charset="0"/>
            </a:rPr>
            <a:t>Hungarian</a:t>
          </a:r>
          <a:r>
            <a:rPr lang="hu-HU" sz="1400" b="1" i="1" dirty="0" smtClean="0">
              <a:latin typeface="Arial" pitchFamily="34" charset="0"/>
              <a:cs typeface="Arial" pitchFamily="34" charset="0"/>
            </a:rPr>
            <a:t> </a:t>
          </a:r>
          <a:r>
            <a:rPr lang="hu-HU" sz="1400" b="1" i="1" dirty="0" err="1" smtClean="0">
              <a:latin typeface="Arial" pitchFamily="34" charset="0"/>
              <a:cs typeface="Arial" pitchFamily="34" charset="0"/>
            </a:rPr>
            <a:t>Fisheries</a:t>
          </a:r>
          <a:r>
            <a:rPr lang="hu-HU" sz="1400" b="1" i="1" dirty="0" smtClean="0">
              <a:latin typeface="Arial" pitchFamily="34" charset="0"/>
              <a:cs typeface="Arial" pitchFamily="34" charset="0"/>
            </a:rPr>
            <a:t> and </a:t>
          </a:r>
          <a:r>
            <a:rPr lang="hu-HU" sz="1400" b="1" i="1" dirty="0" err="1" smtClean="0">
              <a:latin typeface="Arial" pitchFamily="34" charset="0"/>
              <a:cs typeface="Arial" pitchFamily="34" charset="0"/>
            </a:rPr>
            <a:t>Aquaculture</a:t>
          </a:r>
          <a:r>
            <a:rPr lang="hu-HU" sz="1400" b="1" i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Operational </a:t>
          </a:r>
          <a:r>
            <a:rPr lang="en-US" sz="1400" b="1" i="1" dirty="0" err="1">
              <a:latin typeface="Arial" pitchFamily="34" charset="0"/>
              <a:cs typeface="Arial" pitchFamily="34" charset="0"/>
            </a:rPr>
            <a:t>Programme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 </a:t>
          </a:r>
          <a:r>
            <a:rPr lang="hu-HU" sz="1400" b="1" i="1" dirty="0" smtClean="0">
              <a:latin typeface="Arial" pitchFamily="34" charset="0"/>
              <a:cs typeface="Arial" pitchFamily="34" charset="0"/>
            </a:rPr>
            <a:t/>
          </a:r>
          <a:br>
            <a:rPr lang="hu-HU" sz="1400" b="1" i="1" dirty="0" smtClean="0">
              <a:latin typeface="Arial" pitchFamily="34" charset="0"/>
              <a:cs typeface="Arial" pitchFamily="34" charset="0"/>
            </a:rPr>
          </a:br>
          <a:r>
            <a:rPr lang="hu-HU" sz="1400" b="1" i="1" dirty="0" smtClean="0">
              <a:latin typeface="Arial" pitchFamily="34" charset="0"/>
              <a:cs typeface="Arial" pitchFamily="34" charset="0"/>
            </a:rPr>
            <a:t>	(HFAOP - 46 M EUR) and</a:t>
          </a:r>
          <a:r>
            <a:rPr lang="en-US" sz="1400" b="1" i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Deprived Operational </a:t>
          </a:r>
          <a:r>
            <a:rPr lang="en-US" sz="1400" b="1" i="1" dirty="0" err="1">
              <a:latin typeface="Arial" pitchFamily="34" charset="0"/>
              <a:cs typeface="Arial" pitchFamily="34" charset="0"/>
            </a:rPr>
            <a:t>Programme</a:t>
          </a:r>
          <a:r>
            <a:rPr lang="en-US" sz="1400" b="1" i="1" dirty="0">
              <a:latin typeface="Arial" pitchFamily="34" charset="0"/>
              <a:cs typeface="Arial" pitchFamily="34" charset="0"/>
            </a:rPr>
            <a:t> (</a:t>
          </a:r>
          <a:r>
            <a:rPr lang="en-US" sz="1400" b="1" i="1" dirty="0" smtClean="0">
              <a:latin typeface="Arial" pitchFamily="34" charset="0"/>
              <a:cs typeface="Arial" pitchFamily="34" charset="0"/>
            </a:rPr>
            <a:t>SDOP</a:t>
          </a:r>
          <a:r>
            <a:rPr lang="hu-HU" sz="1400" b="1" i="1" dirty="0" smtClean="0">
              <a:latin typeface="Arial" pitchFamily="34" charset="0"/>
              <a:cs typeface="Arial" pitchFamily="34" charset="0"/>
            </a:rPr>
            <a:t> - 110 M EUR)</a:t>
          </a:r>
          <a:endParaRPr lang="hu-HU" sz="1400" b="1" i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</cdr:x>
      <cdr:y>0.12941</cdr:y>
    </cdr:from>
    <cdr:to>
      <cdr:x>0.39505</cdr:x>
      <cdr:y>0.24894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2048" y="792077"/>
          <a:ext cx="2981563" cy="73160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0.2439</cdr:x>
      <cdr:y>0</cdr:y>
    </cdr:from>
    <cdr:to>
      <cdr:x>0.71066</cdr:x>
      <cdr:y>0.05492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2160240" y="0"/>
          <a:ext cx="4134086" cy="230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89517-D0B6-40BD-96A1-5DFCFDBC73A6}" type="datetimeFigureOut">
              <a:rPr lang="hu-HU" smtClean="0"/>
              <a:t>2016.01.25.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AFB91-C466-444D-9329-BC8E5051F5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63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C05-7744-4163-887E-9F6B4432A2B7}" type="datetimeFigureOut">
              <a:rPr lang="hu-HU" smtClean="0"/>
              <a:t>2016.01.25.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A151-75CD-4964-AC33-322688F828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03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C05-7744-4163-887E-9F6B4432A2B7}" type="datetimeFigureOut">
              <a:rPr lang="hu-HU" smtClean="0"/>
              <a:t>2016.01.25.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A151-75CD-4964-AC33-322688F828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91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C05-7744-4163-887E-9F6B4432A2B7}" type="datetimeFigureOut">
              <a:rPr lang="hu-HU" smtClean="0"/>
              <a:t>2016.01.25.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A151-75CD-4964-AC33-322688F828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780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C05-7744-4163-887E-9F6B4432A2B7}" type="datetimeFigureOut">
              <a:rPr lang="hu-HU" smtClean="0"/>
              <a:t>2016.01.25.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A151-75CD-4964-AC33-322688F828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81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C05-7744-4163-887E-9F6B4432A2B7}" type="datetimeFigureOut">
              <a:rPr lang="hu-HU" smtClean="0"/>
              <a:t>2016.01.25.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A151-75CD-4964-AC33-322688F828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47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C05-7744-4163-887E-9F6B4432A2B7}" type="datetimeFigureOut">
              <a:rPr lang="hu-HU" smtClean="0"/>
              <a:t>2016.01.25.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A151-75CD-4964-AC33-322688F828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23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C05-7744-4163-887E-9F6B4432A2B7}" type="datetimeFigureOut">
              <a:rPr lang="hu-HU" smtClean="0"/>
              <a:t>2016.01.25.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A151-75CD-4964-AC33-322688F828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75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C05-7744-4163-887E-9F6B4432A2B7}" type="datetimeFigureOut">
              <a:rPr lang="hu-HU" smtClean="0"/>
              <a:t>2016.01.25.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A151-75CD-4964-AC33-322688F828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08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C05-7744-4163-887E-9F6B4432A2B7}" type="datetimeFigureOut">
              <a:rPr lang="hu-HU" smtClean="0"/>
              <a:t>2016.01.25.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A151-75CD-4964-AC33-322688F828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44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C05-7744-4163-887E-9F6B4432A2B7}" type="datetimeFigureOut">
              <a:rPr lang="hu-HU" smtClean="0"/>
              <a:t>2016.01.25.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A151-75CD-4964-AC33-322688F828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679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C05-7744-4163-887E-9F6B4432A2B7}" type="datetimeFigureOut">
              <a:rPr lang="hu-HU" smtClean="0"/>
              <a:t>2016.01.25.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A151-75CD-4964-AC33-322688F828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80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FC05-7744-4163-887E-9F6B4432A2B7}" type="datetimeFigureOut">
              <a:rPr lang="hu-HU" smtClean="0"/>
              <a:t>2016.01.25.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FA151-75CD-4964-AC33-322688F828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22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>
            <a:spLocks/>
          </p:cNvSpPr>
          <p:nvPr/>
        </p:nvSpPr>
        <p:spPr>
          <a:xfrm>
            <a:off x="4355976" y="2060848"/>
            <a:ext cx="478802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600" b="1" cap="all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endParaRPr lang="hu-HU" sz="3600" b="1" cap="all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endParaRPr lang="hu-HU" sz="3600" b="1" cap="all" dirty="0">
              <a:solidFill>
                <a:prstClr val="white"/>
              </a:solidFill>
              <a:latin typeface="Arial"/>
              <a:cs typeface="Arial"/>
            </a:endParaRPr>
          </a:p>
          <a:p>
            <a:endParaRPr lang="hu-HU" sz="3600" b="1" cap="all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r>
              <a:rPr lang="hu-HU" sz="3600" b="1" cap="all" dirty="0" smtClean="0">
                <a:solidFill>
                  <a:prstClr val="white"/>
                </a:solidFill>
                <a:latin typeface="Arial"/>
                <a:cs typeface="Arial"/>
              </a:rPr>
              <a:t>ESI </a:t>
            </a:r>
            <a:r>
              <a:rPr lang="hu-HU" sz="3600" b="1" cap="all" dirty="0" err="1">
                <a:solidFill>
                  <a:prstClr val="white"/>
                </a:solidFill>
                <a:latin typeface="Arial"/>
                <a:cs typeface="Arial"/>
              </a:rPr>
              <a:t>FUNds</a:t>
            </a:r>
            <a:r>
              <a:rPr lang="hu-HU" sz="3600" b="1" cap="all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hu-HU" sz="3600" b="1" cap="all" dirty="0" smtClean="0">
                <a:solidFill>
                  <a:prstClr val="white"/>
                </a:solidFill>
                <a:latin typeface="Arial"/>
                <a:cs typeface="Arial"/>
              </a:rPr>
              <a:t>2014-20 &amp; Best </a:t>
            </a:r>
            <a:r>
              <a:rPr lang="hu-HU" sz="3600" b="1" cap="all" dirty="0" err="1">
                <a:solidFill>
                  <a:prstClr val="white"/>
                </a:solidFill>
                <a:latin typeface="Arial"/>
                <a:cs typeface="Arial"/>
              </a:rPr>
              <a:t>Practices</a:t>
            </a:r>
            <a:r>
              <a:rPr lang="hu-HU" sz="3600" b="1" cap="all" dirty="0">
                <a:solidFill>
                  <a:prstClr val="white"/>
                </a:solidFill>
                <a:latin typeface="Arial"/>
                <a:cs typeface="Arial"/>
              </a:rPr>
              <a:t/>
            </a:r>
            <a:br>
              <a:rPr lang="hu-HU" sz="3600" b="1" cap="all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hu-HU" sz="3600" b="1" cap="all" dirty="0" smtClean="0">
                <a:solidFill>
                  <a:prstClr val="white"/>
                </a:solidFill>
                <a:latin typeface="Arial"/>
                <a:cs typeface="Arial"/>
              </a:rPr>
              <a:t>V4+4</a:t>
            </a:r>
          </a:p>
          <a:p>
            <a:endParaRPr lang="hu-HU" sz="3600" b="1" cap="all" dirty="0">
              <a:solidFill>
                <a:prstClr val="white"/>
              </a:solidFill>
              <a:latin typeface="Arial"/>
              <a:cs typeface="Arial"/>
            </a:endParaRPr>
          </a:p>
          <a:p>
            <a:endParaRPr lang="hu-HU" sz="3600" b="1" cap="all" dirty="0">
              <a:solidFill>
                <a:prstClr val="white"/>
              </a:solidFill>
              <a:latin typeface="Arial"/>
              <a:cs typeface="Arial"/>
            </a:endParaRPr>
          </a:p>
          <a:p>
            <a:r>
              <a:rPr lang="hu-HU" sz="2800" b="1" cap="all" dirty="0" err="1" smtClean="0">
                <a:solidFill>
                  <a:prstClr val="white"/>
                </a:solidFill>
                <a:latin typeface="Arial"/>
                <a:cs typeface="Arial"/>
              </a:rPr>
              <a:t>Prague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4283968" y="5326360"/>
            <a:ext cx="4860032" cy="91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ctr" defTabSz="457200">
              <a:spcBef>
                <a:spcPct val="20000"/>
              </a:spcBef>
              <a:spcAft>
                <a:spcPts val="600"/>
              </a:spcAft>
            </a:pPr>
            <a:r>
              <a:rPr lang="hu-HU" sz="2400" b="1" cap="all" dirty="0">
                <a:solidFill>
                  <a:srgbClr val="FFFFFF"/>
                </a:solidFill>
                <a:latin typeface="Arial"/>
                <a:cs typeface="Arial"/>
              </a:rPr>
              <a:t>25-27January, 2016</a:t>
            </a:r>
          </a:p>
        </p:txBody>
      </p:sp>
    </p:spTree>
    <p:extLst>
      <p:ext uri="{BB962C8B-B14F-4D97-AF65-F5344CB8AC3E}">
        <p14:creationId xmlns:p14="http://schemas.microsoft.com/office/powerpoint/2010/main" val="6860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hu-HU" sz="2400" b="1" cap="all" dirty="0">
                <a:solidFill>
                  <a:srgbClr val="FFFFFF"/>
                </a:solidFill>
                <a:latin typeface="Arial"/>
                <a:cs typeface="Arial"/>
              </a:rPr>
              <a:t>INDICATORS 2014-2020 </a:t>
            </a:r>
            <a:r>
              <a:rPr lang="hu-HU" sz="2400" b="1" cap="all" dirty="0" smtClean="0">
                <a:solidFill>
                  <a:srgbClr val="FFFFFF"/>
                </a:solidFill>
                <a:latin typeface="Arial"/>
                <a:cs typeface="Arial"/>
              </a:rPr>
              <a:t>- i</a:t>
            </a: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997243"/>
              </p:ext>
            </p:extLst>
          </p:nvPr>
        </p:nvGraphicFramePr>
        <p:xfrm>
          <a:off x="0" y="1556792"/>
          <a:ext cx="914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57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1143000"/>
          </a:xfrm>
        </p:spPr>
        <p:txBody>
          <a:bodyPr/>
          <a:lstStyle/>
          <a:p>
            <a:pPr algn="l"/>
            <a:r>
              <a:rPr lang="hu-HU" sz="2400" b="1" cap="all" dirty="0">
                <a:solidFill>
                  <a:srgbClr val="FFFFFF"/>
                </a:solidFill>
                <a:latin typeface="Arial"/>
                <a:cs typeface="Arial"/>
              </a:rPr>
              <a:t>INDICATORS 2014-2020 </a:t>
            </a:r>
            <a:r>
              <a:rPr lang="hu-HU" sz="2400" b="1" cap="all" dirty="0" smtClean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hu-HU" sz="2400" b="1" cap="all" dirty="0" err="1" smtClean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729659"/>
              </p:ext>
            </p:extLst>
          </p:nvPr>
        </p:nvGraphicFramePr>
        <p:xfrm>
          <a:off x="457200" y="1600200"/>
          <a:ext cx="8218488" cy="4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76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27984" y="2102061"/>
            <a:ext cx="4176464" cy="1872208"/>
          </a:xfrm>
        </p:spPr>
        <p:txBody>
          <a:bodyPr/>
          <a:lstStyle/>
          <a:p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hu-HU" sz="2400" b="1" cap="all" dirty="0" err="1">
                <a:solidFill>
                  <a:srgbClr val="FFFFFF"/>
                </a:solidFill>
                <a:latin typeface="Arial"/>
                <a:cs typeface="Arial"/>
              </a:rPr>
              <a:t>institutional</a:t>
            </a:r>
            <a:r>
              <a:rPr lang="hu-HU" sz="2400" b="1" cap="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z="2400" b="1" cap="all" dirty="0" err="1">
                <a:solidFill>
                  <a:srgbClr val="FFFFFF"/>
                </a:solidFill>
                <a:latin typeface="Arial"/>
                <a:cs typeface="Arial"/>
              </a:rPr>
              <a:t>reorganisation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defTabSz="457200">
              <a:buNone/>
            </a:pP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Reorganisation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has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taken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place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end of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period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2007-13 (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2014):</a:t>
            </a:r>
          </a:p>
          <a:p>
            <a:pPr lvl="0" defTabSz="457200">
              <a:buNone/>
            </a:pPr>
            <a:endParaRPr lang="hu-HU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457200"/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OP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managing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authorities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MAs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moved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line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ministries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and PMO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order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strengthen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co-operation</a:t>
            </a:r>
            <a:endParaRPr lang="hu-HU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457200"/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Intermediate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bodies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IBs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merged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managing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authorities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order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strengthen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co-operation</a:t>
            </a:r>
            <a:endParaRPr lang="hu-HU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defTabSz="457200">
              <a:buNone/>
            </a:pPr>
            <a:endParaRPr lang="hu-HU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defTabSz="457200">
              <a:buNone/>
            </a:pP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New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2014-2020:</a:t>
            </a:r>
          </a:p>
          <a:p>
            <a:pPr marL="0" lvl="0" indent="0" defTabSz="457200">
              <a:buNone/>
            </a:pPr>
            <a:endParaRPr lang="hu-HU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457200"/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New IB: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Hungarian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State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Treasury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TOP IB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instead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of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Regional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Development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Agencies</a:t>
            </a:r>
            <a:endParaRPr lang="hu-HU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457200"/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of line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ministries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policy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makers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strengthened</a:t>
            </a:r>
            <a:endParaRPr lang="hu-HU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defTabSz="457200">
              <a:buNone/>
            </a:pPr>
            <a:endParaRPr lang="hu-HU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defTabSz="457200">
              <a:buNone/>
            </a:pP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Designation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of 2014-2020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authorities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completed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, EC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notified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1800" dirty="0" err="1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hu-HU" sz="1800" dirty="0">
                <a:solidFill>
                  <a:prstClr val="black"/>
                </a:solidFill>
                <a:latin typeface="Arial"/>
                <a:cs typeface="Arial"/>
              </a:rPr>
              <a:t> end of 2015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0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012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2400" b="1" cap="all" dirty="0" err="1">
                <a:solidFill>
                  <a:srgbClr val="FFFFFF"/>
                </a:solidFill>
                <a:latin typeface="Arial"/>
                <a:cs typeface="Arial"/>
              </a:rPr>
              <a:t>Regulatory</a:t>
            </a:r>
            <a:r>
              <a:rPr lang="hu-HU" sz="2400" b="1" cap="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z="2400" b="1" cap="all" dirty="0" err="1">
                <a:solidFill>
                  <a:srgbClr val="FFFFFF"/>
                </a:solidFill>
                <a:latin typeface="Arial"/>
                <a:cs typeface="Arial"/>
              </a:rPr>
              <a:t>framework</a:t>
            </a:r>
            <a:r>
              <a:rPr lang="hu-HU" sz="2400" b="1" cap="all" dirty="0">
                <a:solidFill>
                  <a:srgbClr val="FFFFFF"/>
                </a:solidFill>
                <a:latin typeface="Arial"/>
                <a:cs typeface="Arial"/>
              </a:rPr>
              <a:t> 2014-2020</a:t>
            </a:r>
            <a:endParaRPr lang="hu-HU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457200">
              <a:buNone/>
            </a:pPr>
            <a:r>
              <a:rPr lang="hu-HU" sz="22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Common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hu-HU" sz="22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regulation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hu-HU" sz="22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Hungary </a:t>
            </a:r>
            <a:r>
              <a:rPr lang="hu-HU" sz="22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for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2014-2020</a:t>
            </a:r>
          </a:p>
          <a:p>
            <a:pPr marL="0" lvl="0" indent="0" defTabSz="457200">
              <a:buNone/>
            </a:pPr>
            <a:endParaRPr lang="hu-HU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 defTabSz="457200"/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Government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Regulation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issued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Nov. 2014 (No. 272/2014. (XI.5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.))</a:t>
            </a:r>
            <a:b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hu-HU" sz="2000" dirty="0" err="1" smtClean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order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common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framework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 smtClean="0">
                <a:solidFill>
                  <a:prstClr val="black"/>
                </a:solidFill>
                <a:latin typeface="Arial"/>
                <a:cs typeface="Arial"/>
              </a:rPr>
              <a:t>covers</a:t>
            </a:r>
            <a:r>
              <a:rPr lang="hu-HU" sz="2000" b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funds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(SF, CF, EAFRD, EMFF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b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</a:br>
            <a:endParaRPr lang="hu-H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 defTabSz="457200"/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covers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aspects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of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managing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EU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funds</a:t>
            </a:r>
            <a:endParaRPr lang="hu-HU" sz="20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defTabSz="457200">
              <a:buNone/>
            </a:pPr>
            <a:endParaRPr lang="hu-H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 defTabSz="457200"/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practice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is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difficult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harmonize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details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and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terminology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ESIF and CAP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pillars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I and II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due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history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and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legal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background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EU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level</a:t>
            </a:r>
            <a:endParaRPr lang="hu-H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prstClr val="white"/>
                </a:solidFill>
                <a:latin typeface="Arial"/>
                <a:cs typeface="Arial"/>
              </a:rPr>
              <a:t>D</a:t>
            </a:r>
            <a:r>
              <a:rPr lang="hu-HU" sz="2400" b="1" dirty="0" smtClean="0">
                <a:solidFill>
                  <a:prstClr val="white"/>
                </a:solidFill>
                <a:latin typeface="Arial"/>
                <a:cs typeface="Arial"/>
              </a:rPr>
              <a:t>ISTRIBUTION OF OP BUDGET IN </a:t>
            </a:r>
            <a:r>
              <a:rPr lang="en-US" sz="2400" b="1" dirty="0" smtClean="0">
                <a:solidFill>
                  <a:prstClr val="white"/>
                </a:solidFill>
                <a:latin typeface="Arial"/>
                <a:cs typeface="Arial"/>
              </a:rPr>
              <a:t>2014-2020</a:t>
            </a:r>
            <a:r>
              <a:rPr lang="hu-HU" sz="2400" b="1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hu-HU" sz="2400" b="1" dirty="0">
                <a:solidFill>
                  <a:prstClr val="white"/>
                </a:solidFill>
                <a:latin typeface="Arial"/>
                <a:cs typeface="Arial"/>
              </a:rPr>
              <a:t/>
            </a:r>
            <a:br>
              <a:rPr lang="hu-HU" sz="2400" b="1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hu-HU" sz="2400" b="1" dirty="0">
                <a:solidFill>
                  <a:prstClr val="white"/>
                </a:solidFill>
                <a:latin typeface="Arial"/>
                <a:cs typeface="Arial"/>
              </a:rPr>
              <a:t>(EU + National part - </a:t>
            </a:r>
            <a:r>
              <a:rPr lang="hu-HU" sz="2400" b="1" dirty="0" err="1">
                <a:solidFill>
                  <a:prstClr val="white"/>
                </a:solidFill>
                <a:latin typeface="Arial"/>
                <a:cs typeface="Arial"/>
              </a:rPr>
              <a:t>Million</a:t>
            </a:r>
            <a:r>
              <a:rPr lang="hu-HU" sz="2400" b="1" dirty="0">
                <a:solidFill>
                  <a:prstClr val="white"/>
                </a:solidFill>
                <a:latin typeface="Arial"/>
                <a:cs typeface="Arial"/>
              </a:rPr>
              <a:t> EUR)</a:t>
            </a:r>
            <a:endParaRPr lang="hu-HU" sz="2400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724595"/>
              </p:ext>
            </p:extLst>
          </p:nvPr>
        </p:nvGraphicFramePr>
        <p:xfrm>
          <a:off x="323528" y="548680"/>
          <a:ext cx="864096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00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635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2400" b="1" cap="all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lang="hu-HU" sz="2400" b="1" cap="all" dirty="0" err="1">
                <a:solidFill>
                  <a:srgbClr val="FFFFFF"/>
                </a:solidFill>
                <a:latin typeface="Arial"/>
                <a:cs typeface="Arial"/>
              </a:rPr>
              <a:t>aspects</a:t>
            </a:r>
            <a:r>
              <a:rPr lang="hu-HU" sz="2400" b="1" cap="all" dirty="0">
                <a:solidFill>
                  <a:srgbClr val="FFFFFF"/>
                </a:solidFill>
                <a:latin typeface="Arial"/>
                <a:cs typeface="Arial"/>
              </a:rPr>
              <a:t> 2014-2020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611464" y="1844824"/>
            <a:ext cx="8208912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hu-HU" sz="22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Common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IT </a:t>
            </a:r>
            <a:r>
              <a:rPr lang="hu-HU" sz="22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system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hu-HU" sz="22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for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2014-2020</a:t>
            </a:r>
          </a:p>
          <a:p>
            <a:pPr lvl="0" defTabSz="457200">
              <a:spcBef>
                <a:spcPct val="20000"/>
              </a:spcBef>
            </a:pPr>
            <a:endParaRPr lang="hu-HU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457200">
              <a:spcBef>
                <a:spcPct val="20000"/>
              </a:spcBef>
            </a:pP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A major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tool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reduce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administrative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burdens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applicants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beneficiaries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and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MAs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</a:p>
          <a:p>
            <a:pPr lvl="0" defTabSz="457200">
              <a:spcBef>
                <a:spcPct val="20000"/>
              </a:spcBef>
            </a:pPr>
            <a:endParaRPr lang="hu-H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Applications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payment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claims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be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sent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on-line </a:t>
            </a: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Procedures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and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communication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paper-free</a:t>
            </a:r>
            <a:endParaRPr lang="hu-H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Data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connection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national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databases</a:t>
            </a:r>
            <a:endParaRPr lang="hu-H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Common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system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national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schemes</a:t>
            </a:r>
            <a:endParaRPr lang="hu-HU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0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-5547"/>
            <a:ext cx="9217024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ALLS TO BE LAUNCHED IN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hu-H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VERSUS TOTAL BUDGET</a:t>
            </a:r>
            <a:endParaRPr lang="hu-HU" sz="24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150103"/>
              </p:ext>
            </p:extLst>
          </p:nvPr>
        </p:nvGraphicFramePr>
        <p:xfrm>
          <a:off x="467544" y="1556792"/>
          <a:ext cx="8326516" cy="489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7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43000"/>
          </a:xfrm>
        </p:spPr>
        <p:txBody>
          <a:bodyPr>
            <a:normAutofit/>
          </a:bodyPr>
          <a:lstStyle/>
          <a:p>
            <a:pPr algn="l"/>
            <a:r>
              <a:rPr lang="hu-HU" sz="2400" b="1" dirty="0" smtClean="0">
                <a:solidFill>
                  <a:srgbClr val="FFFFFF"/>
                </a:solidFill>
                <a:latin typeface="Arial"/>
                <a:cs typeface="Arial"/>
              </a:rPr>
              <a:t>BUDGET DATA BY THEMATIC OBJECTIVES </a:t>
            </a:r>
            <a:r>
              <a:rPr lang="hu-HU" sz="24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hu-HU" sz="2400" b="1" dirty="0" err="1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r>
              <a:rPr lang="hu-HU" sz="2400" b="1" dirty="0">
                <a:solidFill>
                  <a:srgbClr val="FFFFFF"/>
                </a:solidFill>
                <a:latin typeface="Arial"/>
                <a:cs typeface="Arial"/>
              </a:rPr>
              <a:t> EUR)</a:t>
            </a:r>
            <a:endParaRPr lang="hu-HU" sz="2400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10800"/>
              </p:ext>
            </p:extLst>
          </p:nvPr>
        </p:nvGraphicFramePr>
        <p:xfrm>
          <a:off x="0" y="1484784"/>
          <a:ext cx="90364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82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2400" b="1" cap="all" dirty="0" err="1" smtClean="0">
                <a:solidFill>
                  <a:srgbClr val="FFFFFF"/>
                </a:solidFill>
                <a:latin typeface="Arial"/>
                <a:cs typeface="Arial"/>
              </a:rPr>
              <a:t>Simplified</a:t>
            </a:r>
            <a:r>
              <a:rPr lang="hu-HU" sz="2400" b="1" cap="all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z="2400" b="1" cap="all" dirty="0" err="1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lang="hu-HU" sz="2400" b="1" cap="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z="2400" b="1" cap="all" dirty="0" err="1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endParaRPr lang="hu-HU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50728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457200">
              <a:buNone/>
            </a:pPr>
            <a:r>
              <a:rPr lang="hu-HU" sz="22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Guidance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hu-HU" sz="22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prepared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hu-HU" sz="22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by</a:t>
            </a:r>
            <a:r>
              <a:rPr lang="hu-HU" sz="2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hu-HU" sz="2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</a:t>
            </a:r>
            <a:r>
              <a:rPr lang="hu-HU" sz="2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hu-HU" sz="2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Prime</a:t>
            </a:r>
            <a:r>
              <a:rPr lang="hu-HU" sz="2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hu-HU" sz="2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Minister</a:t>
            </a:r>
            <a:r>
              <a:rPr lang="hu-HU" sz="2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’s Office:</a:t>
            </a:r>
          </a:p>
          <a:p>
            <a:pPr marL="0" lvl="0" indent="0" defTabSz="457200">
              <a:buNone/>
            </a:pPr>
            <a:endParaRPr lang="hu-HU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1" indent="-342900" defTabSz="457200">
              <a:buFont typeface="Arial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Unit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cost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, lump sum 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under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approval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Audit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Authority</a:t>
            </a:r>
            <a:endParaRPr lang="hu-H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1" indent="-342900" defTabSz="457200">
              <a:buFont typeface="Arial" pitchFamily="34" charset="0"/>
              <a:buChar char="•"/>
            </a:pP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Flat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Arial"/>
                <a:cs typeface="Arial"/>
              </a:rPr>
              <a:t>rate</a:t>
            </a: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under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discussion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Audit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Authority</a:t>
            </a:r>
            <a:endParaRPr lang="hu-H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1" indent="0" defTabSz="457200">
              <a:buNone/>
            </a:pPr>
            <a:endParaRPr lang="hu-H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1" indent="0" defTabSz="457200">
              <a:buNone/>
            </a:pPr>
            <a:r>
              <a:rPr lang="hu-HU" sz="2000" b="1" dirty="0">
                <a:solidFill>
                  <a:prstClr val="black"/>
                </a:solidFill>
                <a:latin typeface="Arial"/>
                <a:cs typeface="Arial"/>
              </a:rPr>
              <a:t>SCO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hu-HU" sz="2000" dirty="0" err="1" smtClean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focus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preparing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hu-HU" sz="2000" dirty="0" err="1" smtClean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call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  <a:latin typeface="Arial"/>
                <a:cs typeface="Arial"/>
              </a:rPr>
              <a:t>proposals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hu-H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1" indent="0" defTabSz="457200">
              <a:buNone/>
            </a:pPr>
            <a:endParaRPr lang="hu-H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1" indent="0" defTabSz="457200">
              <a:buNone/>
            </a:pP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questions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  <a:latin typeface="Arial"/>
                <a:cs typeface="Arial"/>
              </a:rPr>
              <a:t>sent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EC </a:t>
            </a:r>
            <a:r>
              <a:rPr lang="hu-HU" sz="2000" dirty="0" err="1" smtClean="0">
                <a:solidFill>
                  <a:prstClr val="black"/>
                </a:solidFill>
                <a:latin typeface="Arial"/>
                <a:cs typeface="Arial"/>
              </a:rPr>
              <a:t>already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no </a:t>
            </a:r>
            <a:r>
              <a:rPr lang="hu-HU" sz="2000" dirty="0" err="1">
                <a:solidFill>
                  <a:prstClr val="black"/>
                </a:solidFill>
                <a:latin typeface="Arial"/>
                <a:cs typeface="Arial"/>
              </a:rPr>
              <a:t>response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has </a:t>
            </a:r>
            <a:r>
              <a:rPr lang="hu-HU" sz="2000" dirty="0" err="1" smtClean="0">
                <a:solidFill>
                  <a:prstClr val="black"/>
                </a:solidFill>
                <a:latin typeface="Arial"/>
                <a:cs typeface="Arial"/>
              </a:rPr>
              <a:t>arrived</a:t>
            </a:r>
            <a:r>
              <a:rPr lang="hu-HU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  <a:latin typeface="Arial"/>
                <a:cs typeface="Arial"/>
              </a:rPr>
              <a:t>yet</a:t>
            </a:r>
            <a:r>
              <a:rPr lang="hu-HU"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l"/>
            <a:r>
              <a:rPr lang="hu-HU" sz="2200" b="1" dirty="0" smtClean="0">
                <a:solidFill>
                  <a:srgbClr val="FFFFFF"/>
                </a:solidFill>
                <a:latin typeface="Arial"/>
                <a:cs typeface="Arial"/>
              </a:rPr>
              <a:t>LAUNCHED CALLS &amp; THEIR BUDGETS </a:t>
            </a:r>
            <a:r>
              <a:rPr lang="hu-HU" sz="2200" b="1" dirty="0">
                <a:solidFill>
                  <a:srgbClr val="FFFFFF"/>
                </a:solidFill>
                <a:latin typeface="Arial"/>
                <a:cs typeface="Arial"/>
              </a:rPr>
              <a:t>(2014-2020)</a:t>
            </a:r>
            <a:endParaRPr lang="hu-HU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028373"/>
              </p:ext>
            </p:extLst>
          </p:nvPr>
        </p:nvGraphicFramePr>
        <p:xfrm>
          <a:off x="179512" y="1628800"/>
          <a:ext cx="8863966" cy="443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0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356</Words>
  <Application>Microsoft Office PowerPoint</Application>
  <PresentationFormat>Předvádění na obrazovce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Office-téma</vt:lpstr>
      <vt:lpstr>Prezentace aplikace PowerPoint</vt:lpstr>
      <vt:lpstr>institutional reorganisation</vt:lpstr>
      <vt:lpstr>Regulatory framework 2014-2020</vt:lpstr>
      <vt:lpstr>DISTRIBUTION OF OP BUDGET IN 2014-2020  (EU + National part - Million EUR)</vt:lpstr>
      <vt:lpstr>IT aspects 2014-2020</vt:lpstr>
      <vt:lpstr>CALLS TO BE LAUNCHED IN 2016 VERSUS TOTAL BUDGET</vt:lpstr>
      <vt:lpstr>BUDGET DATA BY THEMATIC OBJECTIVES (Million EUR)</vt:lpstr>
      <vt:lpstr>Simplified cost options</vt:lpstr>
      <vt:lpstr>LAUNCHED CALLS &amp; THEIR BUDGETS (2014-2020)</vt:lpstr>
      <vt:lpstr>INDICATORS 2014-2020 - i</vt:lpstr>
      <vt:lpstr>INDICATORS 2014-2020 - iI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Csaba</dc:creator>
  <cp:lastModifiedBy>Pavla Žáčková</cp:lastModifiedBy>
  <cp:revision>14</cp:revision>
  <dcterms:created xsi:type="dcterms:W3CDTF">2014-08-01T16:55:51Z</dcterms:created>
  <dcterms:modified xsi:type="dcterms:W3CDTF">2016-01-25T13:59:26Z</dcterms:modified>
</cp:coreProperties>
</file>