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0" r:id="rId3"/>
    <p:sldId id="262" r:id="rId4"/>
    <p:sldId id="264" r:id="rId5"/>
    <p:sldId id="266" r:id="rId6"/>
    <p:sldId id="269" r:id="rId7"/>
    <p:sldId id="270" r:id="rId8"/>
    <p:sldId id="271" r:id="rId9"/>
    <p:sldId id="267" r:id="rId10"/>
    <p:sldId id="272" r:id="rId11"/>
    <p:sldId id="273" r:id="rId12"/>
    <p:sldId id="268" r:id="rId13"/>
    <p:sldId id="263" r:id="rId14"/>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635CF2D-CBEA-4A21-9D4D-0C4A5B1F7208}">
          <p14:sldIdLst>
            <p14:sldId id="256"/>
            <p14:sldId id="260"/>
            <p14:sldId id="262"/>
            <p14:sldId id="264"/>
            <p14:sldId id="266"/>
            <p14:sldId id="269"/>
            <p14:sldId id="270"/>
            <p14:sldId id="271"/>
            <p14:sldId id="267"/>
            <p14:sldId id="272"/>
            <p14:sldId id="273"/>
            <p14:sldId id="268"/>
            <p14:sldId id="26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90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9CBDF9-3FDC-4E1B-882D-1618C730079B}"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en-US"/>
        </a:p>
      </dgm:t>
    </dgm:pt>
    <dgm:pt modelId="{A2A672F3-C0E6-4DD7-B950-19A89383B07E}">
      <dgm:prSet phldrT="[Text]"/>
      <dgm:spPr/>
      <dgm:t>
        <a:bodyPr/>
        <a:lstStyle/>
        <a:p>
          <a:r>
            <a:rPr lang="en-US" dirty="0"/>
            <a:t>LONG TERM TARGETS</a:t>
          </a:r>
        </a:p>
      </dgm:t>
    </dgm:pt>
    <dgm:pt modelId="{234BB984-B56A-4C61-80AC-302C1953541A}" type="parTrans" cxnId="{F4B50225-497E-43B2-AFE3-8AF675D1B42A}">
      <dgm:prSet/>
      <dgm:spPr/>
      <dgm:t>
        <a:bodyPr/>
        <a:lstStyle/>
        <a:p>
          <a:endParaRPr lang="en-US"/>
        </a:p>
      </dgm:t>
    </dgm:pt>
    <dgm:pt modelId="{E8DC956D-8DB1-4B08-B8E0-04DE7F06561E}" type="sibTrans" cxnId="{F4B50225-497E-43B2-AFE3-8AF675D1B42A}">
      <dgm:prSet/>
      <dgm:spPr/>
      <dgm:t>
        <a:bodyPr/>
        <a:lstStyle/>
        <a:p>
          <a:endParaRPr lang="en-US"/>
        </a:p>
      </dgm:t>
    </dgm:pt>
    <dgm:pt modelId="{F8986F60-CD74-4372-80E8-B011E9750059}">
      <dgm:prSet phldrT="[Text]" custT="1"/>
      <dgm:spPr/>
      <dgm:t>
        <a:bodyPr/>
        <a:lstStyle/>
        <a:p>
          <a:r>
            <a:rPr lang="en-US" sz="1600" dirty="0"/>
            <a:t>long term / vision</a:t>
          </a:r>
        </a:p>
      </dgm:t>
    </dgm:pt>
    <dgm:pt modelId="{7FC0432A-8E53-46E6-B7D6-51B3A30B85D8}" type="parTrans" cxnId="{73E2CCE9-BC7B-4F56-8977-AB3C0DC79E50}">
      <dgm:prSet/>
      <dgm:spPr/>
      <dgm:t>
        <a:bodyPr/>
        <a:lstStyle/>
        <a:p>
          <a:endParaRPr lang="en-US"/>
        </a:p>
      </dgm:t>
    </dgm:pt>
    <dgm:pt modelId="{3C4B21C6-C2BC-4A37-B4CF-684B31730D7F}" type="sibTrans" cxnId="{73E2CCE9-BC7B-4F56-8977-AB3C0DC79E50}">
      <dgm:prSet/>
      <dgm:spPr/>
      <dgm:t>
        <a:bodyPr/>
        <a:lstStyle/>
        <a:p>
          <a:endParaRPr lang="en-US"/>
        </a:p>
      </dgm:t>
    </dgm:pt>
    <dgm:pt modelId="{01CAAD84-667A-45D2-93BD-7828B367103B}">
      <dgm:prSet phldrT="[Text]"/>
      <dgm:spPr/>
      <dgm:t>
        <a:bodyPr/>
        <a:lstStyle/>
        <a:p>
          <a:r>
            <a:rPr lang="en-US"/>
            <a:t>MID TERM TARGETS</a:t>
          </a:r>
        </a:p>
      </dgm:t>
    </dgm:pt>
    <dgm:pt modelId="{32AD9C2C-948C-4DAA-9604-ACAFF1BA157D}" type="parTrans" cxnId="{85D94E04-DD97-4C94-8929-768B0FDC1988}">
      <dgm:prSet/>
      <dgm:spPr/>
      <dgm:t>
        <a:bodyPr/>
        <a:lstStyle/>
        <a:p>
          <a:endParaRPr lang="en-US"/>
        </a:p>
      </dgm:t>
    </dgm:pt>
    <dgm:pt modelId="{45F7FBC4-A2DC-4C6E-9141-EA5B44A692E6}" type="sibTrans" cxnId="{85D94E04-DD97-4C94-8929-768B0FDC1988}">
      <dgm:prSet/>
      <dgm:spPr/>
      <dgm:t>
        <a:bodyPr/>
        <a:lstStyle/>
        <a:p>
          <a:endParaRPr lang="en-US"/>
        </a:p>
      </dgm:t>
    </dgm:pt>
    <dgm:pt modelId="{2314274F-FA92-4B91-9019-351AE4FFA639}">
      <dgm:prSet phldrT="[Text]"/>
      <dgm:spPr/>
      <dgm:t>
        <a:bodyPr/>
        <a:lstStyle/>
        <a:p>
          <a:r>
            <a:rPr lang="en-US"/>
            <a:t>SHORT TERM TARGETS</a:t>
          </a:r>
        </a:p>
      </dgm:t>
    </dgm:pt>
    <dgm:pt modelId="{96EAF058-6DD7-4F46-9A9A-1AFD30AD54B2}" type="parTrans" cxnId="{335A101B-FA12-4FBE-9BF6-A9BBF0EF8895}">
      <dgm:prSet/>
      <dgm:spPr/>
      <dgm:t>
        <a:bodyPr/>
        <a:lstStyle/>
        <a:p>
          <a:endParaRPr lang="en-US"/>
        </a:p>
      </dgm:t>
    </dgm:pt>
    <dgm:pt modelId="{6A49583E-AEDC-449D-8934-718E91F1CA65}" type="sibTrans" cxnId="{335A101B-FA12-4FBE-9BF6-A9BBF0EF8895}">
      <dgm:prSet/>
      <dgm:spPr/>
      <dgm:t>
        <a:bodyPr/>
        <a:lstStyle/>
        <a:p>
          <a:endParaRPr lang="en-US"/>
        </a:p>
      </dgm:t>
    </dgm:pt>
    <dgm:pt modelId="{D640CE99-4ED1-4FF7-B5F4-84FFA062A361}">
      <dgm:prSet phldrT="[Text]" custT="1"/>
      <dgm:spPr/>
      <dgm:t>
        <a:bodyPr/>
        <a:lstStyle/>
        <a:p>
          <a:r>
            <a:rPr lang="en-US" sz="1600" dirty="0"/>
            <a:t>short term / tactics</a:t>
          </a:r>
        </a:p>
      </dgm:t>
    </dgm:pt>
    <dgm:pt modelId="{D791DB45-C0D3-4DA3-A8CD-6F1C268BD805}" type="parTrans" cxnId="{FCA6446F-6B98-4848-A7FC-AAA1F1AEAA72}">
      <dgm:prSet/>
      <dgm:spPr/>
      <dgm:t>
        <a:bodyPr/>
        <a:lstStyle/>
        <a:p>
          <a:endParaRPr lang="en-US"/>
        </a:p>
      </dgm:t>
    </dgm:pt>
    <dgm:pt modelId="{F18E4281-37FC-433D-946D-21579813122F}" type="sibTrans" cxnId="{FCA6446F-6B98-4848-A7FC-AAA1F1AEAA72}">
      <dgm:prSet/>
      <dgm:spPr/>
      <dgm:t>
        <a:bodyPr/>
        <a:lstStyle/>
        <a:p>
          <a:endParaRPr lang="en-US"/>
        </a:p>
      </dgm:t>
    </dgm:pt>
    <dgm:pt modelId="{43591BD7-1F8A-40B9-B5F5-AC3C8A41D452}">
      <dgm:prSet phldrT="[Text]" custT="1"/>
      <dgm:spPr/>
      <dgm:t>
        <a:bodyPr/>
        <a:lstStyle/>
        <a:p>
          <a:r>
            <a:rPr lang="en-US" sz="1600"/>
            <a:t>mid term / strategy</a:t>
          </a:r>
        </a:p>
      </dgm:t>
    </dgm:pt>
    <dgm:pt modelId="{C27287EC-F937-4D8F-BC15-897FFFA24B05}" type="sibTrans" cxnId="{82BAC10B-56E7-4EFE-8561-BDFC5D5033B2}">
      <dgm:prSet/>
      <dgm:spPr/>
      <dgm:t>
        <a:bodyPr/>
        <a:lstStyle/>
        <a:p>
          <a:endParaRPr lang="en-US"/>
        </a:p>
      </dgm:t>
    </dgm:pt>
    <dgm:pt modelId="{A23F796C-2F62-4404-B795-DFB7B9180871}" type="parTrans" cxnId="{82BAC10B-56E7-4EFE-8561-BDFC5D5033B2}">
      <dgm:prSet/>
      <dgm:spPr/>
      <dgm:t>
        <a:bodyPr/>
        <a:lstStyle/>
        <a:p>
          <a:endParaRPr lang="en-US"/>
        </a:p>
      </dgm:t>
    </dgm:pt>
    <dgm:pt modelId="{A5DB41B1-6A60-458B-ACBB-BEB7E7A8E1CB}" type="pres">
      <dgm:prSet presAssocID="{D19CBDF9-3FDC-4E1B-882D-1618C730079B}" presName="Name0" presStyleCnt="0">
        <dgm:presLayoutVars>
          <dgm:chMax val="5"/>
          <dgm:chPref val="5"/>
          <dgm:dir/>
          <dgm:animLvl val="lvl"/>
        </dgm:presLayoutVars>
      </dgm:prSet>
      <dgm:spPr/>
      <dgm:t>
        <a:bodyPr/>
        <a:lstStyle/>
        <a:p>
          <a:endParaRPr lang="en-US"/>
        </a:p>
      </dgm:t>
    </dgm:pt>
    <dgm:pt modelId="{C66E24DD-43EF-4CF7-8C82-357ECE6B230F}" type="pres">
      <dgm:prSet presAssocID="{A2A672F3-C0E6-4DD7-B950-19A89383B07E}" presName="parentText1" presStyleLbl="node1" presStyleIdx="0" presStyleCnt="3" custLinFactNeighborX="701" custLinFactNeighborY="-2406">
        <dgm:presLayoutVars>
          <dgm:chMax/>
          <dgm:chPref val="3"/>
          <dgm:bulletEnabled val="1"/>
        </dgm:presLayoutVars>
      </dgm:prSet>
      <dgm:spPr/>
      <dgm:t>
        <a:bodyPr/>
        <a:lstStyle/>
        <a:p>
          <a:endParaRPr lang="en-US"/>
        </a:p>
      </dgm:t>
    </dgm:pt>
    <dgm:pt modelId="{B3919670-3885-446A-980A-F39B2618D4B5}" type="pres">
      <dgm:prSet presAssocID="{A2A672F3-C0E6-4DD7-B950-19A89383B07E}" presName="childText1" presStyleLbl="solidAlignAcc1" presStyleIdx="0" presStyleCnt="3">
        <dgm:presLayoutVars>
          <dgm:chMax val="0"/>
          <dgm:chPref val="0"/>
          <dgm:bulletEnabled val="1"/>
        </dgm:presLayoutVars>
      </dgm:prSet>
      <dgm:spPr/>
      <dgm:t>
        <a:bodyPr/>
        <a:lstStyle/>
        <a:p>
          <a:endParaRPr lang="en-US"/>
        </a:p>
      </dgm:t>
    </dgm:pt>
    <dgm:pt modelId="{C12A772F-3197-4F64-810A-9B57AD0F22FB}" type="pres">
      <dgm:prSet presAssocID="{01CAAD84-667A-45D2-93BD-7828B367103B}" presName="parentText2" presStyleLbl="node1" presStyleIdx="1" presStyleCnt="3">
        <dgm:presLayoutVars>
          <dgm:chMax/>
          <dgm:chPref val="3"/>
          <dgm:bulletEnabled val="1"/>
        </dgm:presLayoutVars>
      </dgm:prSet>
      <dgm:spPr/>
      <dgm:t>
        <a:bodyPr/>
        <a:lstStyle/>
        <a:p>
          <a:endParaRPr lang="en-US"/>
        </a:p>
      </dgm:t>
    </dgm:pt>
    <dgm:pt modelId="{E3448EC7-6675-454C-934B-CD79C4C4F735}" type="pres">
      <dgm:prSet presAssocID="{01CAAD84-667A-45D2-93BD-7828B367103B}" presName="childText2" presStyleLbl="solidAlignAcc1" presStyleIdx="1" presStyleCnt="3">
        <dgm:presLayoutVars>
          <dgm:chMax val="0"/>
          <dgm:chPref val="0"/>
          <dgm:bulletEnabled val="1"/>
        </dgm:presLayoutVars>
      </dgm:prSet>
      <dgm:spPr/>
      <dgm:t>
        <a:bodyPr/>
        <a:lstStyle/>
        <a:p>
          <a:endParaRPr lang="en-US"/>
        </a:p>
      </dgm:t>
    </dgm:pt>
    <dgm:pt modelId="{506E6D4B-865D-4091-9C7F-11853EFF5080}" type="pres">
      <dgm:prSet presAssocID="{2314274F-FA92-4B91-9019-351AE4FFA639}" presName="parentText3" presStyleLbl="node1" presStyleIdx="2" presStyleCnt="3">
        <dgm:presLayoutVars>
          <dgm:chMax/>
          <dgm:chPref val="3"/>
          <dgm:bulletEnabled val="1"/>
        </dgm:presLayoutVars>
      </dgm:prSet>
      <dgm:spPr/>
      <dgm:t>
        <a:bodyPr/>
        <a:lstStyle/>
        <a:p>
          <a:endParaRPr lang="en-US"/>
        </a:p>
      </dgm:t>
    </dgm:pt>
    <dgm:pt modelId="{B3DF060C-0C75-4AA3-8A29-D55F17DD6FE7}" type="pres">
      <dgm:prSet presAssocID="{2314274F-FA92-4B91-9019-351AE4FFA639}" presName="childText3" presStyleLbl="solidAlignAcc1" presStyleIdx="2" presStyleCnt="3">
        <dgm:presLayoutVars>
          <dgm:chMax val="0"/>
          <dgm:chPref val="0"/>
          <dgm:bulletEnabled val="1"/>
        </dgm:presLayoutVars>
      </dgm:prSet>
      <dgm:spPr/>
      <dgm:t>
        <a:bodyPr/>
        <a:lstStyle/>
        <a:p>
          <a:endParaRPr lang="en-US"/>
        </a:p>
      </dgm:t>
    </dgm:pt>
  </dgm:ptLst>
  <dgm:cxnLst>
    <dgm:cxn modelId="{FCA6446F-6B98-4848-A7FC-AAA1F1AEAA72}" srcId="{2314274F-FA92-4B91-9019-351AE4FFA639}" destId="{D640CE99-4ED1-4FF7-B5F4-84FFA062A361}" srcOrd="0" destOrd="0" parTransId="{D791DB45-C0D3-4DA3-A8CD-6F1C268BD805}" sibTransId="{F18E4281-37FC-433D-946D-21579813122F}"/>
    <dgm:cxn modelId="{73E2CCE9-BC7B-4F56-8977-AB3C0DC79E50}" srcId="{A2A672F3-C0E6-4DD7-B950-19A89383B07E}" destId="{F8986F60-CD74-4372-80E8-B011E9750059}" srcOrd="0" destOrd="0" parTransId="{7FC0432A-8E53-46E6-B7D6-51B3A30B85D8}" sibTransId="{3C4B21C6-C2BC-4A37-B4CF-684B31730D7F}"/>
    <dgm:cxn modelId="{82BAC10B-56E7-4EFE-8561-BDFC5D5033B2}" srcId="{01CAAD84-667A-45D2-93BD-7828B367103B}" destId="{43591BD7-1F8A-40B9-B5F5-AC3C8A41D452}" srcOrd="0" destOrd="0" parTransId="{A23F796C-2F62-4404-B795-DFB7B9180871}" sibTransId="{C27287EC-F937-4D8F-BC15-897FFFA24B05}"/>
    <dgm:cxn modelId="{F4B50225-497E-43B2-AFE3-8AF675D1B42A}" srcId="{D19CBDF9-3FDC-4E1B-882D-1618C730079B}" destId="{A2A672F3-C0E6-4DD7-B950-19A89383B07E}" srcOrd="0" destOrd="0" parTransId="{234BB984-B56A-4C61-80AC-302C1953541A}" sibTransId="{E8DC956D-8DB1-4B08-B8E0-04DE7F06561E}"/>
    <dgm:cxn modelId="{456549D1-11BC-4DDF-918A-1E179AC8FBB9}" type="presOf" srcId="{A2A672F3-C0E6-4DD7-B950-19A89383B07E}" destId="{C66E24DD-43EF-4CF7-8C82-357ECE6B230F}" srcOrd="0" destOrd="0" presId="urn:microsoft.com/office/officeart/2009/3/layout/IncreasingArrowsProcess"/>
    <dgm:cxn modelId="{49AF9194-6C3C-4F3E-9915-E10FE2D3FB68}" type="presOf" srcId="{F8986F60-CD74-4372-80E8-B011E9750059}" destId="{B3919670-3885-446A-980A-F39B2618D4B5}" srcOrd="0" destOrd="0" presId="urn:microsoft.com/office/officeart/2009/3/layout/IncreasingArrowsProcess"/>
    <dgm:cxn modelId="{85D94E04-DD97-4C94-8929-768B0FDC1988}" srcId="{D19CBDF9-3FDC-4E1B-882D-1618C730079B}" destId="{01CAAD84-667A-45D2-93BD-7828B367103B}" srcOrd="1" destOrd="0" parTransId="{32AD9C2C-948C-4DAA-9604-ACAFF1BA157D}" sibTransId="{45F7FBC4-A2DC-4C6E-9141-EA5B44A692E6}"/>
    <dgm:cxn modelId="{59C43CC0-E545-4CFC-A118-44393767D28A}" type="presOf" srcId="{D640CE99-4ED1-4FF7-B5F4-84FFA062A361}" destId="{B3DF060C-0C75-4AA3-8A29-D55F17DD6FE7}" srcOrd="0" destOrd="0" presId="urn:microsoft.com/office/officeart/2009/3/layout/IncreasingArrowsProcess"/>
    <dgm:cxn modelId="{68BC5C6F-8734-49B1-B2CB-23DDD436AF0F}" type="presOf" srcId="{2314274F-FA92-4B91-9019-351AE4FFA639}" destId="{506E6D4B-865D-4091-9C7F-11853EFF5080}" srcOrd="0" destOrd="0" presId="urn:microsoft.com/office/officeart/2009/3/layout/IncreasingArrowsProcess"/>
    <dgm:cxn modelId="{89AE4288-324A-49FE-B96F-41580D756EFE}" type="presOf" srcId="{01CAAD84-667A-45D2-93BD-7828B367103B}" destId="{C12A772F-3197-4F64-810A-9B57AD0F22FB}" srcOrd="0" destOrd="0" presId="urn:microsoft.com/office/officeart/2009/3/layout/IncreasingArrowsProcess"/>
    <dgm:cxn modelId="{4714960E-E24D-421D-922E-BACFF3C775C9}" type="presOf" srcId="{D19CBDF9-3FDC-4E1B-882D-1618C730079B}" destId="{A5DB41B1-6A60-458B-ACBB-BEB7E7A8E1CB}" srcOrd="0" destOrd="0" presId="urn:microsoft.com/office/officeart/2009/3/layout/IncreasingArrowsProcess"/>
    <dgm:cxn modelId="{EFC67201-547A-49AC-99DD-680FEA027CB3}" type="presOf" srcId="{43591BD7-1F8A-40B9-B5F5-AC3C8A41D452}" destId="{E3448EC7-6675-454C-934B-CD79C4C4F735}" srcOrd="0" destOrd="0" presId="urn:microsoft.com/office/officeart/2009/3/layout/IncreasingArrowsProcess"/>
    <dgm:cxn modelId="{335A101B-FA12-4FBE-9BF6-A9BBF0EF8895}" srcId="{D19CBDF9-3FDC-4E1B-882D-1618C730079B}" destId="{2314274F-FA92-4B91-9019-351AE4FFA639}" srcOrd="2" destOrd="0" parTransId="{96EAF058-6DD7-4F46-9A9A-1AFD30AD54B2}" sibTransId="{6A49583E-AEDC-449D-8934-718E91F1CA65}"/>
    <dgm:cxn modelId="{BDD0AB0B-F575-4146-9D4B-613E38E67B7E}" type="presParOf" srcId="{A5DB41B1-6A60-458B-ACBB-BEB7E7A8E1CB}" destId="{C66E24DD-43EF-4CF7-8C82-357ECE6B230F}" srcOrd="0" destOrd="0" presId="urn:microsoft.com/office/officeart/2009/3/layout/IncreasingArrowsProcess"/>
    <dgm:cxn modelId="{77B3EB5A-56BF-42CB-9FFC-27D5A100A76B}" type="presParOf" srcId="{A5DB41B1-6A60-458B-ACBB-BEB7E7A8E1CB}" destId="{B3919670-3885-446A-980A-F39B2618D4B5}" srcOrd="1" destOrd="0" presId="urn:microsoft.com/office/officeart/2009/3/layout/IncreasingArrowsProcess"/>
    <dgm:cxn modelId="{063DF8C3-2AC0-4531-A166-9C80B530E21F}" type="presParOf" srcId="{A5DB41B1-6A60-458B-ACBB-BEB7E7A8E1CB}" destId="{C12A772F-3197-4F64-810A-9B57AD0F22FB}" srcOrd="2" destOrd="0" presId="urn:microsoft.com/office/officeart/2009/3/layout/IncreasingArrowsProcess"/>
    <dgm:cxn modelId="{8029F813-6E11-4ED8-A7BA-AE8A01BBC561}" type="presParOf" srcId="{A5DB41B1-6A60-458B-ACBB-BEB7E7A8E1CB}" destId="{E3448EC7-6675-454C-934B-CD79C4C4F735}" srcOrd="3" destOrd="0" presId="urn:microsoft.com/office/officeart/2009/3/layout/IncreasingArrowsProcess"/>
    <dgm:cxn modelId="{8596B018-CAA3-41B0-B290-542A10CAA800}" type="presParOf" srcId="{A5DB41B1-6A60-458B-ACBB-BEB7E7A8E1CB}" destId="{506E6D4B-865D-4091-9C7F-11853EFF5080}" srcOrd="4" destOrd="0" presId="urn:microsoft.com/office/officeart/2009/3/layout/IncreasingArrowsProcess"/>
    <dgm:cxn modelId="{6D80E211-F6C9-4160-A254-51D1931CF0D8}" type="presParOf" srcId="{A5DB41B1-6A60-458B-ACBB-BEB7E7A8E1CB}" destId="{B3DF060C-0C75-4AA3-8A29-D55F17DD6FE7}"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62DF5D9-88B2-4C3F-80BE-3C87841734AF}"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US"/>
        </a:p>
      </dgm:t>
    </dgm:pt>
    <dgm:pt modelId="{F4FED5A5-30DC-4BB1-AF26-B2BBA0303FFD}">
      <dgm:prSet phldrT="[Text]"/>
      <dgm:spPr/>
      <dgm:t>
        <a:bodyPr/>
        <a:lstStyle/>
        <a:p>
          <a:r>
            <a:rPr lang="en-US"/>
            <a:t>PLANNING</a:t>
          </a:r>
        </a:p>
      </dgm:t>
    </dgm:pt>
    <dgm:pt modelId="{9D44CB5F-E7ED-47F4-BB4F-2FDD289C2A56}" type="parTrans" cxnId="{237B8BD2-8189-44B3-BA23-D343A26ED229}">
      <dgm:prSet/>
      <dgm:spPr/>
      <dgm:t>
        <a:bodyPr/>
        <a:lstStyle/>
        <a:p>
          <a:endParaRPr lang="en-US"/>
        </a:p>
      </dgm:t>
    </dgm:pt>
    <dgm:pt modelId="{94ED08CF-7723-4356-B7B1-2B75F240D38D}" type="sibTrans" cxnId="{237B8BD2-8189-44B3-BA23-D343A26ED229}">
      <dgm:prSet/>
      <dgm:spPr/>
      <dgm:t>
        <a:bodyPr/>
        <a:lstStyle/>
        <a:p>
          <a:endParaRPr lang="en-US"/>
        </a:p>
      </dgm:t>
    </dgm:pt>
    <dgm:pt modelId="{E2833E48-377B-41C0-8AE2-DB1FA2059C13}">
      <dgm:prSet phldrT="[Text]"/>
      <dgm:spPr/>
      <dgm:t>
        <a:bodyPr/>
        <a:lstStyle/>
        <a:p>
          <a:r>
            <a:rPr lang="en-US"/>
            <a:t>PROBLEMS</a:t>
          </a:r>
        </a:p>
      </dgm:t>
    </dgm:pt>
    <dgm:pt modelId="{D1614552-9A0F-4B21-8C49-6E421DF191ED}" type="parTrans" cxnId="{4F885A3F-3EE1-4EF5-89CA-C9B3CF22DED6}">
      <dgm:prSet/>
      <dgm:spPr/>
      <dgm:t>
        <a:bodyPr/>
        <a:lstStyle/>
        <a:p>
          <a:endParaRPr lang="en-US"/>
        </a:p>
      </dgm:t>
    </dgm:pt>
    <dgm:pt modelId="{6093EA64-035B-4A9A-972A-073DD8B6A04F}" type="sibTrans" cxnId="{4F885A3F-3EE1-4EF5-89CA-C9B3CF22DED6}">
      <dgm:prSet/>
      <dgm:spPr/>
      <dgm:t>
        <a:bodyPr/>
        <a:lstStyle/>
        <a:p>
          <a:endParaRPr lang="en-US"/>
        </a:p>
      </dgm:t>
    </dgm:pt>
    <dgm:pt modelId="{4A7D5338-CA5E-4499-9857-22AEC6C7D3BF}">
      <dgm:prSet phldrT="[Text]"/>
      <dgm:spPr/>
      <dgm:t>
        <a:bodyPr/>
        <a:lstStyle/>
        <a:p>
          <a:r>
            <a:rPr lang="en-US"/>
            <a:t>INDICATORS</a:t>
          </a:r>
        </a:p>
      </dgm:t>
    </dgm:pt>
    <dgm:pt modelId="{5EE960B2-1BD9-4BD1-AE8E-5359710329EA}" type="parTrans" cxnId="{E6F359E8-D8EA-4146-85E5-8BF2C81D5D4A}">
      <dgm:prSet/>
      <dgm:spPr/>
      <dgm:t>
        <a:bodyPr/>
        <a:lstStyle/>
        <a:p>
          <a:endParaRPr lang="en-US"/>
        </a:p>
      </dgm:t>
    </dgm:pt>
    <dgm:pt modelId="{9364F780-F137-4B31-B503-54511EF024D2}" type="sibTrans" cxnId="{E6F359E8-D8EA-4146-85E5-8BF2C81D5D4A}">
      <dgm:prSet/>
      <dgm:spPr/>
      <dgm:t>
        <a:bodyPr/>
        <a:lstStyle/>
        <a:p>
          <a:endParaRPr lang="en-US"/>
        </a:p>
      </dgm:t>
    </dgm:pt>
    <dgm:pt modelId="{683A267B-6AD1-4C48-99E2-9DAB35FF1064}">
      <dgm:prSet phldrT="[Text]"/>
      <dgm:spPr/>
      <dgm:t>
        <a:bodyPr/>
        <a:lstStyle/>
        <a:p>
          <a:r>
            <a:rPr lang="en-US"/>
            <a:t>IMPLEMENTATION</a:t>
          </a:r>
        </a:p>
      </dgm:t>
    </dgm:pt>
    <dgm:pt modelId="{0D8C17F1-D388-4C32-9F87-8F5DC0F54018}" type="parTrans" cxnId="{5842A02A-3E41-417A-9352-35841646B045}">
      <dgm:prSet/>
      <dgm:spPr/>
      <dgm:t>
        <a:bodyPr/>
        <a:lstStyle/>
        <a:p>
          <a:endParaRPr lang="en-US"/>
        </a:p>
      </dgm:t>
    </dgm:pt>
    <dgm:pt modelId="{DA9980AB-C13C-4A89-8826-2B2CB9EDD758}" type="sibTrans" cxnId="{5842A02A-3E41-417A-9352-35841646B045}">
      <dgm:prSet/>
      <dgm:spPr/>
      <dgm:t>
        <a:bodyPr/>
        <a:lstStyle/>
        <a:p>
          <a:endParaRPr lang="en-US"/>
        </a:p>
      </dgm:t>
    </dgm:pt>
    <dgm:pt modelId="{9CEDD908-71A3-4102-BA2E-024EAEB64AA1}">
      <dgm:prSet phldrT="[Text]"/>
      <dgm:spPr/>
      <dgm:t>
        <a:bodyPr/>
        <a:lstStyle/>
        <a:p>
          <a:r>
            <a:rPr lang="en-US"/>
            <a:t>MEASURES</a:t>
          </a:r>
        </a:p>
      </dgm:t>
    </dgm:pt>
    <dgm:pt modelId="{6C2B7D4D-1890-4F4C-BE6C-FE90A664B013}" type="parTrans" cxnId="{06E20408-4840-4E1E-AB81-34596DA920F6}">
      <dgm:prSet/>
      <dgm:spPr/>
      <dgm:t>
        <a:bodyPr/>
        <a:lstStyle/>
        <a:p>
          <a:endParaRPr lang="en-US"/>
        </a:p>
      </dgm:t>
    </dgm:pt>
    <dgm:pt modelId="{9B19547B-28A0-447D-9507-078D79EA6F80}" type="sibTrans" cxnId="{06E20408-4840-4E1E-AB81-34596DA920F6}">
      <dgm:prSet/>
      <dgm:spPr/>
      <dgm:t>
        <a:bodyPr/>
        <a:lstStyle/>
        <a:p>
          <a:endParaRPr lang="en-US"/>
        </a:p>
      </dgm:t>
    </dgm:pt>
    <dgm:pt modelId="{15F90757-C6FF-4236-A99A-D9C04ABEBFF4}">
      <dgm:prSet phldrT="[Text]"/>
      <dgm:spPr/>
      <dgm:t>
        <a:bodyPr/>
        <a:lstStyle/>
        <a:p>
          <a:r>
            <a:rPr lang="en-US"/>
            <a:t>EVALUATION</a:t>
          </a:r>
        </a:p>
      </dgm:t>
    </dgm:pt>
    <dgm:pt modelId="{54FEBF89-2AFA-4120-BA7F-DBF4CA7ED36F}" type="parTrans" cxnId="{21D5D2FD-02C1-4B32-8113-745F8994F34D}">
      <dgm:prSet/>
      <dgm:spPr/>
      <dgm:t>
        <a:bodyPr/>
        <a:lstStyle/>
        <a:p>
          <a:endParaRPr lang="en-US"/>
        </a:p>
      </dgm:t>
    </dgm:pt>
    <dgm:pt modelId="{70F90712-FF87-416D-A9E1-F44D5DABA866}" type="sibTrans" cxnId="{21D5D2FD-02C1-4B32-8113-745F8994F34D}">
      <dgm:prSet/>
      <dgm:spPr/>
      <dgm:t>
        <a:bodyPr/>
        <a:lstStyle/>
        <a:p>
          <a:endParaRPr lang="en-US"/>
        </a:p>
      </dgm:t>
    </dgm:pt>
    <dgm:pt modelId="{08A04FDB-FCF3-4EDF-9E66-BF9C4D39CC6B}">
      <dgm:prSet phldrT="[Text]"/>
      <dgm:spPr/>
      <dgm:t>
        <a:bodyPr/>
        <a:lstStyle/>
        <a:p>
          <a:r>
            <a:rPr lang="en-US" dirty="0"/>
            <a:t>DATA COLLECTION</a:t>
          </a:r>
        </a:p>
      </dgm:t>
    </dgm:pt>
    <dgm:pt modelId="{548218FE-6725-4E95-B134-1E279273AAB0}" type="parTrans" cxnId="{6B35A180-B4FD-4FD2-9876-D7DC984AF0C3}">
      <dgm:prSet/>
      <dgm:spPr/>
      <dgm:t>
        <a:bodyPr/>
        <a:lstStyle/>
        <a:p>
          <a:endParaRPr lang="en-US"/>
        </a:p>
      </dgm:t>
    </dgm:pt>
    <dgm:pt modelId="{417F91DA-FDD0-4950-B1DB-B09583481617}" type="sibTrans" cxnId="{6B35A180-B4FD-4FD2-9876-D7DC984AF0C3}">
      <dgm:prSet/>
      <dgm:spPr/>
      <dgm:t>
        <a:bodyPr/>
        <a:lstStyle/>
        <a:p>
          <a:endParaRPr lang="en-US"/>
        </a:p>
      </dgm:t>
    </dgm:pt>
    <dgm:pt modelId="{13EF07BB-65B9-4905-935F-1E68FF6332BC}">
      <dgm:prSet phldrT="[Text]"/>
      <dgm:spPr/>
      <dgm:t>
        <a:bodyPr/>
        <a:lstStyle/>
        <a:p>
          <a:r>
            <a:rPr lang="en-US"/>
            <a:t>TAGRETS</a:t>
          </a:r>
        </a:p>
      </dgm:t>
    </dgm:pt>
    <dgm:pt modelId="{0F5B0389-1472-4FF6-A0E9-529536FB6538}" type="parTrans" cxnId="{A6ADD856-9721-4818-8686-2A9AC730596A}">
      <dgm:prSet/>
      <dgm:spPr/>
      <dgm:t>
        <a:bodyPr/>
        <a:lstStyle/>
        <a:p>
          <a:endParaRPr lang="en-US"/>
        </a:p>
      </dgm:t>
    </dgm:pt>
    <dgm:pt modelId="{79CDDCD2-D7D6-4906-8C22-A2444F927044}" type="sibTrans" cxnId="{A6ADD856-9721-4818-8686-2A9AC730596A}">
      <dgm:prSet/>
      <dgm:spPr/>
      <dgm:t>
        <a:bodyPr/>
        <a:lstStyle/>
        <a:p>
          <a:endParaRPr lang="en-US"/>
        </a:p>
      </dgm:t>
    </dgm:pt>
    <dgm:pt modelId="{86DB4192-83FE-4D08-8FD6-CF5E7B2E3173}">
      <dgm:prSet phldrT="[Text]"/>
      <dgm:spPr/>
      <dgm:t>
        <a:bodyPr/>
        <a:lstStyle/>
        <a:p>
          <a:r>
            <a:rPr lang="en-US"/>
            <a:t>STRUCTURES</a:t>
          </a:r>
        </a:p>
      </dgm:t>
    </dgm:pt>
    <dgm:pt modelId="{B7CE585B-F91B-44FC-8765-9604C239592A}" type="parTrans" cxnId="{5C29C22B-F0E9-4000-985D-E69581B5A3C4}">
      <dgm:prSet/>
      <dgm:spPr/>
      <dgm:t>
        <a:bodyPr/>
        <a:lstStyle/>
        <a:p>
          <a:endParaRPr lang="en-US"/>
        </a:p>
      </dgm:t>
    </dgm:pt>
    <dgm:pt modelId="{3211DA15-F25F-48A3-8512-613F50E2C949}" type="sibTrans" cxnId="{5C29C22B-F0E9-4000-985D-E69581B5A3C4}">
      <dgm:prSet/>
      <dgm:spPr/>
      <dgm:t>
        <a:bodyPr/>
        <a:lstStyle/>
        <a:p>
          <a:endParaRPr lang="en-US"/>
        </a:p>
      </dgm:t>
    </dgm:pt>
    <dgm:pt modelId="{A7FDABB6-B3F1-4AA7-B453-622654A2876B}">
      <dgm:prSet phldrT="[Text]"/>
      <dgm:spPr/>
      <dgm:t>
        <a:bodyPr/>
        <a:lstStyle/>
        <a:p>
          <a:r>
            <a:rPr lang="en-US" dirty="0"/>
            <a:t>BUDGET</a:t>
          </a:r>
        </a:p>
      </dgm:t>
    </dgm:pt>
    <dgm:pt modelId="{30D0E36D-C11F-463A-B2E3-66AB48522111}" type="parTrans" cxnId="{D9B57953-A738-4469-A198-E2020407F1DF}">
      <dgm:prSet/>
      <dgm:spPr/>
      <dgm:t>
        <a:bodyPr/>
        <a:lstStyle/>
        <a:p>
          <a:endParaRPr lang="en-US"/>
        </a:p>
      </dgm:t>
    </dgm:pt>
    <dgm:pt modelId="{DAC3717B-C78F-4D1A-8304-62D9E809221C}" type="sibTrans" cxnId="{D9B57953-A738-4469-A198-E2020407F1DF}">
      <dgm:prSet/>
      <dgm:spPr/>
      <dgm:t>
        <a:bodyPr/>
        <a:lstStyle/>
        <a:p>
          <a:endParaRPr lang="en-US"/>
        </a:p>
      </dgm:t>
    </dgm:pt>
    <dgm:pt modelId="{2360EFBB-4CBB-474E-BBC1-85173E02F5CF}">
      <dgm:prSet phldrT="[Text]"/>
      <dgm:spPr/>
      <dgm:t>
        <a:bodyPr/>
        <a:lstStyle/>
        <a:p>
          <a:r>
            <a:rPr lang="en-US"/>
            <a:t>DATA ANALYSIS</a:t>
          </a:r>
        </a:p>
      </dgm:t>
    </dgm:pt>
    <dgm:pt modelId="{318F7A34-884A-4275-9CF0-2D897A1ED03A}" type="parTrans" cxnId="{DAA7EC3B-BC4F-4579-8073-2EE3F746AD6E}">
      <dgm:prSet/>
      <dgm:spPr/>
      <dgm:t>
        <a:bodyPr/>
        <a:lstStyle/>
        <a:p>
          <a:endParaRPr lang="en-US"/>
        </a:p>
      </dgm:t>
    </dgm:pt>
    <dgm:pt modelId="{02883D04-DB9F-4BF0-B128-0915E8BBD5BB}" type="sibTrans" cxnId="{DAA7EC3B-BC4F-4579-8073-2EE3F746AD6E}">
      <dgm:prSet/>
      <dgm:spPr/>
      <dgm:t>
        <a:bodyPr/>
        <a:lstStyle/>
        <a:p>
          <a:endParaRPr lang="en-US"/>
        </a:p>
      </dgm:t>
    </dgm:pt>
    <dgm:pt modelId="{E36AA165-9C87-4379-8528-956FE0695501}">
      <dgm:prSet phldrT="[Text]"/>
      <dgm:spPr/>
      <dgm:t>
        <a:bodyPr/>
        <a:lstStyle/>
        <a:p>
          <a:r>
            <a:rPr lang="en-US"/>
            <a:t>ASSESSMENT AND </a:t>
          </a:r>
        </a:p>
      </dgm:t>
    </dgm:pt>
    <dgm:pt modelId="{EBD8B18B-62E3-4489-880F-5AC15CEF895C}" type="parTrans" cxnId="{E97ACD22-AEDD-4A2B-ACBC-B52CFB9685C3}">
      <dgm:prSet/>
      <dgm:spPr/>
      <dgm:t>
        <a:bodyPr/>
        <a:lstStyle/>
        <a:p>
          <a:endParaRPr lang="en-US"/>
        </a:p>
      </dgm:t>
    </dgm:pt>
    <dgm:pt modelId="{CF47DA05-0340-4C31-BF4A-3DA0014922CC}" type="sibTrans" cxnId="{E97ACD22-AEDD-4A2B-ACBC-B52CFB9685C3}">
      <dgm:prSet/>
      <dgm:spPr/>
      <dgm:t>
        <a:bodyPr/>
        <a:lstStyle/>
        <a:p>
          <a:endParaRPr lang="en-US"/>
        </a:p>
      </dgm:t>
    </dgm:pt>
    <dgm:pt modelId="{C7CDE899-2F5C-4A07-ACE9-D104C87666E9}" type="pres">
      <dgm:prSet presAssocID="{A62DF5D9-88B2-4C3F-80BE-3C87841734AF}" presName="Name0" presStyleCnt="0">
        <dgm:presLayoutVars>
          <dgm:dir/>
          <dgm:animLvl val="lvl"/>
          <dgm:resizeHandles val="exact"/>
        </dgm:presLayoutVars>
      </dgm:prSet>
      <dgm:spPr/>
      <dgm:t>
        <a:bodyPr/>
        <a:lstStyle/>
        <a:p>
          <a:endParaRPr lang="en-US"/>
        </a:p>
      </dgm:t>
    </dgm:pt>
    <dgm:pt modelId="{69258810-97F6-45DC-80FB-6289E3481674}" type="pres">
      <dgm:prSet presAssocID="{A62DF5D9-88B2-4C3F-80BE-3C87841734AF}" presName="tSp" presStyleCnt="0"/>
      <dgm:spPr/>
    </dgm:pt>
    <dgm:pt modelId="{BC1F8754-B3D6-4832-9393-CBC80DCF0DB2}" type="pres">
      <dgm:prSet presAssocID="{A62DF5D9-88B2-4C3F-80BE-3C87841734AF}" presName="bSp" presStyleCnt="0"/>
      <dgm:spPr/>
    </dgm:pt>
    <dgm:pt modelId="{AB24AD70-9251-47E6-967E-8355E14DAC2A}" type="pres">
      <dgm:prSet presAssocID="{A62DF5D9-88B2-4C3F-80BE-3C87841734AF}" presName="process" presStyleCnt="0"/>
      <dgm:spPr/>
    </dgm:pt>
    <dgm:pt modelId="{6A2CA639-19BA-4B31-AA78-1A6F51EF5ABB}" type="pres">
      <dgm:prSet presAssocID="{F4FED5A5-30DC-4BB1-AF26-B2BBA0303FFD}" presName="composite1" presStyleCnt="0"/>
      <dgm:spPr/>
    </dgm:pt>
    <dgm:pt modelId="{F100A44B-2ABD-4BCB-AEB2-295AC575E94A}" type="pres">
      <dgm:prSet presAssocID="{F4FED5A5-30DC-4BB1-AF26-B2BBA0303FFD}" presName="dummyNode1" presStyleLbl="node1" presStyleIdx="0" presStyleCnt="3"/>
      <dgm:spPr/>
    </dgm:pt>
    <dgm:pt modelId="{60377B08-7C66-4137-8ACA-56174F5A3FD4}" type="pres">
      <dgm:prSet presAssocID="{F4FED5A5-30DC-4BB1-AF26-B2BBA0303FFD}" presName="childNode1" presStyleLbl="bgAcc1" presStyleIdx="0" presStyleCnt="3">
        <dgm:presLayoutVars>
          <dgm:bulletEnabled val="1"/>
        </dgm:presLayoutVars>
      </dgm:prSet>
      <dgm:spPr/>
      <dgm:t>
        <a:bodyPr/>
        <a:lstStyle/>
        <a:p>
          <a:endParaRPr lang="en-US"/>
        </a:p>
      </dgm:t>
    </dgm:pt>
    <dgm:pt modelId="{3A5F8C5B-7364-428F-9C72-F196E6C7485B}" type="pres">
      <dgm:prSet presAssocID="{F4FED5A5-30DC-4BB1-AF26-B2BBA0303FFD}" presName="childNode1tx" presStyleLbl="bgAcc1" presStyleIdx="0" presStyleCnt="3">
        <dgm:presLayoutVars>
          <dgm:bulletEnabled val="1"/>
        </dgm:presLayoutVars>
      </dgm:prSet>
      <dgm:spPr/>
      <dgm:t>
        <a:bodyPr/>
        <a:lstStyle/>
        <a:p>
          <a:endParaRPr lang="en-US"/>
        </a:p>
      </dgm:t>
    </dgm:pt>
    <dgm:pt modelId="{21E777BF-195C-49B7-8349-843108D71044}" type="pres">
      <dgm:prSet presAssocID="{F4FED5A5-30DC-4BB1-AF26-B2BBA0303FFD}" presName="parentNode1" presStyleLbl="node1" presStyleIdx="0" presStyleCnt="3">
        <dgm:presLayoutVars>
          <dgm:chMax val="1"/>
          <dgm:bulletEnabled val="1"/>
        </dgm:presLayoutVars>
      </dgm:prSet>
      <dgm:spPr/>
      <dgm:t>
        <a:bodyPr/>
        <a:lstStyle/>
        <a:p>
          <a:endParaRPr lang="en-US"/>
        </a:p>
      </dgm:t>
    </dgm:pt>
    <dgm:pt modelId="{938EAD12-3DC8-46BB-BB45-E59E4AA22A03}" type="pres">
      <dgm:prSet presAssocID="{F4FED5A5-30DC-4BB1-AF26-B2BBA0303FFD}" presName="connSite1" presStyleCnt="0"/>
      <dgm:spPr/>
    </dgm:pt>
    <dgm:pt modelId="{701CE340-428C-42CD-8ED0-9BB6A4C81922}" type="pres">
      <dgm:prSet presAssocID="{94ED08CF-7723-4356-B7B1-2B75F240D38D}" presName="Name9" presStyleLbl="sibTrans2D1" presStyleIdx="0" presStyleCnt="2"/>
      <dgm:spPr/>
      <dgm:t>
        <a:bodyPr/>
        <a:lstStyle/>
        <a:p>
          <a:endParaRPr lang="en-US"/>
        </a:p>
      </dgm:t>
    </dgm:pt>
    <dgm:pt modelId="{44290518-A7D7-441A-A0BD-9D12AAAFA594}" type="pres">
      <dgm:prSet presAssocID="{683A267B-6AD1-4C48-99E2-9DAB35FF1064}" presName="composite2" presStyleCnt="0"/>
      <dgm:spPr/>
    </dgm:pt>
    <dgm:pt modelId="{CE1CA6CB-1F24-4CD0-897A-7E4928DD7043}" type="pres">
      <dgm:prSet presAssocID="{683A267B-6AD1-4C48-99E2-9DAB35FF1064}" presName="dummyNode2" presStyleLbl="node1" presStyleIdx="0" presStyleCnt="3"/>
      <dgm:spPr/>
    </dgm:pt>
    <dgm:pt modelId="{9BBFAFF5-9DC5-4ECE-8FA6-548802FE2615}" type="pres">
      <dgm:prSet presAssocID="{683A267B-6AD1-4C48-99E2-9DAB35FF1064}" presName="childNode2" presStyleLbl="bgAcc1" presStyleIdx="1" presStyleCnt="3">
        <dgm:presLayoutVars>
          <dgm:bulletEnabled val="1"/>
        </dgm:presLayoutVars>
      </dgm:prSet>
      <dgm:spPr/>
      <dgm:t>
        <a:bodyPr/>
        <a:lstStyle/>
        <a:p>
          <a:endParaRPr lang="en-US"/>
        </a:p>
      </dgm:t>
    </dgm:pt>
    <dgm:pt modelId="{DDE67203-F5E1-43EE-9045-280D51FD772B}" type="pres">
      <dgm:prSet presAssocID="{683A267B-6AD1-4C48-99E2-9DAB35FF1064}" presName="childNode2tx" presStyleLbl="bgAcc1" presStyleIdx="1" presStyleCnt="3">
        <dgm:presLayoutVars>
          <dgm:bulletEnabled val="1"/>
        </dgm:presLayoutVars>
      </dgm:prSet>
      <dgm:spPr/>
      <dgm:t>
        <a:bodyPr/>
        <a:lstStyle/>
        <a:p>
          <a:endParaRPr lang="en-US"/>
        </a:p>
      </dgm:t>
    </dgm:pt>
    <dgm:pt modelId="{F9B95F75-75FA-4160-8F43-229FAFFD06DA}" type="pres">
      <dgm:prSet presAssocID="{683A267B-6AD1-4C48-99E2-9DAB35FF1064}" presName="parentNode2" presStyleLbl="node1" presStyleIdx="1" presStyleCnt="3">
        <dgm:presLayoutVars>
          <dgm:chMax val="0"/>
          <dgm:bulletEnabled val="1"/>
        </dgm:presLayoutVars>
      </dgm:prSet>
      <dgm:spPr/>
      <dgm:t>
        <a:bodyPr/>
        <a:lstStyle/>
        <a:p>
          <a:endParaRPr lang="en-US"/>
        </a:p>
      </dgm:t>
    </dgm:pt>
    <dgm:pt modelId="{36DCD0A3-D26F-4F5F-BC8D-137968C000B8}" type="pres">
      <dgm:prSet presAssocID="{683A267B-6AD1-4C48-99E2-9DAB35FF1064}" presName="connSite2" presStyleCnt="0"/>
      <dgm:spPr/>
    </dgm:pt>
    <dgm:pt modelId="{D757FEB1-519B-4484-9FF5-E4C09C5FFC88}" type="pres">
      <dgm:prSet presAssocID="{DA9980AB-C13C-4A89-8826-2B2CB9EDD758}" presName="Name18" presStyleLbl="sibTrans2D1" presStyleIdx="1" presStyleCnt="2"/>
      <dgm:spPr/>
      <dgm:t>
        <a:bodyPr/>
        <a:lstStyle/>
        <a:p>
          <a:endParaRPr lang="en-US"/>
        </a:p>
      </dgm:t>
    </dgm:pt>
    <dgm:pt modelId="{D8BDD4EB-1526-48C6-87B1-F69A0E4FA9FF}" type="pres">
      <dgm:prSet presAssocID="{15F90757-C6FF-4236-A99A-D9C04ABEBFF4}" presName="composite1" presStyleCnt="0"/>
      <dgm:spPr/>
    </dgm:pt>
    <dgm:pt modelId="{59243AA1-F3B0-4E53-B97C-4CEB3960E034}" type="pres">
      <dgm:prSet presAssocID="{15F90757-C6FF-4236-A99A-D9C04ABEBFF4}" presName="dummyNode1" presStyleLbl="node1" presStyleIdx="1" presStyleCnt="3"/>
      <dgm:spPr/>
    </dgm:pt>
    <dgm:pt modelId="{D32FADBD-1D85-471F-A23D-5D1D586FDDB0}" type="pres">
      <dgm:prSet presAssocID="{15F90757-C6FF-4236-A99A-D9C04ABEBFF4}" presName="childNode1" presStyleLbl="bgAcc1" presStyleIdx="2" presStyleCnt="3">
        <dgm:presLayoutVars>
          <dgm:bulletEnabled val="1"/>
        </dgm:presLayoutVars>
      </dgm:prSet>
      <dgm:spPr/>
      <dgm:t>
        <a:bodyPr/>
        <a:lstStyle/>
        <a:p>
          <a:endParaRPr lang="en-US"/>
        </a:p>
      </dgm:t>
    </dgm:pt>
    <dgm:pt modelId="{3E16934D-B380-40D1-B084-C82685BE43E1}" type="pres">
      <dgm:prSet presAssocID="{15F90757-C6FF-4236-A99A-D9C04ABEBFF4}" presName="childNode1tx" presStyleLbl="bgAcc1" presStyleIdx="2" presStyleCnt="3">
        <dgm:presLayoutVars>
          <dgm:bulletEnabled val="1"/>
        </dgm:presLayoutVars>
      </dgm:prSet>
      <dgm:spPr/>
      <dgm:t>
        <a:bodyPr/>
        <a:lstStyle/>
        <a:p>
          <a:endParaRPr lang="en-US"/>
        </a:p>
      </dgm:t>
    </dgm:pt>
    <dgm:pt modelId="{A11CB527-D5AD-412E-84E0-1C331094C91A}" type="pres">
      <dgm:prSet presAssocID="{15F90757-C6FF-4236-A99A-D9C04ABEBFF4}" presName="parentNode1" presStyleLbl="node1" presStyleIdx="2" presStyleCnt="3">
        <dgm:presLayoutVars>
          <dgm:chMax val="1"/>
          <dgm:bulletEnabled val="1"/>
        </dgm:presLayoutVars>
      </dgm:prSet>
      <dgm:spPr/>
      <dgm:t>
        <a:bodyPr/>
        <a:lstStyle/>
        <a:p>
          <a:endParaRPr lang="en-US"/>
        </a:p>
      </dgm:t>
    </dgm:pt>
    <dgm:pt modelId="{1716162B-B464-4457-AA6B-96954ACE786C}" type="pres">
      <dgm:prSet presAssocID="{15F90757-C6FF-4236-A99A-D9C04ABEBFF4}" presName="connSite1" presStyleCnt="0"/>
      <dgm:spPr/>
    </dgm:pt>
  </dgm:ptLst>
  <dgm:cxnLst>
    <dgm:cxn modelId="{179385AE-73C5-46EC-8CA8-D825B6BBEFAC}" type="presOf" srcId="{13EF07BB-65B9-4905-935F-1E68FF6332BC}" destId="{60377B08-7C66-4137-8ACA-56174F5A3FD4}" srcOrd="0" destOrd="1" presId="urn:microsoft.com/office/officeart/2005/8/layout/hProcess4"/>
    <dgm:cxn modelId="{3A846398-2ED2-4F7B-9856-0026E0297D60}" type="presOf" srcId="{86DB4192-83FE-4D08-8FD6-CF5E7B2E3173}" destId="{DDE67203-F5E1-43EE-9045-280D51FD772B}" srcOrd="1" destOrd="1" presId="urn:microsoft.com/office/officeart/2005/8/layout/hProcess4"/>
    <dgm:cxn modelId="{331CD0A1-DB25-4487-9B91-DDA42218488D}" type="presOf" srcId="{86DB4192-83FE-4D08-8FD6-CF5E7B2E3173}" destId="{9BBFAFF5-9DC5-4ECE-8FA6-548802FE2615}" srcOrd="0" destOrd="1" presId="urn:microsoft.com/office/officeart/2005/8/layout/hProcess4"/>
    <dgm:cxn modelId="{71B13BB7-88F8-40A4-9716-D7E34CF3560C}" type="presOf" srcId="{13EF07BB-65B9-4905-935F-1E68FF6332BC}" destId="{3A5F8C5B-7364-428F-9C72-F196E6C7485B}" srcOrd="1" destOrd="1" presId="urn:microsoft.com/office/officeart/2005/8/layout/hProcess4"/>
    <dgm:cxn modelId="{E97ACD22-AEDD-4A2B-ACBC-B52CFB9685C3}" srcId="{15F90757-C6FF-4236-A99A-D9C04ABEBFF4}" destId="{E36AA165-9C87-4379-8528-956FE0695501}" srcOrd="2" destOrd="0" parTransId="{EBD8B18B-62E3-4489-880F-5AC15CEF895C}" sibTransId="{CF47DA05-0340-4C31-BF4A-3DA0014922CC}"/>
    <dgm:cxn modelId="{5842A02A-3E41-417A-9352-35841646B045}" srcId="{A62DF5D9-88B2-4C3F-80BE-3C87841734AF}" destId="{683A267B-6AD1-4C48-99E2-9DAB35FF1064}" srcOrd="1" destOrd="0" parTransId="{0D8C17F1-D388-4C32-9F87-8F5DC0F54018}" sibTransId="{DA9980AB-C13C-4A89-8826-2B2CB9EDD758}"/>
    <dgm:cxn modelId="{4508D2A2-EF13-4BA6-B9EE-F96A2449BC8E}" type="presOf" srcId="{4A7D5338-CA5E-4499-9857-22AEC6C7D3BF}" destId="{60377B08-7C66-4137-8ACA-56174F5A3FD4}" srcOrd="0" destOrd="2" presId="urn:microsoft.com/office/officeart/2005/8/layout/hProcess4"/>
    <dgm:cxn modelId="{58DB7D1B-B92D-401E-9E5D-A06666C09827}" type="presOf" srcId="{2360EFBB-4CBB-474E-BBC1-85173E02F5CF}" destId="{D32FADBD-1D85-471F-A23D-5D1D586FDDB0}" srcOrd="0" destOrd="1" presId="urn:microsoft.com/office/officeart/2005/8/layout/hProcess4"/>
    <dgm:cxn modelId="{2D4A2161-79AA-4ABB-9DA5-7AE6AE23B9B6}" type="presOf" srcId="{E2833E48-377B-41C0-8AE2-DB1FA2059C13}" destId="{3A5F8C5B-7364-428F-9C72-F196E6C7485B}" srcOrd="1" destOrd="0" presId="urn:microsoft.com/office/officeart/2005/8/layout/hProcess4"/>
    <dgm:cxn modelId="{E294D20E-3946-424E-AA28-7725264A153B}" type="presOf" srcId="{683A267B-6AD1-4C48-99E2-9DAB35FF1064}" destId="{F9B95F75-75FA-4160-8F43-229FAFFD06DA}" srcOrd="0" destOrd="0" presId="urn:microsoft.com/office/officeart/2005/8/layout/hProcess4"/>
    <dgm:cxn modelId="{63EA4A79-A337-4733-8112-D13A09E8F083}" type="presOf" srcId="{08A04FDB-FCF3-4EDF-9E66-BF9C4D39CC6B}" destId="{D32FADBD-1D85-471F-A23D-5D1D586FDDB0}" srcOrd="0" destOrd="0" presId="urn:microsoft.com/office/officeart/2005/8/layout/hProcess4"/>
    <dgm:cxn modelId="{E6F359E8-D8EA-4146-85E5-8BF2C81D5D4A}" srcId="{F4FED5A5-30DC-4BB1-AF26-B2BBA0303FFD}" destId="{4A7D5338-CA5E-4499-9857-22AEC6C7D3BF}" srcOrd="2" destOrd="0" parTransId="{5EE960B2-1BD9-4BD1-AE8E-5359710329EA}" sibTransId="{9364F780-F137-4B31-B503-54511EF024D2}"/>
    <dgm:cxn modelId="{5468C23D-9A11-4B98-896C-EE99A3899994}" type="presOf" srcId="{9CEDD908-71A3-4102-BA2E-024EAEB64AA1}" destId="{9BBFAFF5-9DC5-4ECE-8FA6-548802FE2615}" srcOrd="0" destOrd="0" presId="urn:microsoft.com/office/officeart/2005/8/layout/hProcess4"/>
    <dgm:cxn modelId="{D9B57953-A738-4469-A198-E2020407F1DF}" srcId="{683A267B-6AD1-4C48-99E2-9DAB35FF1064}" destId="{A7FDABB6-B3F1-4AA7-B453-622654A2876B}" srcOrd="2" destOrd="0" parTransId="{30D0E36D-C11F-463A-B2E3-66AB48522111}" sibTransId="{DAC3717B-C78F-4D1A-8304-62D9E809221C}"/>
    <dgm:cxn modelId="{188AD9FD-E705-419D-8BB8-D61F892109F2}" type="presOf" srcId="{E36AA165-9C87-4379-8528-956FE0695501}" destId="{3E16934D-B380-40D1-B084-C82685BE43E1}" srcOrd="1" destOrd="2" presId="urn:microsoft.com/office/officeart/2005/8/layout/hProcess4"/>
    <dgm:cxn modelId="{8B32F5AE-8951-4072-925C-981F4B0C9423}" type="presOf" srcId="{2360EFBB-4CBB-474E-BBC1-85173E02F5CF}" destId="{3E16934D-B380-40D1-B084-C82685BE43E1}" srcOrd="1" destOrd="1" presId="urn:microsoft.com/office/officeart/2005/8/layout/hProcess4"/>
    <dgm:cxn modelId="{C6A66ABC-B0EF-4C40-BB75-F3D44AB7DB64}" type="presOf" srcId="{A62DF5D9-88B2-4C3F-80BE-3C87841734AF}" destId="{C7CDE899-2F5C-4A07-ACE9-D104C87666E9}" srcOrd="0" destOrd="0" presId="urn:microsoft.com/office/officeart/2005/8/layout/hProcess4"/>
    <dgm:cxn modelId="{9A96E846-36F0-41AF-9842-F17FD585421E}" type="presOf" srcId="{DA9980AB-C13C-4A89-8826-2B2CB9EDD758}" destId="{D757FEB1-519B-4484-9FF5-E4C09C5FFC88}" srcOrd="0" destOrd="0" presId="urn:microsoft.com/office/officeart/2005/8/layout/hProcess4"/>
    <dgm:cxn modelId="{4F885A3F-3EE1-4EF5-89CA-C9B3CF22DED6}" srcId="{F4FED5A5-30DC-4BB1-AF26-B2BBA0303FFD}" destId="{E2833E48-377B-41C0-8AE2-DB1FA2059C13}" srcOrd="0" destOrd="0" parTransId="{D1614552-9A0F-4B21-8C49-6E421DF191ED}" sibTransId="{6093EA64-035B-4A9A-972A-073DD8B6A04F}"/>
    <dgm:cxn modelId="{0E706E87-8290-4F4A-8E0A-0A23365C4C64}" type="presOf" srcId="{94ED08CF-7723-4356-B7B1-2B75F240D38D}" destId="{701CE340-428C-42CD-8ED0-9BB6A4C81922}" srcOrd="0" destOrd="0" presId="urn:microsoft.com/office/officeart/2005/8/layout/hProcess4"/>
    <dgm:cxn modelId="{21D5D2FD-02C1-4B32-8113-745F8994F34D}" srcId="{A62DF5D9-88B2-4C3F-80BE-3C87841734AF}" destId="{15F90757-C6FF-4236-A99A-D9C04ABEBFF4}" srcOrd="2" destOrd="0" parTransId="{54FEBF89-2AFA-4120-BA7F-DBF4CA7ED36F}" sibTransId="{70F90712-FF87-416D-A9E1-F44D5DABA866}"/>
    <dgm:cxn modelId="{DD3DACF4-394B-427A-86E6-0650A0BB5841}" type="presOf" srcId="{4A7D5338-CA5E-4499-9857-22AEC6C7D3BF}" destId="{3A5F8C5B-7364-428F-9C72-F196E6C7485B}" srcOrd="1" destOrd="2" presId="urn:microsoft.com/office/officeart/2005/8/layout/hProcess4"/>
    <dgm:cxn modelId="{5BD8DEC9-83B8-4935-8AD4-70AC2248F381}" type="presOf" srcId="{A7FDABB6-B3F1-4AA7-B453-622654A2876B}" destId="{DDE67203-F5E1-43EE-9045-280D51FD772B}" srcOrd="1" destOrd="2" presId="urn:microsoft.com/office/officeart/2005/8/layout/hProcess4"/>
    <dgm:cxn modelId="{84598381-21E5-4DC6-88D0-DE562A12FF7F}" type="presOf" srcId="{9CEDD908-71A3-4102-BA2E-024EAEB64AA1}" destId="{DDE67203-F5E1-43EE-9045-280D51FD772B}" srcOrd="1" destOrd="0" presId="urn:microsoft.com/office/officeart/2005/8/layout/hProcess4"/>
    <dgm:cxn modelId="{D21E43AB-96DE-47C5-8113-812B2F2F9635}" type="presOf" srcId="{F4FED5A5-30DC-4BB1-AF26-B2BBA0303FFD}" destId="{21E777BF-195C-49B7-8349-843108D71044}" srcOrd="0" destOrd="0" presId="urn:microsoft.com/office/officeart/2005/8/layout/hProcess4"/>
    <dgm:cxn modelId="{D19BD56E-5577-40F8-A296-04AB38F7B608}" type="presOf" srcId="{E2833E48-377B-41C0-8AE2-DB1FA2059C13}" destId="{60377B08-7C66-4137-8ACA-56174F5A3FD4}" srcOrd="0" destOrd="0" presId="urn:microsoft.com/office/officeart/2005/8/layout/hProcess4"/>
    <dgm:cxn modelId="{DAA7EC3B-BC4F-4579-8073-2EE3F746AD6E}" srcId="{15F90757-C6FF-4236-A99A-D9C04ABEBFF4}" destId="{2360EFBB-4CBB-474E-BBC1-85173E02F5CF}" srcOrd="1" destOrd="0" parTransId="{318F7A34-884A-4275-9CF0-2D897A1ED03A}" sibTransId="{02883D04-DB9F-4BF0-B128-0915E8BBD5BB}"/>
    <dgm:cxn modelId="{54CE7B95-6BF4-4464-AA7D-B7DE2A3FC8D0}" type="presOf" srcId="{E36AA165-9C87-4379-8528-956FE0695501}" destId="{D32FADBD-1D85-471F-A23D-5D1D586FDDB0}" srcOrd="0" destOrd="2" presId="urn:microsoft.com/office/officeart/2005/8/layout/hProcess4"/>
    <dgm:cxn modelId="{8D6C595A-1092-4C14-AFD8-5C93864E6AD6}" type="presOf" srcId="{08A04FDB-FCF3-4EDF-9E66-BF9C4D39CC6B}" destId="{3E16934D-B380-40D1-B084-C82685BE43E1}" srcOrd="1" destOrd="0" presId="urn:microsoft.com/office/officeart/2005/8/layout/hProcess4"/>
    <dgm:cxn modelId="{FCB0ADCB-6CF1-4627-81C3-0570A3BD39B0}" type="presOf" srcId="{A7FDABB6-B3F1-4AA7-B453-622654A2876B}" destId="{9BBFAFF5-9DC5-4ECE-8FA6-548802FE2615}" srcOrd="0" destOrd="2" presId="urn:microsoft.com/office/officeart/2005/8/layout/hProcess4"/>
    <dgm:cxn modelId="{237B8BD2-8189-44B3-BA23-D343A26ED229}" srcId="{A62DF5D9-88B2-4C3F-80BE-3C87841734AF}" destId="{F4FED5A5-30DC-4BB1-AF26-B2BBA0303FFD}" srcOrd="0" destOrd="0" parTransId="{9D44CB5F-E7ED-47F4-BB4F-2FDD289C2A56}" sibTransId="{94ED08CF-7723-4356-B7B1-2B75F240D38D}"/>
    <dgm:cxn modelId="{A6ADD856-9721-4818-8686-2A9AC730596A}" srcId="{F4FED5A5-30DC-4BB1-AF26-B2BBA0303FFD}" destId="{13EF07BB-65B9-4905-935F-1E68FF6332BC}" srcOrd="1" destOrd="0" parTransId="{0F5B0389-1472-4FF6-A0E9-529536FB6538}" sibTransId="{79CDDCD2-D7D6-4906-8C22-A2444F927044}"/>
    <dgm:cxn modelId="{6B35A180-B4FD-4FD2-9876-D7DC984AF0C3}" srcId="{15F90757-C6FF-4236-A99A-D9C04ABEBFF4}" destId="{08A04FDB-FCF3-4EDF-9E66-BF9C4D39CC6B}" srcOrd="0" destOrd="0" parTransId="{548218FE-6725-4E95-B134-1E279273AAB0}" sibTransId="{417F91DA-FDD0-4950-B1DB-B09583481617}"/>
    <dgm:cxn modelId="{774E3BC2-B3C5-4BA0-B6EA-423CA4129C93}" type="presOf" srcId="{15F90757-C6FF-4236-A99A-D9C04ABEBFF4}" destId="{A11CB527-D5AD-412E-84E0-1C331094C91A}" srcOrd="0" destOrd="0" presId="urn:microsoft.com/office/officeart/2005/8/layout/hProcess4"/>
    <dgm:cxn modelId="{5C29C22B-F0E9-4000-985D-E69581B5A3C4}" srcId="{683A267B-6AD1-4C48-99E2-9DAB35FF1064}" destId="{86DB4192-83FE-4D08-8FD6-CF5E7B2E3173}" srcOrd="1" destOrd="0" parTransId="{B7CE585B-F91B-44FC-8765-9604C239592A}" sibTransId="{3211DA15-F25F-48A3-8512-613F50E2C949}"/>
    <dgm:cxn modelId="{06E20408-4840-4E1E-AB81-34596DA920F6}" srcId="{683A267B-6AD1-4C48-99E2-9DAB35FF1064}" destId="{9CEDD908-71A3-4102-BA2E-024EAEB64AA1}" srcOrd="0" destOrd="0" parTransId="{6C2B7D4D-1890-4F4C-BE6C-FE90A664B013}" sibTransId="{9B19547B-28A0-447D-9507-078D79EA6F80}"/>
    <dgm:cxn modelId="{744D5031-D2BD-4B4D-9774-1E10E3EE2876}" type="presParOf" srcId="{C7CDE899-2F5C-4A07-ACE9-D104C87666E9}" destId="{69258810-97F6-45DC-80FB-6289E3481674}" srcOrd="0" destOrd="0" presId="urn:microsoft.com/office/officeart/2005/8/layout/hProcess4"/>
    <dgm:cxn modelId="{875988D0-623D-42D8-BB84-408FBB7618E0}" type="presParOf" srcId="{C7CDE899-2F5C-4A07-ACE9-D104C87666E9}" destId="{BC1F8754-B3D6-4832-9393-CBC80DCF0DB2}" srcOrd="1" destOrd="0" presId="urn:microsoft.com/office/officeart/2005/8/layout/hProcess4"/>
    <dgm:cxn modelId="{BB5E740C-1253-44AE-B232-93B2250D5F9F}" type="presParOf" srcId="{C7CDE899-2F5C-4A07-ACE9-D104C87666E9}" destId="{AB24AD70-9251-47E6-967E-8355E14DAC2A}" srcOrd="2" destOrd="0" presId="urn:microsoft.com/office/officeart/2005/8/layout/hProcess4"/>
    <dgm:cxn modelId="{BA4F5256-DDF9-48BF-98E2-3E531571FA46}" type="presParOf" srcId="{AB24AD70-9251-47E6-967E-8355E14DAC2A}" destId="{6A2CA639-19BA-4B31-AA78-1A6F51EF5ABB}" srcOrd="0" destOrd="0" presId="urn:microsoft.com/office/officeart/2005/8/layout/hProcess4"/>
    <dgm:cxn modelId="{2D9EF3DA-080B-47D6-B18E-8956E87A3119}" type="presParOf" srcId="{6A2CA639-19BA-4B31-AA78-1A6F51EF5ABB}" destId="{F100A44B-2ABD-4BCB-AEB2-295AC575E94A}" srcOrd="0" destOrd="0" presId="urn:microsoft.com/office/officeart/2005/8/layout/hProcess4"/>
    <dgm:cxn modelId="{4D6DDFD1-670F-4DFE-B27E-9F5461313633}" type="presParOf" srcId="{6A2CA639-19BA-4B31-AA78-1A6F51EF5ABB}" destId="{60377B08-7C66-4137-8ACA-56174F5A3FD4}" srcOrd="1" destOrd="0" presId="urn:microsoft.com/office/officeart/2005/8/layout/hProcess4"/>
    <dgm:cxn modelId="{4FAD5AD0-6A4D-4730-B78C-F8D4EBF95B07}" type="presParOf" srcId="{6A2CA639-19BA-4B31-AA78-1A6F51EF5ABB}" destId="{3A5F8C5B-7364-428F-9C72-F196E6C7485B}" srcOrd="2" destOrd="0" presId="urn:microsoft.com/office/officeart/2005/8/layout/hProcess4"/>
    <dgm:cxn modelId="{D5AF2B12-00AE-478F-B95C-26C1FA152E04}" type="presParOf" srcId="{6A2CA639-19BA-4B31-AA78-1A6F51EF5ABB}" destId="{21E777BF-195C-49B7-8349-843108D71044}" srcOrd="3" destOrd="0" presId="urn:microsoft.com/office/officeart/2005/8/layout/hProcess4"/>
    <dgm:cxn modelId="{65223789-6FEE-4E81-8CE0-5372E4C267C7}" type="presParOf" srcId="{6A2CA639-19BA-4B31-AA78-1A6F51EF5ABB}" destId="{938EAD12-3DC8-46BB-BB45-E59E4AA22A03}" srcOrd="4" destOrd="0" presId="urn:microsoft.com/office/officeart/2005/8/layout/hProcess4"/>
    <dgm:cxn modelId="{A6A6D610-290F-49C0-9F3F-FA76906DF8A6}" type="presParOf" srcId="{AB24AD70-9251-47E6-967E-8355E14DAC2A}" destId="{701CE340-428C-42CD-8ED0-9BB6A4C81922}" srcOrd="1" destOrd="0" presId="urn:microsoft.com/office/officeart/2005/8/layout/hProcess4"/>
    <dgm:cxn modelId="{44F80D72-B0A6-4EC3-8E41-617910159BCA}" type="presParOf" srcId="{AB24AD70-9251-47E6-967E-8355E14DAC2A}" destId="{44290518-A7D7-441A-A0BD-9D12AAAFA594}" srcOrd="2" destOrd="0" presId="urn:microsoft.com/office/officeart/2005/8/layout/hProcess4"/>
    <dgm:cxn modelId="{44ADA29F-0822-4C2B-87A8-1BD4360C98D0}" type="presParOf" srcId="{44290518-A7D7-441A-A0BD-9D12AAAFA594}" destId="{CE1CA6CB-1F24-4CD0-897A-7E4928DD7043}" srcOrd="0" destOrd="0" presId="urn:microsoft.com/office/officeart/2005/8/layout/hProcess4"/>
    <dgm:cxn modelId="{54553338-25FF-4445-8D61-C17BA8FD6DB6}" type="presParOf" srcId="{44290518-A7D7-441A-A0BD-9D12AAAFA594}" destId="{9BBFAFF5-9DC5-4ECE-8FA6-548802FE2615}" srcOrd="1" destOrd="0" presId="urn:microsoft.com/office/officeart/2005/8/layout/hProcess4"/>
    <dgm:cxn modelId="{D2D77AFC-ECCE-43F3-AAB1-747A683AD62B}" type="presParOf" srcId="{44290518-A7D7-441A-A0BD-9D12AAAFA594}" destId="{DDE67203-F5E1-43EE-9045-280D51FD772B}" srcOrd="2" destOrd="0" presId="urn:microsoft.com/office/officeart/2005/8/layout/hProcess4"/>
    <dgm:cxn modelId="{B55D06BC-DBA2-4644-B26C-4E02BDA6B6EC}" type="presParOf" srcId="{44290518-A7D7-441A-A0BD-9D12AAAFA594}" destId="{F9B95F75-75FA-4160-8F43-229FAFFD06DA}" srcOrd="3" destOrd="0" presId="urn:microsoft.com/office/officeart/2005/8/layout/hProcess4"/>
    <dgm:cxn modelId="{774EED37-C80F-4B02-9A36-EAC23093B2EF}" type="presParOf" srcId="{44290518-A7D7-441A-A0BD-9D12AAAFA594}" destId="{36DCD0A3-D26F-4F5F-BC8D-137968C000B8}" srcOrd="4" destOrd="0" presId="urn:microsoft.com/office/officeart/2005/8/layout/hProcess4"/>
    <dgm:cxn modelId="{399A64ED-D803-4956-8BE4-94400FB7600A}" type="presParOf" srcId="{AB24AD70-9251-47E6-967E-8355E14DAC2A}" destId="{D757FEB1-519B-4484-9FF5-E4C09C5FFC88}" srcOrd="3" destOrd="0" presId="urn:microsoft.com/office/officeart/2005/8/layout/hProcess4"/>
    <dgm:cxn modelId="{E15EA042-FDF2-4839-B5B8-BC23CB9360E0}" type="presParOf" srcId="{AB24AD70-9251-47E6-967E-8355E14DAC2A}" destId="{D8BDD4EB-1526-48C6-87B1-F69A0E4FA9FF}" srcOrd="4" destOrd="0" presId="urn:microsoft.com/office/officeart/2005/8/layout/hProcess4"/>
    <dgm:cxn modelId="{28DFA6AE-15DC-44EA-B3CD-BA7C48A4ACC0}" type="presParOf" srcId="{D8BDD4EB-1526-48C6-87B1-F69A0E4FA9FF}" destId="{59243AA1-F3B0-4E53-B97C-4CEB3960E034}" srcOrd="0" destOrd="0" presId="urn:microsoft.com/office/officeart/2005/8/layout/hProcess4"/>
    <dgm:cxn modelId="{872C0AAF-4245-4277-AA9F-7E714F5B13DC}" type="presParOf" srcId="{D8BDD4EB-1526-48C6-87B1-F69A0E4FA9FF}" destId="{D32FADBD-1D85-471F-A23D-5D1D586FDDB0}" srcOrd="1" destOrd="0" presId="urn:microsoft.com/office/officeart/2005/8/layout/hProcess4"/>
    <dgm:cxn modelId="{3D0CFA6D-4AF8-4C72-9D48-B2C43BC16029}" type="presParOf" srcId="{D8BDD4EB-1526-48C6-87B1-F69A0E4FA9FF}" destId="{3E16934D-B380-40D1-B084-C82685BE43E1}" srcOrd="2" destOrd="0" presId="urn:microsoft.com/office/officeart/2005/8/layout/hProcess4"/>
    <dgm:cxn modelId="{76225633-D9A2-4968-8F9F-E4EAAE5C51A0}" type="presParOf" srcId="{D8BDD4EB-1526-48C6-87B1-F69A0E4FA9FF}" destId="{A11CB527-D5AD-412E-84E0-1C331094C91A}" srcOrd="3" destOrd="0" presId="urn:microsoft.com/office/officeart/2005/8/layout/hProcess4"/>
    <dgm:cxn modelId="{D183AD88-3B3D-41BB-95B9-3076B9DB15A8}" type="presParOf" srcId="{D8BDD4EB-1526-48C6-87B1-F69A0E4FA9FF}" destId="{1716162B-B464-4457-AA6B-96954ACE786C}" srcOrd="4" destOrd="0" presId="urn:microsoft.com/office/officeart/2005/8/layout/hProcess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6E24DD-43EF-4CF7-8C82-357ECE6B230F}">
      <dsp:nvSpPr>
        <dsp:cNvPr id="0" name=""/>
        <dsp:cNvSpPr/>
      </dsp:nvSpPr>
      <dsp:spPr>
        <a:xfrm>
          <a:off x="0" y="86989"/>
          <a:ext cx="3886200" cy="565978"/>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54000" bIns="89849" numCol="1" spcCol="1270" anchor="ctr" anchorCtr="0">
          <a:noAutofit/>
        </a:bodyPr>
        <a:lstStyle/>
        <a:p>
          <a:pPr lvl="0" algn="l" defTabSz="311150">
            <a:lnSpc>
              <a:spcPct val="90000"/>
            </a:lnSpc>
            <a:spcBef>
              <a:spcPct val="0"/>
            </a:spcBef>
            <a:spcAft>
              <a:spcPct val="35000"/>
            </a:spcAft>
          </a:pPr>
          <a:r>
            <a:rPr lang="en-US" sz="700" kern="1200" dirty="0"/>
            <a:t>LONG TERM TARGETS</a:t>
          </a:r>
        </a:p>
      </dsp:txBody>
      <dsp:txXfrm>
        <a:off x="0" y="228484"/>
        <a:ext cx="3744706" cy="282989"/>
      </dsp:txXfrm>
    </dsp:sp>
    <dsp:sp modelId="{B3919670-3885-446A-980A-F39B2618D4B5}">
      <dsp:nvSpPr>
        <dsp:cNvPr id="0" name=""/>
        <dsp:cNvSpPr/>
      </dsp:nvSpPr>
      <dsp:spPr>
        <a:xfrm>
          <a:off x="0" y="537057"/>
          <a:ext cx="1196949" cy="1090283"/>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a:t>long term / vision</a:t>
          </a:r>
        </a:p>
      </dsp:txBody>
      <dsp:txXfrm>
        <a:off x="0" y="537057"/>
        <a:ext cx="1196949" cy="1090283"/>
      </dsp:txXfrm>
    </dsp:sp>
    <dsp:sp modelId="{C12A772F-3197-4F64-810A-9B57AD0F22FB}">
      <dsp:nvSpPr>
        <dsp:cNvPr id="0" name=""/>
        <dsp:cNvSpPr/>
      </dsp:nvSpPr>
      <dsp:spPr>
        <a:xfrm>
          <a:off x="1196949" y="289266"/>
          <a:ext cx="2689250" cy="565978"/>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54000" bIns="89849" numCol="1" spcCol="1270" anchor="ctr" anchorCtr="0">
          <a:noAutofit/>
        </a:bodyPr>
        <a:lstStyle/>
        <a:p>
          <a:pPr lvl="0" algn="l" defTabSz="311150">
            <a:lnSpc>
              <a:spcPct val="90000"/>
            </a:lnSpc>
            <a:spcBef>
              <a:spcPct val="0"/>
            </a:spcBef>
            <a:spcAft>
              <a:spcPct val="35000"/>
            </a:spcAft>
          </a:pPr>
          <a:r>
            <a:rPr lang="en-US" sz="700" kern="1200"/>
            <a:t>MID TERM TARGETS</a:t>
          </a:r>
        </a:p>
      </dsp:txBody>
      <dsp:txXfrm>
        <a:off x="1196949" y="430761"/>
        <a:ext cx="2547756" cy="282989"/>
      </dsp:txXfrm>
    </dsp:sp>
    <dsp:sp modelId="{E3448EC7-6675-454C-934B-CD79C4C4F735}">
      <dsp:nvSpPr>
        <dsp:cNvPr id="0" name=""/>
        <dsp:cNvSpPr/>
      </dsp:nvSpPr>
      <dsp:spPr>
        <a:xfrm>
          <a:off x="1196949" y="725717"/>
          <a:ext cx="1196949" cy="1090283"/>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a:t>mid term / strategy</a:t>
          </a:r>
        </a:p>
      </dsp:txBody>
      <dsp:txXfrm>
        <a:off x="1196949" y="725717"/>
        <a:ext cx="1196949" cy="1090283"/>
      </dsp:txXfrm>
    </dsp:sp>
    <dsp:sp modelId="{506E6D4B-865D-4091-9C7F-11853EFF5080}">
      <dsp:nvSpPr>
        <dsp:cNvPr id="0" name=""/>
        <dsp:cNvSpPr/>
      </dsp:nvSpPr>
      <dsp:spPr>
        <a:xfrm>
          <a:off x="2393899" y="477925"/>
          <a:ext cx="1492300" cy="565978"/>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54000" bIns="89849" numCol="1" spcCol="1270" anchor="ctr" anchorCtr="0">
          <a:noAutofit/>
        </a:bodyPr>
        <a:lstStyle/>
        <a:p>
          <a:pPr lvl="0" algn="l" defTabSz="311150">
            <a:lnSpc>
              <a:spcPct val="90000"/>
            </a:lnSpc>
            <a:spcBef>
              <a:spcPct val="0"/>
            </a:spcBef>
            <a:spcAft>
              <a:spcPct val="35000"/>
            </a:spcAft>
          </a:pPr>
          <a:r>
            <a:rPr lang="en-US" sz="700" kern="1200"/>
            <a:t>SHORT TERM TARGETS</a:t>
          </a:r>
        </a:p>
      </dsp:txBody>
      <dsp:txXfrm>
        <a:off x="2393899" y="619420"/>
        <a:ext cx="1350806" cy="282989"/>
      </dsp:txXfrm>
    </dsp:sp>
    <dsp:sp modelId="{B3DF060C-0C75-4AA3-8A29-D55F17DD6FE7}">
      <dsp:nvSpPr>
        <dsp:cNvPr id="0" name=""/>
        <dsp:cNvSpPr/>
      </dsp:nvSpPr>
      <dsp:spPr>
        <a:xfrm>
          <a:off x="2393899" y="914377"/>
          <a:ext cx="1196949" cy="1074327"/>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a:t>short term / tactics</a:t>
          </a:r>
        </a:p>
      </dsp:txBody>
      <dsp:txXfrm>
        <a:off x="2393899" y="914377"/>
        <a:ext cx="1196949" cy="10743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377B08-7C66-4137-8ACA-56174F5A3FD4}">
      <dsp:nvSpPr>
        <dsp:cNvPr id="0" name=""/>
        <dsp:cNvSpPr/>
      </dsp:nvSpPr>
      <dsp:spPr>
        <a:xfrm>
          <a:off x="400" y="978226"/>
          <a:ext cx="874687" cy="72143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57150" lvl="1" indent="-57150" algn="l" defTabSz="311150">
            <a:lnSpc>
              <a:spcPct val="90000"/>
            </a:lnSpc>
            <a:spcBef>
              <a:spcPct val="0"/>
            </a:spcBef>
            <a:spcAft>
              <a:spcPct val="15000"/>
            </a:spcAft>
            <a:buChar char="••"/>
          </a:pPr>
          <a:r>
            <a:rPr lang="en-US" sz="700" kern="1200"/>
            <a:t>PROBLEMS</a:t>
          </a:r>
        </a:p>
        <a:p>
          <a:pPr marL="57150" lvl="1" indent="-57150" algn="l" defTabSz="311150">
            <a:lnSpc>
              <a:spcPct val="90000"/>
            </a:lnSpc>
            <a:spcBef>
              <a:spcPct val="0"/>
            </a:spcBef>
            <a:spcAft>
              <a:spcPct val="15000"/>
            </a:spcAft>
            <a:buChar char="••"/>
          </a:pPr>
          <a:r>
            <a:rPr lang="en-US" sz="700" kern="1200"/>
            <a:t>TAGRETS</a:t>
          </a:r>
        </a:p>
        <a:p>
          <a:pPr marL="57150" lvl="1" indent="-57150" algn="l" defTabSz="311150">
            <a:lnSpc>
              <a:spcPct val="90000"/>
            </a:lnSpc>
            <a:spcBef>
              <a:spcPct val="0"/>
            </a:spcBef>
            <a:spcAft>
              <a:spcPct val="15000"/>
            </a:spcAft>
            <a:buChar char="••"/>
          </a:pPr>
          <a:r>
            <a:rPr lang="en-US" sz="700" kern="1200"/>
            <a:t>INDICATORS</a:t>
          </a:r>
        </a:p>
      </dsp:txBody>
      <dsp:txXfrm>
        <a:off x="17002" y="994828"/>
        <a:ext cx="841483" cy="533636"/>
      </dsp:txXfrm>
    </dsp:sp>
    <dsp:sp modelId="{701CE340-428C-42CD-8ED0-9BB6A4C81922}">
      <dsp:nvSpPr>
        <dsp:cNvPr id="0" name=""/>
        <dsp:cNvSpPr/>
      </dsp:nvSpPr>
      <dsp:spPr>
        <a:xfrm>
          <a:off x="510118" y="1215295"/>
          <a:ext cx="868228" cy="868228"/>
        </a:xfrm>
        <a:prstGeom prst="leftCircularArrow">
          <a:avLst>
            <a:gd name="adj1" fmla="val 2052"/>
            <a:gd name="adj2" fmla="val 246133"/>
            <a:gd name="adj3" fmla="val 2021644"/>
            <a:gd name="adj4" fmla="val 9024489"/>
            <a:gd name="adj5" fmla="val 239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1E777BF-195C-49B7-8349-843108D71044}">
      <dsp:nvSpPr>
        <dsp:cNvPr id="0" name=""/>
        <dsp:cNvSpPr/>
      </dsp:nvSpPr>
      <dsp:spPr>
        <a:xfrm>
          <a:off x="194775" y="1545066"/>
          <a:ext cx="777499" cy="30918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7620" rIns="11430" bIns="7620" numCol="1" spcCol="1270" anchor="ctr" anchorCtr="0">
          <a:noAutofit/>
        </a:bodyPr>
        <a:lstStyle/>
        <a:p>
          <a:pPr lvl="0" algn="ctr" defTabSz="266700">
            <a:lnSpc>
              <a:spcPct val="90000"/>
            </a:lnSpc>
            <a:spcBef>
              <a:spcPct val="0"/>
            </a:spcBef>
            <a:spcAft>
              <a:spcPct val="35000"/>
            </a:spcAft>
          </a:pPr>
          <a:r>
            <a:rPr lang="en-US" sz="600" kern="1200"/>
            <a:t>PLANNING</a:t>
          </a:r>
        </a:p>
      </dsp:txBody>
      <dsp:txXfrm>
        <a:off x="203831" y="1554122"/>
        <a:ext cx="759387" cy="291073"/>
      </dsp:txXfrm>
    </dsp:sp>
    <dsp:sp modelId="{9BBFAFF5-9DC5-4ECE-8FA6-548802FE2615}">
      <dsp:nvSpPr>
        <dsp:cNvPr id="0" name=""/>
        <dsp:cNvSpPr/>
      </dsp:nvSpPr>
      <dsp:spPr>
        <a:xfrm>
          <a:off x="1057112" y="978226"/>
          <a:ext cx="874687" cy="72143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57150" lvl="1" indent="-57150" algn="l" defTabSz="311150">
            <a:lnSpc>
              <a:spcPct val="90000"/>
            </a:lnSpc>
            <a:spcBef>
              <a:spcPct val="0"/>
            </a:spcBef>
            <a:spcAft>
              <a:spcPct val="15000"/>
            </a:spcAft>
            <a:buChar char="••"/>
          </a:pPr>
          <a:r>
            <a:rPr lang="en-US" sz="700" kern="1200"/>
            <a:t>MEASURES</a:t>
          </a:r>
        </a:p>
        <a:p>
          <a:pPr marL="57150" lvl="1" indent="-57150" algn="l" defTabSz="311150">
            <a:lnSpc>
              <a:spcPct val="90000"/>
            </a:lnSpc>
            <a:spcBef>
              <a:spcPct val="0"/>
            </a:spcBef>
            <a:spcAft>
              <a:spcPct val="15000"/>
            </a:spcAft>
            <a:buChar char="••"/>
          </a:pPr>
          <a:r>
            <a:rPr lang="en-US" sz="700" kern="1200"/>
            <a:t>STRUCTURES</a:t>
          </a:r>
        </a:p>
        <a:p>
          <a:pPr marL="57150" lvl="1" indent="-57150" algn="l" defTabSz="311150">
            <a:lnSpc>
              <a:spcPct val="90000"/>
            </a:lnSpc>
            <a:spcBef>
              <a:spcPct val="0"/>
            </a:spcBef>
            <a:spcAft>
              <a:spcPct val="15000"/>
            </a:spcAft>
            <a:buChar char="••"/>
          </a:pPr>
          <a:r>
            <a:rPr lang="en-US" sz="700" kern="1200" dirty="0"/>
            <a:t>BUDGET</a:t>
          </a:r>
        </a:p>
      </dsp:txBody>
      <dsp:txXfrm>
        <a:off x="1073714" y="1149421"/>
        <a:ext cx="841483" cy="533636"/>
      </dsp:txXfrm>
    </dsp:sp>
    <dsp:sp modelId="{D757FEB1-519B-4484-9FF5-E4C09C5FFC88}">
      <dsp:nvSpPr>
        <dsp:cNvPr id="0" name=""/>
        <dsp:cNvSpPr/>
      </dsp:nvSpPr>
      <dsp:spPr>
        <a:xfrm>
          <a:off x="1559541" y="566074"/>
          <a:ext cx="979994" cy="979994"/>
        </a:xfrm>
        <a:prstGeom prst="circularArrow">
          <a:avLst>
            <a:gd name="adj1" fmla="val 1818"/>
            <a:gd name="adj2" fmla="val 216901"/>
            <a:gd name="adj3" fmla="val 19607588"/>
            <a:gd name="adj4" fmla="val 12575511"/>
            <a:gd name="adj5" fmla="val 212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9B95F75-75FA-4160-8F43-229FAFFD06DA}">
      <dsp:nvSpPr>
        <dsp:cNvPr id="0" name=""/>
        <dsp:cNvSpPr/>
      </dsp:nvSpPr>
      <dsp:spPr>
        <a:xfrm>
          <a:off x="1251487" y="823633"/>
          <a:ext cx="777499" cy="30918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7620" rIns="11430" bIns="7620" numCol="1" spcCol="1270" anchor="ctr" anchorCtr="0">
          <a:noAutofit/>
        </a:bodyPr>
        <a:lstStyle/>
        <a:p>
          <a:pPr lvl="0" algn="ctr" defTabSz="266700">
            <a:lnSpc>
              <a:spcPct val="90000"/>
            </a:lnSpc>
            <a:spcBef>
              <a:spcPct val="0"/>
            </a:spcBef>
            <a:spcAft>
              <a:spcPct val="35000"/>
            </a:spcAft>
          </a:pPr>
          <a:r>
            <a:rPr lang="en-US" sz="600" kern="1200"/>
            <a:t>IMPLEMENTATION</a:t>
          </a:r>
        </a:p>
      </dsp:txBody>
      <dsp:txXfrm>
        <a:off x="1260543" y="832689"/>
        <a:ext cx="759387" cy="291073"/>
      </dsp:txXfrm>
    </dsp:sp>
    <dsp:sp modelId="{D32FADBD-1D85-471F-A23D-5D1D586FDDB0}">
      <dsp:nvSpPr>
        <dsp:cNvPr id="0" name=""/>
        <dsp:cNvSpPr/>
      </dsp:nvSpPr>
      <dsp:spPr>
        <a:xfrm>
          <a:off x="2113824" y="978226"/>
          <a:ext cx="874687" cy="72143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57150" lvl="1" indent="-57150" algn="l" defTabSz="311150">
            <a:lnSpc>
              <a:spcPct val="90000"/>
            </a:lnSpc>
            <a:spcBef>
              <a:spcPct val="0"/>
            </a:spcBef>
            <a:spcAft>
              <a:spcPct val="15000"/>
            </a:spcAft>
            <a:buChar char="••"/>
          </a:pPr>
          <a:r>
            <a:rPr lang="en-US" sz="700" kern="1200" dirty="0"/>
            <a:t>DATA COLLECTION</a:t>
          </a:r>
        </a:p>
        <a:p>
          <a:pPr marL="57150" lvl="1" indent="-57150" algn="l" defTabSz="311150">
            <a:lnSpc>
              <a:spcPct val="90000"/>
            </a:lnSpc>
            <a:spcBef>
              <a:spcPct val="0"/>
            </a:spcBef>
            <a:spcAft>
              <a:spcPct val="15000"/>
            </a:spcAft>
            <a:buChar char="••"/>
          </a:pPr>
          <a:r>
            <a:rPr lang="en-US" sz="700" kern="1200"/>
            <a:t>DATA ANALYSIS</a:t>
          </a:r>
        </a:p>
        <a:p>
          <a:pPr marL="57150" lvl="1" indent="-57150" algn="l" defTabSz="311150">
            <a:lnSpc>
              <a:spcPct val="90000"/>
            </a:lnSpc>
            <a:spcBef>
              <a:spcPct val="0"/>
            </a:spcBef>
            <a:spcAft>
              <a:spcPct val="15000"/>
            </a:spcAft>
            <a:buChar char="••"/>
          </a:pPr>
          <a:r>
            <a:rPr lang="en-US" sz="700" kern="1200"/>
            <a:t>ASSESSMENT AND </a:t>
          </a:r>
        </a:p>
      </dsp:txBody>
      <dsp:txXfrm>
        <a:off x="2130426" y="994828"/>
        <a:ext cx="841483" cy="533636"/>
      </dsp:txXfrm>
    </dsp:sp>
    <dsp:sp modelId="{A11CB527-D5AD-412E-84E0-1C331094C91A}">
      <dsp:nvSpPr>
        <dsp:cNvPr id="0" name=""/>
        <dsp:cNvSpPr/>
      </dsp:nvSpPr>
      <dsp:spPr>
        <a:xfrm>
          <a:off x="2308199" y="1545066"/>
          <a:ext cx="777499" cy="30918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7620" rIns="11430" bIns="7620" numCol="1" spcCol="1270" anchor="ctr" anchorCtr="0">
          <a:noAutofit/>
        </a:bodyPr>
        <a:lstStyle/>
        <a:p>
          <a:pPr lvl="0" algn="ctr" defTabSz="266700">
            <a:lnSpc>
              <a:spcPct val="90000"/>
            </a:lnSpc>
            <a:spcBef>
              <a:spcPct val="0"/>
            </a:spcBef>
            <a:spcAft>
              <a:spcPct val="35000"/>
            </a:spcAft>
          </a:pPr>
          <a:r>
            <a:rPr lang="en-US" sz="600" kern="1200"/>
            <a:t>EVALUATION</a:t>
          </a:r>
        </a:p>
      </dsp:txBody>
      <dsp:txXfrm>
        <a:off x="2317255" y="1554122"/>
        <a:ext cx="759387" cy="291073"/>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4BA001-17E3-42E4-82C6-74B624EE3AB6}" type="datetimeFigureOut">
              <a:rPr lang="en-US" smtClean="0"/>
              <a:t>1/25/2016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571CFB-6F26-4EEB-86C0-0AC29EC58969}" type="slidenum">
              <a:rPr lang="en-US" smtClean="0"/>
              <a:t>‹#›</a:t>
            </a:fld>
            <a:endParaRPr lang="en-US"/>
          </a:p>
        </p:txBody>
      </p:sp>
    </p:spTree>
    <p:extLst>
      <p:ext uri="{BB962C8B-B14F-4D97-AF65-F5344CB8AC3E}">
        <p14:creationId xmlns:p14="http://schemas.microsoft.com/office/powerpoint/2010/main" val="2993011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kaidrės vaizdo vietos rezervavimo ženkla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Pastabų vietos rezervavimo ženkl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r-Latn-CS" smtClean="0"/>
          </a:p>
        </p:txBody>
      </p:sp>
      <p:sp>
        <p:nvSpPr>
          <p:cNvPr id="78852" name="Skaidrės numerio vietos rezervavimo ženklas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C2B46F8-0203-428A-84C4-70E5D40AA67B}" type="slidenum">
              <a:rPr lang="en-US" smtClean="0"/>
              <a:pPr fontAlgn="base">
                <a:spcBef>
                  <a:spcPct val="0"/>
                </a:spcBef>
                <a:spcAft>
                  <a:spcPct val="0"/>
                </a:spcAft>
                <a:defRPr/>
              </a:pPr>
              <a:t>3</a:t>
            </a:fld>
            <a:endParaRPr lang="en-US" smtClean="0"/>
          </a:p>
        </p:txBody>
      </p:sp>
    </p:spTree>
    <p:extLst>
      <p:ext uri="{BB962C8B-B14F-4D97-AF65-F5344CB8AC3E}">
        <p14:creationId xmlns:p14="http://schemas.microsoft.com/office/powerpoint/2010/main" val="1454186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a:p>
        </p:txBody>
      </p:sp>
      <p:sp>
        <p:nvSpPr>
          <p:cNvPr id="4" name="Date Placeholder 3"/>
          <p:cNvSpPr>
            <a:spLocks noGrp="1"/>
          </p:cNvSpPr>
          <p:nvPr>
            <p:ph type="dt" sz="half" idx="10"/>
          </p:nvPr>
        </p:nvSpPr>
        <p:spPr>
          <a:xfrm>
            <a:off x="971600" y="6309320"/>
            <a:ext cx="1872208" cy="365125"/>
          </a:xfrm>
          <a:prstGeom prst="rect">
            <a:avLst/>
          </a:prstGeom>
        </p:spPr>
        <p:txBody>
          <a:bodyPr/>
          <a:lstStyle/>
          <a:p>
            <a:fld id="{0DAC3482-D614-4C4E-809C-A424F45CC017}" type="datetimeFigureOut">
              <a:rPr lang="hr-HR" smtClean="0"/>
              <a:t>25.1.2016.</a:t>
            </a:fld>
            <a:endParaRPr lang="hr-HR"/>
          </a:p>
        </p:txBody>
      </p:sp>
      <p:sp>
        <p:nvSpPr>
          <p:cNvPr id="5" name="Footer Placeholder 4"/>
          <p:cNvSpPr>
            <a:spLocks noGrp="1"/>
          </p:cNvSpPr>
          <p:nvPr>
            <p:ph type="ftr" sz="quarter" idx="11"/>
          </p:nvPr>
        </p:nvSpPr>
        <p:spPr>
          <a:xfrm>
            <a:off x="2915816" y="6309320"/>
            <a:ext cx="5544616" cy="365125"/>
          </a:xfrm>
          <a:prstGeom prst="rect">
            <a:avLst/>
          </a:prstGeom>
        </p:spPr>
        <p:txBody>
          <a:bodyPr/>
          <a:lstStyle/>
          <a:p>
            <a:endParaRPr lang="hr-HR" dirty="0"/>
          </a:p>
        </p:txBody>
      </p:sp>
    </p:spTree>
    <p:extLst>
      <p:ext uri="{BB962C8B-B14F-4D97-AF65-F5344CB8AC3E}">
        <p14:creationId xmlns:p14="http://schemas.microsoft.com/office/powerpoint/2010/main" val="118141175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DAC3482-D614-4C4E-809C-A424F45CC017}" type="datetimeFigureOut">
              <a:rPr lang="hr-HR" smtClean="0"/>
              <a:t>25.1.2016.</a:t>
            </a:fld>
            <a:endParaRPr lang="hr-HR"/>
          </a:p>
        </p:txBody>
      </p:sp>
      <p:sp>
        <p:nvSpPr>
          <p:cNvPr id="5" name="Footer Placeholder 4"/>
          <p:cNvSpPr>
            <a:spLocks noGrp="1"/>
          </p:cNvSpPr>
          <p:nvPr>
            <p:ph type="ftr" sz="quarter" idx="11"/>
          </p:nvPr>
        </p:nvSpPr>
        <p:spPr>
          <a:xfrm>
            <a:off x="1691680" y="6165304"/>
            <a:ext cx="6984776" cy="365125"/>
          </a:xfrm>
          <a:prstGeom prst="rect">
            <a:avLst/>
          </a:prstGeom>
        </p:spPr>
        <p:txBody>
          <a:bodyPr/>
          <a:lstStyle/>
          <a:p>
            <a:endParaRPr lang="hr-H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6E01701-A31B-4C20-BF80-DA1BACDC1B9C}" type="slidenum">
              <a:rPr lang="hr-HR" smtClean="0"/>
              <a:t>‹#›</a:t>
            </a:fld>
            <a:endParaRPr lang="hr-HR"/>
          </a:p>
        </p:txBody>
      </p:sp>
    </p:spTree>
    <p:extLst>
      <p:ext uri="{BB962C8B-B14F-4D97-AF65-F5344CB8AC3E}">
        <p14:creationId xmlns:p14="http://schemas.microsoft.com/office/powerpoint/2010/main" val="406640887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484784"/>
            <a:ext cx="2057400" cy="4641379"/>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1484784"/>
            <a:ext cx="6019800" cy="464137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DAC3482-D614-4C4E-809C-A424F45CC017}" type="datetimeFigureOut">
              <a:rPr lang="hr-HR" smtClean="0"/>
              <a:t>25.1.2016.</a:t>
            </a:fld>
            <a:endParaRPr lang="hr-HR"/>
          </a:p>
        </p:txBody>
      </p:sp>
      <p:sp>
        <p:nvSpPr>
          <p:cNvPr id="5" name="Footer Placeholder 4"/>
          <p:cNvSpPr>
            <a:spLocks noGrp="1"/>
          </p:cNvSpPr>
          <p:nvPr>
            <p:ph type="ftr" sz="quarter" idx="11"/>
          </p:nvPr>
        </p:nvSpPr>
        <p:spPr>
          <a:xfrm>
            <a:off x="1691680" y="6165304"/>
            <a:ext cx="6984776" cy="365125"/>
          </a:xfrm>
          <a:prstGeom prst="rect">
            <a:avLst/>
          </a:prstGeom>
        </p:spPr>
        <p:txBody>
          <a:bodyPr/>
          <a:lstStyle/>
          <a:p>
            <a:endParaRPr lang="hr-H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6E01701-A31B-4C20-BF80-DA1BACDC1B9C}" type="slidenum">
              <a:rPr lang="hr-HR" smtClean="0"/>
              <a:t>‹#›</a:t>
            </a:fld>
            <a:endParaRPr lang="hr-HR"/>
          </a:p>
        </p:txBody>
      </p:sp>
    </p:spTree>
    <p:extLst>
      <p:ext uri="{BB962C8B-B14F-4D97-AF65-F5344CB8AC3E}">
        <p14:creationId xmlns:p14="http://schemas.microsoft.com/office/powerpoint/2010/main" val="394118623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3"/>
          <p:cNvSpPr>
            <a:spLocks noGrp="1"/>
          </p:cNvSpPr>
          <p:nvPr>
            <p:ph type="dt" sz="half" idx="10"/>
          </p:nvPr>
        </p:nvSpPr>
        <p:spPr/>
        <p:txBody>
          <a:bodyPr/>
          <a:lstStyle>
            <a:lvl1pPr>
              <a:defRPr/>
            </a:lvl1pPr>
          </a:lstStyle>
          <a:p>
            <a:pPr>
              <a:defRPr/>
            </a:pPr>
            <a:fld id="{D6EC7F47-7CF1-45D6-9C78-40CE4B652C2F}" type="datetimeFigureOut">
              <a:rPr lang="hr-HR"/>
              <a:pPr>
                <a:defRPr/>
              </a:pPr>
              <a:t>25.1.2016.</a:t>
            </a:fld>
            <a:endParaRPr lang="hr-HR"/>
          </a:p>
        </p:txBody>
      </p:sp>
      <p:sp>
        <p:nvSpPr>
          <p:cNvPr id="6" name="Footer Placeholder 4"/>
          <p:cNvSpPr>
            <a:spLocks noGrp="1"/>
          </p:cNvSpPr>
          <p:nvPr>
            <p:ph type="ftr" sz="quarter" idx="11"/>
          </p:nvPr>
        </p:nvSpPr>
        <p:spPr/>
        <p:txBody>
          <a:bodyPr/>
          <a:lstStyle>
            <a:lvl1pPr>
              <a:defRPr/>
            </a:lvl1pPr>
          </a:lstStyle>
          <a:p>
            <a:pPr>
              <a:defRPr/>
            </a:pPr>
            <a:endParaRPr lang="hr-HR"/>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6BC32FDB-EDEF-46B6-8881-D7BD7006EEA5}" type="slidenum">
              <a:rPr lang="hr-HR"/>
              <a:pPr>
                <a:defRPr/>
              </a:pPr>
              <a:t>‹#›</a:t>
            </a:fld>
            <a:endParaRPr lang="hr-HR"/>
          </a:p>
        </p:txBody>
      </p:sp>
    </p:spTree>
    <p:extLst>
      <p:ext uri="{BB962C8B-B14F-4D97-AF65-F5344CB8AC3E}">
        <p14:creationId xmlns:p14="http://schemas.microsoft.com/office/powerpoint/2010/main" val="2119218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a:xfrm>
            <a:off x="1115616" y="2708920"/>
            <a:ext cx="7571184" cy="331236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a:xfrm>
            <a:off x="971600" y="6309320"/>
            <a:ext cx="1800200" cy="365125"/>
          </a:xfrm>
          <a:prstGeom prst="rect">
            <a:avLst/>
          </a:prstGeom>
        </p:spPr>
        <p:txBody>
          <a:bodyPr/>
          <a:lstStyle/>
          <a:p>
            <a:fld id="{0DAC3482-D614-4C4E-809C-A424F45CC017}" type="datetimeFigureOut">
              <a:rPr lang="hr-HR" smtClean="0"/>
              <a:t>25.1.2016.</a:t>
            </a:fld>
            <a:endParaRPr lang="hr-HR" dirty="0"/>
          </a:p>
        </p:txBody>
      </p:sp>
      <p:sp>
        <p:nvSpPr>
          <p:cNvPr id="5" name="Footer Placeholder 4"/>
          <p:cNvSpPr>
            <a:spLocks noGrp="1"/>
          </p:cNvSpPr>
          <p:nvPr>
            <p:ph type="ftr" sz="quarter" idx="11"/>
          </p:nvPr>
        </p:nvSpPr>
        <p:spPr>
          <a:xfrm>
            <a:off x="2843808" y="6309320"/>
            <a:ext cx="5832648" cy="365125"/>
          </a:xfrm>
          <a:prstGeom prst="rect">
            <a:avLst/>
          </a:prstGeom>
        </p:spPr>
        <p:txBody>
          <a:bodyPr/>
          <a:lstStyle/>
          <a:p>
            <a:endParaRPr lang="hr-HR" dirty="0"/>
          </a:p>
        </p:txBody>
      </p:sp>
    </p:spTree>
    <p:extLst>
      <p:ext uri="{BB962C8B-B14F-4D97-AF65-F5344CB8AC3E}">
        <p14:creationId xmlns:p14="http://schemas.microsoft.com/office/powerpoint/2010/main" val="172728233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55576" y="6309320"/>
            <a:ext cx="2133600" cy="365125"/>
          </a:xfrm>
          <a:prstGeom prst="rect">
            <a:avLst/>
          </a:prstGeom>
        </p:spPr>
        <p:txBody>
          <a:bodyPr/>
          <a:lstStyle/>
          <a:p>
            <a:fld id="{0DAC3482-D614-4C4E-809C-A424F45CC017}" type="datetimeFigureOut">
              <a:rPr lang="hr-HR" smtClean="0"/>
              <a:t>25.1.2016.</a:t>
            </a:fld>
            <a:endParaRPr lang="hr-HR"/>
          </a:p>
        </p:txBody>
      </p:sp>
      <p:sp>
        <p:nvSpPr>
          <p:cNvPr id="5" name="Footer Placeholder 4"/>
          <p:cNvSpPr>
            <a:spLocks noGrp="1"/>
          </p:cNvSpPr>
          <p:nvPr>
            <p:ph type="ftr" sz="quarter" idx="11"/>
          </p:nvPr>
        </p:nvSpPr>
        <p:spPr>
          <a:xfrm>
            <a:off x="3131840" y="6309320"/>
            <a:ext cx="5328592" cy="365125"/>
          </a:xfrm>
          <a:prstGeom prst="rect">
            <a:avLst/>
          </a:prstGeom>
        </p:spPr>
        <p:txBody>
          <a:bodyPr/>
          <a:lstStyle/>
          <a:p>
            <a:endParaRPr lang="hr-HR" dirty="0"/>
          </a:p>
        </p:txBody>
      </p:sp>
    </p:spTree>
    <p:extLst>
      <p:ext uri="{BB962C8B-B14F-4D97-AF65-F5344CB8AC3E}">
        <p14:creationId xmlns:p14="http://schemas.microsoft.com/office/powerpoint/2010/main" val="12234294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r-HR"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DAC3482-D614-4C4E-809C-A424F45CC017}" type="datetimeFigureOut">
              <a:rPr lang="hr-HR" smtClean="0"/>
              <a:t>25.1.2016.</a:t>
            </a:fld>
            <a:endParaRPr lang="hr-HR"/>
          </a:p>
        </p:txBody>
      </p:sp>
      <p:sp>
        <p:nvSpPr>
          <p:cNvPr id="6" name="Footer Placeholder 5"/>
          <p:cNvSpPr>
            <a:spLocks noGrp="1"/>
          </p:cNvSpPr>
          <p:nvPr>
            <p:ph type="ftr" sz="quarter" idx="11"/>
          </p:nvPr>
        </p:nvSpPr>
        <p:spPr>
          <a:xfrm>
            <a:off x="1691680" y="6165304"/>
            <a:ext cx="6984776" cy="365125"/>
          </a:xfrm>
          <a:prstGeom prst="rect">
            <a:avLst/>
          </a:prstGeom>
        </p:spPr>
        <p:txBody>
          <a:bodyPr/>
          <a:lstStyle/>
          <a:p>
            <a:endParaRPr lang="hr-HR"/>
          </a:p>
        </p:txBody>
      </p:sp>
    </p:spTree>
    <p:extLst>
      <p:ext uri="{BB962C8B-B14F-4D97-AF65-F5344CB8AC3E}">
        <p14:creationId xmlns:p14="http://schemas.microsoft.com/office/powerpoint/2010/main" val="328518555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0DAC3482-D614-4C4E-809C-A424F45CC017}" type="datetimeFigureOut">
              <a:rPr lang="hr-HR" smtClean="0"/>
              <a:t>25.1.2016.</a:t>
            </a:fld>
            <a:endParaRPr lang="hr-HR"/>
          </a:p>
        </p:txBody>
      </p:sp>
      <p:sp>
        <p:nvSpPr>
          <p:cNvPr id="8" name="Footer Placeholder 7"/>
          <p:cNvSpPr>
            <a:spLocks noGrp="1"/>
          </p:cNvSpPr>
          <p:nvPr>
            <p:ph type="ftr" sz="quarter" idx="11"/>
          </p:nvPr>
        </p:nvSpPr>
        <p:spPr>
          <a:xfrm>
            <a:off x="1691680" y="6165304"/>
            <a:ext cx="6984776" cy="365125"/>
          </a:xfrm>
          <a:prstGeom prst="rect">
            <a:avLst/>
          </a:prstGeom>
        </p:spPr>
        <p:txBody>
          <a:bodyPr/>
          <a:lstStyle/>
          <a:p>
            <a:endParaRPr lang="hr-H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76E01701-A31B-4C20-BF80-DA1BACDC1B9C}" type="slidenum">
              <a:rPr lang="hr-HR" smtClean="0"/>
              <a:t>‹#›</a:t>
            </a:fld>
            <a:endParaRPr lang="hr-HR"/>
          </a:p>
        </p:txBody>
      </p:sp>
    </p:spTree>
    <p:extLst>
      <p:ext uri="{BB962C8B-B14F-4D97-AF65-F5344CB8AC3E}">
        <p14:creationId xmlns:p14="http://schemas.microsoft.com/office/powerpoint/2010/main" val="67882906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DAC3482-D614-4C4E-809C-A424F45CC017}" type="datetimeFigureOut">
              <a:rPr lang="hr-HR" smtClean="0"/>
              <a:t>25.1.2016.</a:t>
            </a:fld>
            <a:endParaRPr lang="hr-HR"/>
          </a:p>
        </p:txBody>
      </p:sp>
      <p:sp>
        <p:nvSpPr>
          <p:cNvPr id="4" name="Footer Placeholder 3"/>
          <p:cNvSpPr>
            <a:spLocks noGrp="1"/>
          </p:cNvSpPr>
          <p:nvPr>
            <p:ph type="ftr" sz="quarter" idx="11"/>
          </p:nvPr>
        </p:nvSpPr>
        <p:spPr>
          <a:xfrm>
            <a:off x="1691680" y="6165304"/>
            <a:ext cx="6984776" cy="365125"/>
          </a:xfrm>
          <a:prstGeom prst="rect">
            <a:avLst/>
          </a:prstGeom>
        </p:spPr>
        <p:txBody>
          <a:bodyPr/>
          <a:lstStyle/>
          <a:p>
            <a:endParaRPr lang="hr-H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76E01701-A31B-4C20-BF80-DA1BACDC1B9C}" type="slidenum">
              <a:rPr lang="hr-HR" smtClean="0"/>
              <a:t>‹#›</a:t>
            </a:fld>
            <a:endParaRPr lang="hr-HR"/>
          </a:p>
        </p:txBody>
      </p:sp>
    </p:spTree>
    <p:extLst>
      <p:ext uri="{BB962C8B-B14F-4D97-AF65-F5344CB8AC3E}">
        <p14:creationId xmlns:p14="http://schemas.microsoft.com/office/powerpoint/2010/main" val="202092860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DAC3482-D614-4C4E-809C-A424F45CC017}" type="datetimeFigureOut">
              <a:rPr lang="hr-HR" smtClean="0"/>
              <a:t>25.1.2016.</a:t>
            </a:fld>
            <a:endParaRPr lang="hr-HR"/>
          </a:p>
        </p:txBody>
      </p:sp>
      <p:sp>
        <p:nvSpPr>
          <p:cNvPr id="3" name="Footer Placeholder 2"/>
          <p:cNvSpPr>
            <a:spLocks noGrp="1"/>
          </p:cNvSpPr>
          <p:nvPr>
            <p:ph type="ftr" sz="quarter" idx="11"/>
          </p:nvPr>
        </p:nvSpPr>
        <p:spPr>
          <a:xfrm>
            <a:off x="1691680" y="6165304"/>
            <a:ext cx="6984776" cy="365125"/>
          </a:xfrm>
          <a:prstGeom prst="rect">
            <a:avLst/>
          </a:prstGeom>
        </p:spPr>
        <p:txBody>
          <a:bodyPr/>
          <a:lstStyle/>
          <a:p>
            <a:endParaRPr lang="hr-H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76E01701-A31B-4C20-BF80-DA1BACDC1B9C}" type="slidenum">
              <a:rPr lang="hr-HR" smtClean="0"/>
              <a:t>‹#›</a:t>
            </a:fld>
            <a:endParaRPr lang="hr-HR"/>
          </a:p>
        </p:txBody>
      </p:sp>
    </p:spTree>
    <p:extLst>
      <p:ext uri="{BB962C8B-B14F-4D97-AF65-F5344CB8AC3E}">
        <p14:creationId xmlns:p14="http://schemas.microsoft.com/office/powerpoint/2010/main" val="308258212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7544" y="1412776"/>
            <a:ext cx="3008313" cy="814412"/>
          </a:xfrm>
        </p:spPr>
        <p:txBody>
          <a:bodyPr anchor="b"/>
          <a:lstStyle>
            <a:lvl1pPr algn="l">
              <a:defRPr sz="2000" b="1"/>
            </a:lvl1pPr>
          </a:lstStyle>
          <a:p>
            <a:r>
              <a:rPr lang="en-US" dirty="0" smtClean="0"/>
              <a:t>Click to edit Master title style</a:t>
            </a:r>
            <a:endParaRPr lang="hr-HR" dirty="0"/>
          </a:p>
        </p:txBody>
      </p:sp>
      <p:sp>
        <p:nvSpPr>
          <p:cNvPr id="3" name="Content Placeholder 2"/>
          <p:cNvSpPr>
            <a:spLocks noGrp="1"/>
          </p:cNvSpPr>
          <p:nvPr>
            <p:ph idx="1"/>
          </p:nvPr>
        </p:nvSpPr>
        <p:spPr>
          <a:xfrm>
            <a:off x="3575050" y="1412776"/>
            <a:ext cx="5111750" cy="4713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2204864"/>
            <a:ext cx="3008313" cy="39212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DAC3482-D614-4C4E-809C-A424F45CC017}" type="datetimeFigureOut">
              <a:rPr lang="hr-HR" smtClean="0"/>
              <a:t>25.1.2016.</a:t>
            </a:fld>
            <a:endParaRPr lang="hr-HR"/>
          </a:p>
        </p:txBody>
      </p:sp>
      <p:sp>
        <p:nvSpPr>
          <p:cNvPr id="6" name="Footer Placeholder 5"/>
          <p:cNvSpPr>
            <a:spLocks noGrp="1"/>
          </p:cNvSpPr>
          <p:nvPr>
            <p:ph type="ftr" sz="quarter" idx="11"/>
          </p:nvPr>
        </p:nvSpPr>
        <p:spPr>
          <a:xfrm>
            <a:off x="1691680" y="6165304"/>
            <a:ext cx="6984776" cy="365125"/>
          </a:xfrm>
          <a:prstGeom prst="rect">
            <a:avLst/>
          </a:prstGeom>
        </p:spPr>
        <p:txBody>
          <a:bodyPr/>
          <a:lstStyle/>
          <a:p>
            <a:endParaRPr lang="hr-H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6E01701-A31B-4C20-BF80-DA1BACDC1B9C}" type="slidenum">
              <a:rPr lang="hr-HR" smtClean="0"/>
              <a:t>‹#›</a:t>
            </a:fld>
            <a:endParaRPr lang="hr-HR"/>
          </a:p>
        </p:txBody>
      </p:sp>
    </p:spTree>
    <p:extLst>
      <p:ext uri="{BB962C8B-B14F-4D97-AF65-F5344CB8AC3E}">
        <p14:creationId xmlns:p14="http://schemas.microsoft.com/office/powerpoint/2010/main" val="63649588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1268759"/>
            <a:ext cx="5486400" cy="345881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DAC3482-D614-4C4E-809C-A424F45CC017}" type="datetimeFigureOut">
              <a:rPr lang="hr-HR" smtClean="0"/>
              <a:t>25.1.2016.</a:t>
            </a:fld>
            <a:endParaRPr lang="hr-HR"/>
          </a:p>
        </p:txBody>
      </p:sp>
      <p:sp>
        <p:nvSpPr>
          <p:cNvPr id="6" name="Footer Placeholder 5"/>
          <p:cNvSpPr>
            <a:spLocks noGrp="1"/>
          </p:cNvSpPr>
          <p:nvPr>
            <p:ph type="ftr" sz="quarter" idx="11"/>
          </p:nvPr>
        </p:nvSpPr>
        <p:spPr>
          <a:xfrm>
            <a:off x="1691680" y="6165304"/>
            <a:ext cx="6984776" cy="365125"/>
          </a:xfrm>
          <a:prstGeom prst="rect">
            <a:avLst/>
          </a:prstGeom>
        </p:spPr>
        <p:txBody>
          <a:bodyPr/>
          <a:lstStyle/>
          <a:p>
            <a:endParaRPr lang="hr-H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6E01701-A31B-4C20-BF80-DA1BACDC1B9C}" type="slidenum">
              <a:rPr lang="hr-HR" smtClean="0"/>
              <a:t>‹#›</a:t>
            </a:fld>
            <a:endParaRPr lang="hr-HR"/>
          </a:p>
        </p:txBody>
      </p:sp>
    </p:spTree>
    <p:extLst>
      <p:ext uri="{BB962C8B-B14F-4D97-AF65-F5344CB8AC3E}">
        <p14:creationId xmlns:p14="http://schemas.microsoft.com/office/powerpoint/2010/main" val="27665143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15616" y="1268760"/>
            <a:ext cx="7581528" cy="1143000"/>
          </a:xfrm>
          <a:prstGeom prst="rect">
            <a:avLst/>
          </a:prstGeom>
        </p:spPr>
        <p:txBody>
          <a:bodyPr vert="horz" lIns="91440" tIns="45720" rIns="91440" bIns="45720" rtlCol="0" anchor="ctr">
            <a:normAutofit/>
          </a:bodyPr>
          <a:lstStyle/>
          <a:p>
            <a:r>
              <a:rPr lang="en-US" dirty="0" smtClean="0"/>
              <a:t>Click to edit Master title style</a:t>
            </a:r>
            <a:endParaRPr lang="hr-HR" dirty="0"/>
          </a:p>
        </p:txBody>
      </p:sp>
      <p:sp>
        <p:nvSpPr>
          <p:cNvPr id="3" name="Text Placeholder 2"/>
          <p:cNvSpPr>
            <a:spLocks noGrp="1"/>
          </p:cNvSpPr>
          <p:nvPr>
            <p:ph type="body" idx="1"/>
          </p:nvPr>
        </p:nvSpPr>
        <p:spPr>
          <a:xfrm>
            <a:off x="1115616" y="2708921"/>
            <a:ext cx="7571184" cy="266429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r-HR" dirty="0"/>
          </a:p>
        </p:txBody>
      </p:sp>
      <p:sp>
        <p:nvSpPr>
          <p:cNvPr id="7" name="Date Placeholder 3"/>
          <p:cNvSpPr>
            <a:spLocks noGrp="1"/>
          </p:cNvSpPr>
          <p:nvPr>
            <p:ph type="dt" sz="half" idx="2"/>
          </p:nvPr>
        </p:nvSpPr>
        <p:spPr>
          <a:xfrm>
            <a:off x="1115616" y="5589240"/>
            <a:ext cx="2133600" cy="365125"/>
          </a:xfrm>
          <a:prstGeom prst="rect">
            <a:avLst/>
          </a:prstGeom>
        </p:spPr>
        <p:txBody>
          <a:bodyPr/>
          <a:lstStyle/>
          <a:p>
            <a:fld id="{0DAC3482-D614-4C4E-809C-A424F45CC017}" type="datetimeFigureOut">
              <a:rPr lang="hr-HR" smtClean="0"/>
              <a:t>25.1.2016.</a:t>
            </a:fld>
            <a:endParaRPr lang="hr-HR"/>
          </a:p>
        </p:txBody>
      </p:sp>
      <p:sp>
        <p:nvSpPr>
          <p:cNvPr id="8" name="Footer Placeholder 4"/>
          <p:cNvSpPr>
            <a:spLocks noGrp="1"/>
          </p:cNvSpPr>
          <p:nvPr>
            <p:ph type="ftr" sz="quarter" idx="3"/>
          </p:nvPr>
        </p:nvSpPr>
        <p:spPr>
          <a:xfrm>
            <a:off x="1691680" y="6165304"/>
            <a:ext cx="6984776" cy="365125"/>
          </a:xfrm>
          <a:prstGeom prst="rect">
            <a:avLst/>
          </a:prstGeom>
        </p:spPr>
        <p:txBody>
          <a:bodyPr/>
          <a:lstStyle>
            <a:lvl1pPr algn="r">
              <a:defRPr sz="1600">
                <a:solidFill>
                  <a:schemeClr val="bg1"/>
                </a:solidFill>
              </a:defRPr>
            </a:lvl1pPr>
          </a:lstStyle>
          <a:p>
            <a:endParaRPr lang="hr-HR" dirty="0"/>
          </a:p>
        </p:txBody>
      </p:sp>
    </p:spTree>
    <p:extLst>
      <p:ext uri="{BB962C8B-B14F-4D97-AF65-F5344CB8AC3E}">
        <p14:creationId xmlns:p14="http://schemas.microsoft.com/office/powerpoint/2010/main" val="20480715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Marko.Zabojec@mrrfeu.h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bwMode="auto">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130425"/>
            <a:ext cx="7772400" cy="1470025"/>
          </a:xfrm>
        </p:spPr>
        <p:txBody>
          <a:bodyPr>
            <a:normAutofit fontScale="90000"/>
          </a:bodyPr>
          <a:lstStyle/>
          <a:p>
            <a:r>
              <a:rPr lang="en-US" dirty="0" smtClean="0"/>
              <a:t>Strategic planning and Future of Cohesion Policy after 2020 </a:t>
            </a:r>
            <a:r>
              <a:rPr lang="en-US" sz="1000" dirty="0" smtClean="0"/>
              <a:t/>
            </a:r>
            <a:br>
              <a:rPr lang="en-US" sz="1000" dirty="0" smtClean="0"/>
            </a:br>
            <a:r>
              <a:rPr lang="en-US" dirty="0" smtClean="0"/>
              <a:t/>
            </a:r>
            <a:br>
              <a:rPr lang="en-US" dirty="0" smtClean="0"/>
            </a:br>
            <a:r>
              <a:rPr lang="en-US" sz="4000" dirty="0" smtClean="0"/>
              <a:t>Panel </a:t>
            </a:r>
            <a:r>
              <a:rPr lang="en-US" sz="4000" dirty="0"/>
              <a:t>2 “Strategic planning as an X-factor of ESI funds management”</a:t>
            </a:r>
            <a:endParaRPr lang="hr-HR" sz="4000" dirty="0"/>
          </a:p>
        </p:txBody>
      </p:sp>
      <p:sp>
        <p:nvSpPr>
          <p:cNvPr id="3" name="Subtitle 2"/>
          <p:cNvSpPr>
            <a:spLocks noGrp="1"/>
          </p:cNvSpPr>
          <p:nvPr>
            <p:ph type="subTitle" idx="1"/>
          </p:nvPr>
        </p:nvSpPr>
        <p:spPr>
          <a:xfrm>
            <a:off x="1331640" y="4581128"/>
            <a:ext cx="6400800" cy="1752600"/>
          </a:xfrm>
        </p:spPr>
        <p:txBody>
          <a:bodyPr>
            <a:normAutofit fontScale="92500"/>
          </a:bodyPr>
          <a:lstStyle/>
          <a:p>
            <a:r>
              <a:rPr lang="en-US" dirty="0"/>
              <a:t>Marko </a:t>
            </a:r>
            <a:r>
              <a:rPr lang="en-US" dirty="0" err="1"/>
              <a:t>Žabojec</a:t>
            </a:r>
            <a:r>
              <a:rPr lang="en-US" dirty="0"/>
              <a:t>, </a:t>
            </a:r>
            <a:r>
              <a:rPr lang="en-US" dirty="0" smtClean="0"/>
              <a:t>Ministry </a:t>
            </a:r>
            <a:r>
              <a:rPr lang="en-US" dirty="0"/>
              <a:t>of Regional Development and EU Funds</a:t>
            </a:r>
            <a:r>
              <a:rPr lang="en-US" dirty="0" smtClean="0"/>
              <a:t>, Croatia</a:t>
            </a:r>
            <a:endParaRPr lang="en-US" dirty="0"/>
          </a:p>
          <a:p>
            <a:r>
              <a:rPr lang="en-US" dirty="0" smtClean="0"/>
              <a:t>Prague, 27 January 2016</a:t>
            </a:r>
            <a:endParaRPr lang="hr-HR" dirty="0"/>
          </a:p>
          <a:p>
            <a:endParaRPr lang="hr-HR" dirty="0"/>
          </a:p>
        </p:txBody>
      </p:sp>
    </p:spTree>
    <p:extLst>
      <p:ext uri="{BB962C8B-B14F-4D97-AF65-F5344CB8AC3E}">
        <p14:creationId xmlns:p14="http://schemas.microsoft.com/office/powerpoint/2010/main" val="18585374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908347"/>
            <a:ext cx="7886700" cy="558606"/>
          </a:xfrm>
        </p:spPr>
        <p:txBody>
          <a:bodyPr>
            <a:normAutofit/>
          </a:bodyPr>
          <a:lstStyle/>
          <a:p>
            <a:r>
              <a:rPr lang="hr-HR" sz="2400" b="1" dirty="0" smtClean="0">
                <a:solidFill>
                  <a:schemeClr val="tx2">
                    <a:lumMod val="75000"/>
                  </a:schemeClr>
                </a:solidFill>
              </a:rPr>
              <a:t>Future </a:t>
            </a:r>
            <a:r>
              <a:rPr lang="en-US" sz="2400" b="1" dirty="0" smtClean="0">
                <a:solidFill>
                  <a:schemeClr val="tx2">
                    <a:lumMod val="75000"/>
                  </a:schemeClr>
                </a:solidFill>
              </a:rPr>
              <a:t>strategic planning system: scope and  goals</a:t>
            </a:r>
            <a:endParaRPr lang="en-GB" sz="2400" dirty="0"/>
          </a:p>
        </p:txBody>
      </p:sp>
      <p:sp>
        <p:nvSpPr>
          <p:cNvPr id="4" name="Content Placeholder 3"/>
          <p:cNvSpPr>
            <a:spLocks noGrp="1"/>
          </p:cNvSpPr>
          <p:nvPr>
            <p:ph sz="half" idx="1"/>
          </p:nvPr>
        </p:nvSpPr>
        <p:spPr>
          <a:xfrm>
            <a:off x="539552" y="1569588"/>
            <a:ext cx="3886200" cy="5150596"/>
          </a:xfrm>
        </p:spPr>
        <p:txBody>
          <a:bodyPr>
            <a:normAutofit fontScale="40000" lnSpcReduction="20000"/>
          </a:bodyPr>
          <a:lstStyle/>
          <a:p>
            <a:pPr marL="0" indent="0">
              <a:buNone/>
            </a:pPr>
            <a:endParaRPr lang="hr-HR" b="1" dirty="0" smtClean="0"/>
          </a:p>
          <a:p>
            <a:pPr marL="0" indent="0">
              <a:buNone/>
            </a:pPr>
            <a:r>
              <a:rPr lang="en-GB" sz="3600" b="1" dirty="0" smtClean="0"/>
              <a:t>Strategic planning system shall include:</a:t>
            </a:r>
          </a:p>
          <a:p>
            <a:r>
              <a:rPr lang="en-GB" sz="3600" dirty="0" smtClean="0"/>
              <a:t>System and hierarchy of documents,</a:t>
            </a:r>
          </a:p>
          <a:p>
            <a:r>
              <a:rPr lang="en-GB" sz="3600" dirty="0" smtClean="0"/>
              <a:t>Institutional set-up, </a:t>
            </a:r>
          </a:p>
          <a:p>
            <a:r>
              <a:rPr lang="en-GB" sz="3600" dirty="0" smtClean="0"/>
              <a:t>Administrative responsibility, roles and capacity;</a:t>
            </a:r>
          </a:p>
          <a:p>
            <a:r>
              <a:rPr lang="en-GB" sz="3600" dirty="0" smtClean="0"/>
              <a:t>Procedures, terminology, methodology and guidance</a:t>
            </a:r>
            <a:r>
              <a:rPr lang="en-GB" sz="3600" dirty="0" smtClean="0"/>
              <a:t>.</a:t>
            </a:r>
            <a:endParaRPr lang="hr-HR" sz="3600" dirty="0" smtClean="0"/>
          </a:p>
          <a:p>
            <a:r>
              <a:rPr lang="hr-HR" sz="3600" dirty="0" smtClean="0"/>
              <a:t>IT </a:t>
            </a:r>
            <a:r>
              <a:rPr lang="hr-HR" sz="3600" dirty="0" err="1" smtClean="0"/>
              <a:t>tool</a:t>
            </a:r>
            <a:endParaRPr lang="en-GB" sz="3600" dirty="0" smtClean="0"/>
          </a:p>
          <a:p>
            <a:pPr marL="0" indent="0">
              <a:buNone/>
            </a:pPr>
            <a:endParaRPr lang="en-GB" sz="3600" dirty="0" smtClean="0"/>
          </a:p>
          <a:p>
            <a:pPr marL="0" indent="0">
              <a:buNone/>
            </a:pPr>
            <a:endParaRPr lang="en-GB" sz="3600" dirty="0" smtClean="0"/>
          </a:p>
          <a:p>
            <a:pPr marL="0" indent="0">
              <a:buNone/>
            </a:pPr>
            <a:r>
              <a:rPr lang="en-GB" sz="3600" b="1" dirty="0" smtClean="0"/>
              <a:t>Strategic planning process shall be able to ensure the comprehensive answers to following questions:</a:t>
            </a:r>
          </a:p>
          <a:p>
            <a:r>
              <a:rPr lang="en-GB" sz="3600" dirty="0" smtClean="0"/>
              <a:t>Where are we going? What are the targets and vision? </a:t>
            </a:r>
          </a:p>
          <a:p>
            <a:r>
              <a:rPr lang="en-GB" sz="3600" dirty="0" smtClean="0"/>
              <a:t>How we will move toward the targets? What are our strategies, tactics and management systems? </a:t>
            </a:r>
          </a:p>
          <a:p>
            <a:r>
              <a:rPr lang="en-GB" sz="3600" dirty="0" smtClean="0"/>
              <a:t>How much it will cost and from which sources?</a:t>
            </a:r>
          </a:p>
          <a:p>
            <a:r>
              <a:rPr lang="en-GB" sz="3600" dirty="0" smtClean="0"/>
              <a:t>How do we measure the success or identify the failures?  </a:t>
            </a:r>
          </a:p>
          <a:p>
            <a:endParaRPr lang="en-GB" dirty="0"/>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2426723264"/>
              </p:ext>
            </p:extLst>
          </p:nvPr>
        </p:nvGraphicFramePr>
        <p:xfrm>
          <a:off x="4540052" y="1570335"/>
          <a:ext cx="3886200" cy="20893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extLst>
              <p:ext uri="{D42A27DB-BD31-4B8C-83A1-F6EECF244321}">
                <p14:modId xmlns:p14="http://schemas.microsoft.com/office/powerpoint/2010/main" val="4023849663"/>
              </p:ext>
            </p:extLst>
          </p:nvPr>
        </p:nvGraphicFramePr>
        <p:xfrm>
          <a:off x="4942435" y="4154168"/>
          <a:ext cx="3086100" cy="267788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213555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24744"/>
            <a:ext cx="7886700" cy="437308"/>
          </a:xfrm>
        </p:spPr>
        <p:txBody>
          <a:bodyPr>
            <a:noAutofit/>
          </a:bodyPr>
          <a:lstStyle/>
          <a:p>
            <a:pPr algn="ctr"/>
            <a:r>
              <a:rPr lang="hr-HR" sz="2800" b="1" dirty="0" smtClean="0">
                <a:latin typeface="+mn-lt"/>
              </a:rPr>
              <a:t/>
            </a:r>
            <a:br>
              <a:rPr lang="hr-HR" sz="2800" b="1" dirty="0" smtClean="0">
                <a:latin typeface="+mn-lt"/>
              </a:rPr>
            </a:br>
            <a:r>
              <a:rPr lang="en-GB" sz="2800" b="1" dirty="0" smtClean="0">
                <a:latin typeface="+mn-lt"/>
              </a:rPr>
              <a:t>Development of a strategic planning system at the national level</a:t>
            </a:r>
            <a:r>
              <a:rPr lang="hr-HR" sz="2800" b="1" dirty="0" smtClean="0">
                <a:latin typeface="+mn-lt"/>
              </a:rPr>
              <a:t/>
            </a:r>
            <a:br>
              <a:rPr lang="hr-HR" sz="2800" b="1" dirty="0" smtClean="0">
                <a:latin typeface="+mn-lt"/>
              </a:rPr>
            </a:br>
            <a:r>
              <a:rPr lang="hr-HR" sz="2800" b="1" dirty="0" smtClean="0">
                <a:latin typeface="+mn-lt"/>
              </a:rPr>
              <a:t> </a:t>
            </a:r>
            <a:endParaRPr lang="en-GB" sz="2800" b="1" dirty="0">
              <a:latin typeface="+mn-lt"/>
            </a:endParaRPr>
          </a:p>
        </p:txBody>
      </p:sp>
      <p:sp>
        <p:nvSpPr>
          <p:cNvPr id="3" name="Content Placeholder 2"/>
          <p:cNvSpPr>
            <a:spLocks noGrp="1"/>
          </p:cNvSpPr>
          <p:nvPr>
            <p:ph idx="1"/>
          </p:nvPr>
        </p:nvSpPr>
        <p:spPr>
          <a:xfrm>
            <a:off x="323528" y="1804344"/>
            <a:ext cx="8496944" cy="5029298"/>
          </a:xfrm>
        </p:spPr>
        <p:txBody>
          <a:bodyPr>
            <a:normAutofit lnSpcReduction="10000"/>
          </a:bodyPr>
          <a:lstStyle/>
          <a:p>
            <a:r>
              <a:rPr lang="en-GB" sz="2400" dirty="0" smtClean="0"/>
              <a:t>Supported and financed through </a:t>
            </a:r>
            <a:r>
              <a:rPr lang="en-GB" sz="2400" b="1" dirty="0" smtClean="0"/>
              <a:t>IPA 2013 FFRAC Twinning light project „Support for setting up of the strategic planning system at the national level”</a:t>
            </a:r>
          </a:p>
          <a:p>
            <a:r>
              <a:rPr lang="en-GB" sz="2400" dirty="0" smtClean="0"/>
              <a:t>Project started with the implementation in December 2015 and will end in May 2016.</a:t>
            </a:r>
          </a:p>
          <a:p>
            <a:pPr marL="0" indent="0">
              <a:buNone/>
            </a:pPr>
            <a:endParaRPr lang="en-GB" sz="2400" dirty="0" smtClean="0"/>
          </a:p>
          <a:p>
            <a:pPr marL="0" indent="0">
              <a:buNone/>
            </a:pPr>
            <a:r>
              <a:rPr lang="en-GB" sz="2400" b="1" dirty="0" smtClean="0"/>
              <a:t>PROJECT PURPOSE: </a:t>
            </a:r>
          </a:p>
          <a:p>
            <a:pPr>
              <a:buFont typeface="Wingdings" panose="05000000000000000000" pitchFamily="2" charset="2"/>
              <a:buChar char="ü"/>
            </a:pPr>
            <a:r>
              <a:rPr lang="en-GB" sz="2400" dirty="0" smtClean="0"/>
              <a:t> to provide the support for setting up of an effective and efficient institutional and legislative framework for strategic planning in the state administration in Croatia that consists of standardized practices for preparation of strategic documents, as well as for monitoring of their implementation, supported through an IT system.</a:t>
            </a:r>
          </a:p>
          <a:p>
            <a:endParaRPr lang="hr-HR" b="1" dirty="0"/>
          </a:p>
          <a:p>
            <a:endParaRPr lang="en-GB" dirty="0"/>
          </a:p>
        </p:txBody>
      </p:sp>
    </p:spTree>
    <p:extLst>
      <p:ext uri="{BB962C8B-B14F-4D97-AF65-F5344CB8AC3E}">
        <p14:creationId xmlns:p14="http://schemas.microsoft.com/office/powerpoint/2010/main" val="490918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503090968"/>
              </p:ext>
            </p:extLst>
          </p:nvPr>
        </p:nvGraphicFramePr>
        <p:xfrm>
          <a:off x="251520" y="11087"/>
          <a:ext cx="8784976" cy="6870154"/>
        </p:xfrm>
        <a:graphic>
          <a:graphicData uri="http://schemas.openxmlformats.org/drawingml/2006/table">
            <a:tbl>
              <a:tblPr firstRow="1" bandRow="1">
                <a:tableStyleId>{5C22544A-7EE6-4342-B048-85BDC9FD1C3A}</a:tableStyleId>
              </a:tblPr>
              <a:tblGrid>
                <a:gridCol w="3533298"/>
                <a:gridCol w="5251678"/>
              </a:tblGrid>
              <a:tr h="5775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u="none" dirty="0" smtClean="0"/>
                        <a:t>Main findings</a:t>
                      </a:r>
                      <a:r>
                        <a:rPr lang="en-US" sz="1600" b="1" u="none" baseline="0" dirty="0" smtClean="0"/>
                        <a:t> of review of the strategic planning system in Croatia</a:t>
                      </a:r>
                      <a:endParaRPr lang="en-US" sz="1600" u="none" dirty="0" smtClean="0"/>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u="none" dirty="0" smtClean="0"/>
                        <a:t>Does it cause any problems?</a:t>
                      </a:r>
                      <a:endParaRPr lang="en-US" sz="1600" u="none" dirty="0"/>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153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u="none" dirty="0" smtClean="0"/>
                        <a:t>Absence of long/mid term  national development vision</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u="none" dirty="0" smtClean="0"/>
                        <a:t>Main development drivers defined by EU2020, so</a:t>
                      </a:r>
                      <a:r>
                        <a:rPr lang="en-US" sz="1400" u="none" baseline="0" dirty="0" smtClean="0"/>
                        <a:t> </a:t>
                      </a:r>
                      <a:r>
                        <a:rPr lang="en-US" sz="1400" u="none" dirty="0" smtClean="0">
                          <a:solidFill>
                            <a:schemeClr val="tx1"/>
                          </a:solidFill>
                        </a:rPr>
                        <a:t>no  clear </a:t>
                      </a:r>
                      <a:r>
                        <a:rPr lang="en-US" sz="1400" u="none" baseline="0" dirty="0" smtClean="0">
                          <a:solidFill>
                            <a:schemeClr val="tx1"/>
                          </a:solidFill>
                        </a:rPr>
                        <a:t>framework </a:t>
                      </a:r>
                      <a:r>
                        <a:rPr lang="en-US" sz="1400" u="none" baseline="0" dirty="0" smtClean="0"/>
                        <a:t>for other (then in scope of EU2020) public policies and targets</a:t>
                      </a:r>
                      <a:endParaRPr lang="en-US" sz="1400" u="none" dirty="0"/>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77541">
                <a:tc>
                  <a:txBody>
                    <a:bodyPr/>
                    <a:lstStyle/>
                    <a:p>
                      <a:r>
                        <a:rPr lang="en-US" sz="1400" u="none" dirty="0" smtClean="0"/>
                        <a:t>Absence of </a:t>
                      </a:r>
                      <a:r>
                        <a:rPr lang="hr-HR" sz="1400" u="none" dirty="0" err="1" smtClean="0"/>
                        <a:t>long</a:t>
                      </a:r>
                      <a:r>
                        <a:rPr lang="en-US" sz="1400" u="none" dirty="0" smtClean="0"/>
                        <a:t> </a:t>
                      </a:r>
                      <a:r>
                        <a:rPr lang="en-US" sz="1400" u="none" dirty="0" smtClean="0"/>
                        <a:t>term</a:t>
                      </a:r>
                      <a:r>
                        <a:rPr lang="en-US" sz="1400" u="none" baseline="0" dirty="0" smtClean="0"/>
                        <a:t> </a:t>
                      </a:r>
                      <a:r>
                        <a:rPr lang="en-US" sz="1400" u="none" dirty="0" smtClean="0"/>
                        <a:t>political agenda and clear government priorities</a:t>
                      </a:r>
                      <a:endParaRPr lang="en-US" sz="1400" u="none" dirty="0"/>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u="none" kern="1200" dirty="0" smtClean="0">
                          <a:solidFill>
                            <a:schemeClr val="dk1"/>
                          </a:solidFill>
                          <a:effectLst/>
                          <a:latin typeface="+mn-lt"/>
                          <a:ea typeface="+mn-ea"/>
                          <a:cs typeface="+mn-cs"/>
                        </a:rPr>
                        <a:t>Uncertainty</a:t>
                      </a:r>
                      <a:r>
                        <a:rPr lang="en-US" sz="1400" u="none" dirty="0" smtClean="0">
                          <a:effectLst/>
                        </a:rPr>
                        <a:t> of </a:t>
                      </a:r>
                      <a:r>
                        <a:rPr lang="en-US" sz="1400" u="none" dirty="0" smtClean="0"/>
                        <a:t>policy continuation, high risk of voluntary political influence at</a:t>
                      </a:r>
                      <a:r>
                        <a:rPr lang="en-US" sz="1400" u="none" baseline="0" dirty="0" smtClean="0"/>
                        <a:t> any level</a:t>
                      </a:r>
                      <a:endParaRPr lang="en-US" sz="1400" u="none" dirty="0" smtClean="0"/>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053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u="none" dirty="0" smtClean="0"/>
                        <a:t>Absence of </a:t>
                      </a:r>
                      <a:r>
                        <a:rPr lang="en-US" sz="1400" u="none" kern="1200" dirty="0" smtClean="0">
                          <a:solidFill>
                            <a:schemeClr val="dk1"/>
                          </a:solidFill>
                          <a:effectLst/>
                          <a:latin typeface="+mn-lt"/>
                          <a:ea typeface="+mn-ea"/>
                          <a:cs typeface="+mn-cs"/>
                        </a:rPr>
                        <a:t>legal domain/register of all existing on-going/expired strategic documents, no provision for initiating  of new strategic documents preparation</a:t>
                      </a:r>
                      <a:endParaRPr lang="en-US" sz="1400" u="none" dirty="0" smtClean="0"/>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u="none" dirty="0" smtClean="0"/>
                        <a:t>Unnecessary administrative efforts and waste of resources</a:t>
                      </a:r>
                      <a:r>
                        <a:rPr lang="en-US" sz="1400" u="none" baseline="0" dirty="0" smtClean="0"/>
                        <a:t> because of duplication and unnecessary documents which </a:t>
                      </a:r>
                      <a:r>
                        <a:rPr lang="en-US" sz="1400" u="none" kern="1200" dirty="0" smtClean="0">
                          <a:solidFill>
                            <a:schemeClr val="dk1"/>
                          </a:solidFill>
                          <a:effectLst/>
                          <a:latin typeface="+mn-lt"/>
                          <a:ea typeface="+mn-ea"/>
                          <a:cs typeface="+mn-cs"/>
                        </a:rPr>
                        <a:t>do not correspond to the development/</a:t>
                      </a:r>
                      <a:r>
                        <a:rPr lang="en-US" sz="1400" b="1" u="none" kern="1200" dirty="0" smtClean="0">
                          <a:solidFill>
                            <a:srgbClr val="FF0000"/>
                          </a:solidFill>
                          <a:effectLst/>
                          <a:latin typeface="+mn-lt"/>
                          <a:ea typeface="+mn-ea"/>
                          <a:cs typeface="+mn-cs"/>
                        </a:rPr>
                        <a:t>REFORMS</a:t>
                      </a:r>
                      <a:r>
                        <a:rPr lang="en-US" sz="1400" u="none" kern="1200" dirty="0" smtClean="0">
                          <a:solidFill>
                            <a:schemeClr val="dk1"/>
                          </a:solidFill>
                          <a:effectLst/>
                          <a:latin typeface="+mn-lt"/>
                          <a:ea typeface="+mn-ea"/>
                          <a:cs typeface="+mn-cs"/>
                        </a:rPr>
                        <a:t> needs; </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053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u="none" kern="1200" dirty="0" smtClean="0">
                          <a:solidFill>
                            <a:schemeClr val="dk1"/>
                          </a:solidFill>
                          <a:effectLst/>
                          <a:latin typeface="+mn-lt"/>
                          <a:ea typeface="+mn-ea"/>
                          <a:cs typeface="+mn-cs"/>
                        </a:rPr>
                        <a:t>Absence of institutional framework governing the strategic planning process.</a:t>
                      </a:r>
                      <a:r>
                        <a:rPr lang="en-US" sz="1400" b="1" u="none" kern="1200" dirty="0" smtClean="0">
                          <a:solidFill>
                            <a:schemeClr val="dk1"/>
                          </a:solidFill>
                          <a:effectLst/>
                          <a:latin typeface="+mn-lt"/>
                          <a:ea typeface="+mn-ea"/>
                          <a:cs typeface="+mn-cs"/>
                        </a:rPr>
                        <a:t> </a:t>
                      </a:r>
                      <a:endParaRPr lang="en-US" sz="1400" u="none" dirty="0" smtClean="0"/>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u="none" kern="1200" dirty="0" smtClean="0">
                          <a:solidFill>
                            <a:schemeClr val="dk1"/>
                          </a:solidFill>
                          <a:effectLst/>
                          <a:latin typeface="+mn-lt"/>
                          <a:ea typeface="+mn-ea"/>
                          <a:cs typeface="+mn-cs"/>
                        </a:rPr>
                        <a:t>Weak cooperation between line ministries</a:t>
                      </a:r>
                      <a:r>
                        <a:rPr lang="en-US" sz="1400" u="none" kern="1200" baseline="0" dirty="0" smtClean="0">
                          <a:solidFill>
                            <a:schemeClr val="dk1"/>
                          </a:solidFill>
                          <a:effectLst/>
                          <a:latin typeface="+mn-lt"/>
                          <a:ea typeface="+mn-ea"/>
                          <a:cs typeface="+mn-cs"/>
                        </a:rPr>
                        <a:t> causing </a:t>
                      </a:r>
                      <a:r>
                        <a:rPr lang="en-US" sz="1400" u="none" kern="1200" dirty="0" smtClean="0">
                          <a:solidFill>
                            <a:schemeClr val="dk1"/>
                          </a:solidFill>
                          <a:effectLst/>
                          <a:latin typeface="+mn-lt"/>
                          <a:ea typeface="+mn-ea"/>
                          <a:cs typeface="+mn-cs"/>
                        </a:rPr>
                        <a:t>horizontal and vertical overlapping/mismatch of strategic goals;</a:t>
                      </a:r>
                      <a:endParaRPr lang="en-US" sz="1400" u="none" dirty="0" smtClean="0">
                        <a:effectLst/>
                      </a:endParaRPr>
                    </a:p>
                    <a:p>
                      <a:r>
                        <a:rPr lang="en-US" sz="1400" u="none" kern="1200" dirty="0" smtClean="0">
                          <a:solidFill>
                            <a:schemeClr val="dk1"/>
                          </a:solidFill>
                          <a:effectLst/>
                          <a:latin typeface="+mn-lt"/>
                          <a:ea typeface="+mn-ea"/>
                          <a:cs typeface="+mn-cs"/>
                        </a:rPr>
                        <a:t>Insufficient institutional ownership leading  to poor motivation when implementing strategies.</a:t>
                      </a:r>
                      <a:r>
                        <a:rPr lang="en-US" sz="1400" u="none" dirty="0" smtClean="0">
                          <a:effectLst/>
                        </a:rPr>
                        <a:t> </a:t>
                      </a:r>
                      <a:endParaRPr lang="en-US" sz="1400" u="none" dirty="0" smtClean="0"/>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153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u="none" dirty="0" smtClean="0"/>
                        <a:t>Absence or very vague links of strategic targets and objectives with available resources at all levels</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u="none" dirty="0" smtClean="0"/>
                        <a:t>Setting of unaffordable</a:t>
                      </a:r>
                      <a:r>
                        <a:rPr lang="en-US" sz="1400" u="none" baseline="0" dirty="0" smtClean="0"/>
                        <a:t> and unrealistic targets</a:t>
                      </a:r>
                    </a:p>
                    <a:p>
                      <a:r>
                        <a:rPr lang="en-US" sz="1400" u="none" baseline="0" dirty="0" smtClean="0"/>
                        <a:t>Difficulty to ensure targeting budget spending and risk of overspending/waste of public recourses/funds</a:t>
                      </a:r>
                      <a:endParaRPr lang="en-US" sz="1400" u="none" dirty="0"/>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775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u="none" dirty="0" smtClean="0"/>
                        <a:t>Absence of proper</a:t>
                      </a:r>
                      <a:r>
                        <a:rPr lang="en-US" sz="1400" u="none" baseline="0" dirty="0" smtClean="0"/>
                        <a:t> </a:t>
                      </a:r>
                      <a:r>
                        <a:rPr lang="en-US" sz="1400" u="none" dirty="0" smtClean="0"/>
                        <a:t>methodology</a:t>
                      </a:r>
                      <a:r>
                        <a:rPr lang="en-US" sz="1400" u="none" baseline="0" dirty="0" smtClean="0"/>
                        <a:t> for separation of reform budget</a:t>
                      </a:r>
                      <a:endParaRPr lang="en-US" sz="1400" u="none" dirty="0" smtClean="0"/>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u="none" dirty="0" smtClean="0"/>
                        <a:t>Difficulties of focusing</a:t>
                      </a:r>
                      <a:r>
                        <a:rPr lang="en-US" sz="1400" u="none" baseline="0" dirty="0" smtClean="0"/>
                        <a:t> of limited recourses toward priorities reforms and optimization of routine expenses</a:t>
                      </a:r>
                      <a:endParaRPr lang="en-US" sz="1400" u="none" dirty="0"/>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775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u="none" dirty="0" smtClean="0"/>
                        <a:t>Absence of standard requirements for </a:t>
                      </a:r>
                      <a:r>
                        <a:rPr lang="en-US" sz="1400" u="none" baseline="0" dirty="0" smtClean="0"/>
                        <a:t>documents </a:t>
                      </a:r>
                      <a:r>
                        <a:rPr lang="en-US" sz="1400" u="none" dirty="0" smtClean="0"/>
                        <a:t> content and quality control </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u="none" dirty="0" smtClean="0"/>
                        <a:t>Difficulties in understanding the intervention logics and vertica</a:t>
                      </a:r>
                      <a:r>
                        <a:rPr lang="en-US" sz="1400" u="none" baseline="0" dirty="0" smtClean="0"/>
                        <a:t>l and horizontal coordination of targets</a:t>
                      </a:r>
                      <a:endParaRPr lang="en-US" sz="1400" u="none" dirty="0" smtClean="0"/>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775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u="none" dirty="0" smtClean="0"/>
                        <a:t>Absence of monitoring and evaluation of implementation results </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u="none" dirty="0" smtClean="0"/>
                        <a:t>Difficulties to measure the progress,</a:t>
                      </a:r>
                      <a:r>
                        <a:rPr lang="en-US" sz="1400" u="none" baseline="0" dirty="0" smtClean="0"/>
                        <a:t> success and failure</a:t>
                      </a:r>
                    </a:p>
                    <a:p>
                      <a:r>
                        <a:rPr lang="en-US" sz="1400" u="none" baseline="0" dirty="0" smtClean="0"/>
                        <a:t>Difficulties to learn the lessons and take the corrections</a:t>
                      </a:r>
                      <a:endParaRPr lang="en-US" sz="1400" u="none" dirty="0"/>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4294341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your attention!</a:t>
            </a:r>
            <a:endParaRPr lang="en-US" dirty="0"/>
          </a:p>
        </p:txBody>
      </p:sp>
      <p:sp>
        <p:nvSpPr>
          <p:cNvPr id="3" name="Content Placeholder 2"/>
          <p:cNvSpPr>
            <a:spLocks noGrp="1"/>
          </p:cNvSpPr>
          <p:nvPr>
            <p:ph idx="1"/>
          </p:nvPr>
        </p:nvSpPr>
        <p:spPr>
          <a:xfrm>
            <a:off x="539552" y="2708920"/>
            <a:ext cx="8147248" cy="3312367"/>
          </a:xfrm>
        </p:spPr>
        <p:txBody>
          <a:bodyPr>
            <a:normAutofit fontScale="92500" lnSpcReduction="20000"/>
          </a:bodyPr>
          <a:lstStyle/>
          <a:p>
            <a:pPr marL="0" indent="0">
              <a:buNone/>
            </a:pPr>
            <a:r>
              <a:rPr lang="en-US" dirty="0" smtClean="0"/>
              <a:t>Marko </a:t>
            </a:r>
            <a:r>
              <a:rPr lang="en-US" dirty="0" err="1"/>
              <a:t>Žabojec</a:t>
            </a:r>
            <a:r>
              <a:rPr lang="en-US" dirty="0"/>
              <a:t>, Head of Sector for Planning and Strategic Monitoring of ESI </a:t>
            </a:r>
            <a:r>
              <a:rPr lang="en-US" dirty="0" smtClean="0"/>
              <a:t>Funds</a:t>
            </a:r>
          </a:p>
          <a:p>
            <a:pPr marL="0" indent="0">
              <a:buNone/>
            </a:pPr>
            <a:r>
              <a:rPr lang="en-US" dirty="0" smtClean="0"/>
              <a:t>Ministry </a:t>
            </a:r>
            <a:r>
              <a:rPr lang="en-US" dirty="0"/>
              <a:t>of Regional Development and EU Funds, Croatia</a:t>
            </a:r>
          </a:p>
          <a:p>
            <a:pPr marL="0" indent="0">
              <a:buNone/>
            </a:pPr>
            <a:r>
              <a:rPr lang="en-US" dirty="0" smtClean="0">
                <a:hlinkClick r:id="rId2"/>
              </a:rPr>
              <a:t>Marko.Zabojec@mrrfeu.hr</a:t>
            </a:r>
            <a:endParaRPr lang="en-US" dirty="0" smtClean="0"/>
          </a:p>
          <a:p>
            <a:pPr marL="0" indent="0">
              <a:buNone/>
            </a:pPr>
            <a:r>
              <a:rPr lang="en-US" dirty="0"/>
              <a:t>www.razvoj.gov.hr</a:t>
            </a:r>
          </a:p>
          <a:p>
            <a:pPr marL="0" indent="0">
              <a:buNone/>
            </a:pPr>
            <a:r>
              <a:rPr lang="en-US" dirty="0"/>
              <a:t>www.strukturnifondovi.hr</a:t>
            </a:r>
          </a:p>
          <a:p>
            <a:endParaRPr lang="en-US" dirty="0"/>
          </a:p>
          <a:p>
            <a:endParaRPr lang="en-US" dirty="0"/>
          </a:p>
        </p:txBody>
      </p:sp>
    </p:spTree>
    <p:extLst>
      <p:ext uri="{BB962C8B-B14F-4D97-AF65-F5344CB8AC3E}">
        <p14:creationId xmlns:p14="http://schemas.microsoft.com/office/powerpoint/2010/main" val="6713890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txBox="1">
            <a:spLocks noChangeArrowheads="1"/>
          </p:cNvSpPr>
          <p:nvPr/>
        </p:nvSpPr>
        <p:spPr>
          <a:xfrm>
            <a:off x="251521" y="620688"/>
            <a:ext cx="8892480" cy="965201"/>
          </a:xfrm>
          <a:prstGeom prst="rect">
            <a:avLst/>
          </a:prstGeom>
          <a:noFill/>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r" eaLnBrk="1" hangingPunct="1"/>
            <a:endParaRPr lang="hr-HR" sz="2600" b="1" dirty="0" smtClean="0">
              <a:latin typeface="+mn-lt"/>
              <a:ea typeface="ＭＳ Ｐゴシック" charset="-128"/>
              <a:cs typeface="Arial"/>
            </a:endParaRPr>
          </a:p>
          <a:p>
            <a:pPr eaLnBrk="1" hangingPunct="1"/>
            <a:r>
              <a:rPr lang="en-US" sz="2600" b="1" dirty="0" smtClean="0">
                <a:latin typeface="+mn-lt"/>
                <a:ea typeface="ＭＳ Ｐゴシック" charset="-128"/>
                <a:cs typeface="Arial"/>
              </a:rPr>
              <a:t>ESI Funds </a:t>
            </a:r>
            <a:r>
              <a:rPr lang="hr-HR" sz="2600" b="1" dirty="0" smtClean="0">
                <a:latin typeface="+mn-lt"/>
                <a:ea typeface="ＭＳ Ｐゴシック" charset="-128"/>
                <a:cs typeface="Arial"/>
              </a:rPr>
              <a:t>2014</a:t>
            </a:r>
            <a:r>
              <a:rPr lang="en-US" sz="2600" b="1" dirty="0">
                <a:latin typeface="+mn-lt"/>
                <a:ea typeface="ＭＳ Ｐゴシック" charset="-128"/>
                <a:cs typeface="Arial"/>
              </a:rPr>
              <a:t> </a:t>
            </a:r>
            <a:r>
              <a:rPr lang="hr-HR" sz="2600" b="1" dirty="0" smtClean="0">
                <a:latin typeface="+mn-lt"/>
                <a:ea typeface="ＭＳ Ｐゴシック" charset="-128"/>
                <a:cs typeface="Arial"/>
              </a:rPr>
              <a:t>-</a:t>
            </a:r>
            <a:r>
              <a:rPr lang="en-US" sz="2600" b="1" dirty="0" smtClean="0">
                <a:latin typeface="+mn-lt"/>
                <a:ea typeface="ＭＳ Ｐゴシック" charset="-128"/>
                <a:cs typeface="Arial"/>
              </a:rPr>
              <a:t> </a:t>
            </a:r>
            <a:r>
              <a:rPr lang="hr-HR" sz="2600" b="1" dirty="0" smtClean="0">
                <a:latin typeface="+mn-lt"/>
                <a:ea typeface="ＭＳ Ｐゴシック" charset="-128"/>
                <a:cs typeface="Arial"/>
              </a:rPr>
              <a:t>2020 </a:t>
            </a:r>
            <a:r>
              <a:rPr lang="en-US" sz="2600" b="1" dirty="0" smtClean="0">
                <a:latin typeface="+mn-lt"/>
                <a:ea typeface="ＭＳ Ｐゴシック" charset="-128"/>
                <a:cs typeface="Arial"/>
              </a:rPr>
              <a:t>in Croatia</a:t>
            </a:r>
            <a:r>
              <a:rPr lang="hr-HR" sz="2600" b="1" dirty="0" smtClean="0">
                <a:latin typeface="+mn-lt"/>
                <a:ea typeface="ＭＳ Ｐゴシック" charset="-128"/>
                <a:cs typeface="Arial"/>
              </a:rPr>
              <a:t> </a:t>
            </a:r>
            <a:r>
              <a:rPr lang="en-US" sz="2600" b="1" cap="all" dirty="0" smtClean="0">
                <a:latin typeface="+mn-lt"/>
                <a:cs typeface="Arial"/>
              </a:rPr>
              <a:t> </a:t>
            </a:r>
            <a:endParaRPr lang="en-GB" sz="2600" b="1" dirty="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91025000"/>
              </p:ext>
            </p:extLst>
          </p:nvPr>
        </p:nvGraphicFramePr>
        <p:xfrm>
          <a:off x="263353" y="1627458"/>
          <a:ext cx="8686800" cy="4997154"/>
        </p:xfrm>
        <a:graphic>
          <a:graphicData uri="http://schemas.openxmlformats.org/drawingml/2006/table">
            <a:tbl>
              <a:tblPr/>
              <a:tblGrid>
                <a:gridCol w="3084981"/>
                <a:gridCol w="1918431"/>
                <a:gridCol w="1841694"/>
                <a:gridCol w="1841694"/>
              </a:tblGrid>
              <a:tr h="64395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1600" b="1" i="0" u="none" strike="noStrike" cap="none" normalizeH="0" baseline="0" dirty="0" smtClean="0">
                          <a:ln>
                            <a:noFill/>
                          </a:ln>
                          <a:solidFill>
                            <a:srgbClr val="FFFFFF"/>
                          </a:solidFill>
                          <a:effectLst/>
                          <a:latin typeface="+mj-lt"/>
                          <a:ea typeface="ＭＳ Ｐゴシック" charset="-128"/>
                          <a:cs typeface="Arial"/>
                        </a:rPr>
                        <a:t>ESIF 2014-2020                                 </a:t>
                      </a:r>
                      <a:endParaRPr kumimoji="0" lang="en-US" sz="1600" b="1" i="0" u="none" strike="noStrike" cap="none" normalizeH="0" baseline="0" dirty="0" smtClean="0">
                        <a:ln>
                          <a:noFill/>
                        </a:ln>
                        <a:solidFill>
                          <a:srgbClr val="FFFFFF"/>
                        </a:solidFill>
                        <a:effectLst/>
                        <a:latin typeface="+mj-lt"/>
                        <a:ea typeface="ＭＳ Ｐゴシック" charset="-128"/>
                        <a:cs typeface="Arial"/>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1600" b="1" i="0" u="none" strike="noStrike" cap="none" normalizeH="0" baseline="0" dirty="0" smtClean="0">
                          <a:ln>
                            <a:noFill/>
                          </a:ln>
                          <a:solidFill>
                            <a:srgbClr val="FFFFFF"/>
                          </a:solidFill>
                          <a:effectLst/>
                          <a:latin typeface="+mj-lt"/>
                          <a:ea typeface="ＭＳ Ｐゴシック" charset="-128"/>
                          <a:cs typeface="Arial"/>
                        </a:rPr>
                        <a:t>EU </a:t>
                      </a:r>
                      <a:r>
                        <a:rPr kumimoji="0" lang="en-US" sz="1600" b="1" i="0" u="none" strike="noStrike" cap="none" normalizeH="0" baseline="0" dirty="0" smtClean="0">
                          <a:ln>
                            <a:noFill/>
                          </a:ln>
                          <a:solidFill>
                            <a:srgbClr val="FFFFFF"/>
                          </a:solidFill>
                          <a:effectLst/>
                          <a:latin typeface="+mj-lt"/>
                          <a:ea typeface="ＭＳ Ｐゴシック" charset="-128"/>
                          <a:cs typeface="Arial"/>
                        </a:rPr>
                        <a:t>allocation</a:t>
                      </a:r>
                      <a:r>
                        <a:rPr kumimoji="0" lang="ta-IN" sz="1600" b="1" i="0" u="none" strike="noStrike" cap="none" normalizeH="0" baseline="0" dirty="0" smtClean="0">
                          <a:ln>
                            <a:noFill/>
                          </a:ln>
                          <a:solidFill>
                            <a:srgbClr val="FFFFFF"/>
                          </a:solidFill>
                          <a:effectLst/>
                          <a:latin typeface="+mj-lt"/>
                          <a:ea typeface="ＭＳ Ｐゴシック" charset="-128"/>
                          <a:cs typeface="Arial"/>
                        </a:rPr>
                        <a:t> </a:t>
                      </a:r>
                      <a:endParaRPr kumimoji="0" lang="hr-HR" sz="1600" b="1" i="0" u="none" strike="noStrike" cap="none" normalizeH="0" baseline="0" dirty="0" smtClean="0">
                        <a:ln>
                          <a:noFill/>
                        </a:ln>
                        <a:solidFill>
                          <a:srgbClr val="FFFFFF"/>
                        </a:solidFill>
                        <a:effectLst/>
                        <a:latin typeface="+mj-lt"/>
                        <a:ea typeface="ＭＳ Ｐゴシック" charset="-128"/>
                        <a:cs typeface="Arial"/>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a-IN" sz="1600" b="1" i="0" u="none" strike="noStrike" cap="none" normalizeH="0" baseline="0" dirty="0" smtClean="0">
                          <a:ln>
                            <a:noFill/>
                          </a:ln>
                          <a:solidFill>
                            <a:srgbClr val="FFFFFF"/>
                          </a:solidFill>
                          <a:effectLst/>
                          <a:latin typeface="+mj-lt"/>
                          <a:ea typeface="ＭＳ Ｐゴシック" charset="-128"/>
                          <a:cs typeface="Arial"/>
                        </a:rPr>
                        <a:t>EUR</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1600" b="1" i="0" u="none" strike="noStrike" cap="none" normalizeH="0" baseline="0" dirty="0" smtClean="0">
                          <a:ln>
                            <a:noFill/>
                          </a:ln>
                          <a:solidFill>
                            <a:srgbClr val="FFFFFF"/>
                          </a:solidFill>
                          <a:effectLst/>
                          <a:latin typeface="+mj-lt"/>
                          <a:ea typeface="ＭＳ Ｐゴシック" charset="-128"/>
                          <a:cs typeface="Arial"/>
                        </a:rPr>
                        <a:t>HR </a:t>
                      </a:r>
                      <a:r>
                        <a:rPr kumimoji="0" lang="en-US" sz="1600" b="1" i="0" u="none" strike="noStrike" cap="none" normalizeH="0" baseline="0" dirty="0" err="1" smtClean="0">
                          <a:ln>
                            <a:noFill/>
                          </a:ln>
                          <a:solidFill>
                            <a:srgbClr val="FFFFFF"/>
                          </a:solidFill>
                          <a:effectLst/>
                          <a:latin typeface="+mj-lt"/>
                          <a:ea typeface="ＭＳ Ｐゴシック" charset="-128"/>
                          <a:cs typeface="Arial"/>
                        </a:rPr>
                        <a:t>cofinancing</a:t>
                      </a:r>
                      <a:r>
                        <a:rPr kumimoji="0" lang="hr-HR" sz="1600" b="1" i="0" u="none" strike="noStrike" cap="none" normalizeH="0" baseline="0" dirty="0" smtClean="0">
                          <a:ln>
                            <a:noFill/>
                          </a:ln>
                          <a:solidFill>
                            <a:srgbClr val="FFFFFF"/>
                          </a:solidFill>
                          <a:effectLst/>
                          <a:latin typeface="+mj-lt"/>
                          <a:ea typeface="ＭＳ Ｐゴシック" charset="-128"/>
                          <a:cs typeface="Arial"/>
                        </a:rPr>
                        <a:t> EUR</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mj-lt"/>
                          <a:ea typeface="ＭＳ Ｐゴシック" charset="-128"/>
                          <a:cs typeface="Arial"/>
                        </a:rPr>
                        <a:t>Total</a:t>
                      </a:r>
                      <a:r>
                        <a:rPr kumimoji="0" lang="hr-HR" sz="1600" b="1" i="0" u="none" strike="noStrike" cap="none" normalizeH="0" baseline="0" dirty="0" smtClean="0">
                          <a:ln>
                            <a:noFill/>
                          </a:ln>
                          <a:solidFill>
                            <a:srgbClr val="FFFFFF"/>
                          </a:solidFill>
                          <a:effectLst/>
                          <a:latin typeface="+mj-lt"/>
                          <a:ea typeface="ＭＳ Ｐゴシック" charset="-128"/>
                          <a:cs typeface="Arial"/>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hr-HR" sz="1600" b="1" i="0" u="none" strike="noStrike" cap="none" normalizeH="0" baseline="0" dirty="0" smtClean="0">
                          <a:ln>
                            <a:noFill/>
                          </a:ln>
                          <a:solidFill>
                            <a:srgbClr val="FFFFFF"/>
                          </a:solidFill>
                          <a:effectLst/>
                          <a:latin typeface="+mj-lt"/>
                          <a:ea typeface="ＭＳ Ｐゴシック" charset="-128"/>
                          <a:cs typeface="Arial"/>
                        </a:rPr>
                        <a:t>EUR</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00000"/>
                    </a:solidFill>
                  </a:tcPr>
                </a:tc>
              </a:tr>
              <a:tr h="643953">
                <a:tc>
                  <a:txBody>
                    <a:bodyPr/>
                    <a:lstStyle/>
                    <a:p>
                      <a:pPr marL="0" marR="0" lvl="0" indent="0" algn="l" defTabSz="914400" rtl="0" eaLnBrk="1" fontAlgn="base" latinLnBrk="0" hangingPunct="1">
                        <a:lnSpc>
                          <a:spcPct val="100000"/>
                        </a:lnSpc>
                        <a:spcBef>
                          <a:spcPct val="0"/>
                        </a:spcBef>
                        <a:spcAft>
                          <a:spcPct val="0"/>
                        </a:spcAft>
                        <a:buClrTx/>
                        <a:buSzTx/>
                        <a:buFont typeface="+mj-lt"/>
                        <a:buNone/>
                        <a:tabLst/>
                        <a:defRPr/>
                      </a:pPr>
                      <a:r>
                        <a:rPr lang="pl-PL" sz="1600" dirty="0" smtClean="0">
                          <a:solidFill>
                            <a:schemeClr val="tx1"/>
                          </a:solidFill>
                          <a:effectLst/>
                          <a:latin typeface="+mj-lt"/>
                          <a:cs typeface="Arial"/>
                        </a:rPr>
                        <a:t>1. </a:t>
                      </a:r>
                      <a:r>
                        <a:rPr lang="en-US" sz="1600" dirty="0" smtClean="0">
                          <a:solidFill>
                            <a:schemeClr val="tx1"/>
                          </a:solidFill>
                          <a:effectLst/>
                          <a:latin typeface="+mj-lt"/>
                          <a:cs typeface="Arial"/>
                        </a:rPr>
                        <a:t>OP Competitiveness and Cohesion (ERDF)</a:t>
                      </a:r>
                      <a:endParaRPr lang="hr-HR" sz="1600" dirty="0" smtClean="0">
                        <a:solidFill>
                          <a:schemeClr val="tx1"/>
                        </a:solidFill>
                        <a:effectLst/>
                        <a:latin typeface="+mj-lt"/>
                        <a:ea typeface="Calibri" panose="020F0502020204030204" pitchFamily="34" charset="0"/>
                        <a:cs typeface="Arial"/>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D7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a-IN" sz="1600" b="0" i="0" u="none" strike="noStrike" cap="none" normalizeH="0" baseline="0" dirty="0" smtClean="0">
                          <a:ln>
                            <a:noFill/>
                          </a:ln>
                          <a:solidFill>
                            <a:schemeClr val="tx1"/>
                          </a:solidFill>
                          <a:effectLst/>
                          <a:latin typeface="+mj-lt"/>
                          <a:ea typeface="ＭＳ Ｐゴシック" charset="-128"/>
                          <a:cs typeface="Arial"/>
                        </a:rPr>
                        <a:t>4.321.499.588</a:t>
                      </a:r>
                      <a:endParaRPr kumimoji="0" lang="en-US" sz="1600" b="0" i="0" u="none" strike="noStrike" cap="none" normalizeH="0" baseline="0" dirty="0" smtClean="0">
                        <a:ln>
                          <a:noFill/>
                        </a:ln>
                        <a:solidFill>
                          <a:schemeClr val="tx1"/>
                        </a:solidFill>
                        <a:effectLst/>
                        <a:latin typeface="+mj-lt"/>
                        <a:ea typeface="ＭＳ Ｐゴシック" charset="-128"/>
                        <a:cs typeface="Arial"/>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D7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hr-HR" sz="1600" b="0" i="0" u="none" strike="noStrike" kern="1200" cap="none" normalizeH="0" baseline="0" dirty="0" smtClean="0">
                          <a:ln>
                            <a:noFill/>
                          </a:ln>
                          <a:solidFill>
                            <a:schemeClr val="tx1"/>
                          </a:solidFill>
                          <a:effectLst/>
                          <a:latin typeface="+mj-lt"/>
                          <a:ea typeface="ＭＳ Ｐゴシック" charset="-128"/>
                          <a:cs typeface="Arial"/>
                        </a:rPr>
                        <a:t>762.617.633</a:t>
                      </a:r>
                      <a:endParaRPr kumimoji="0" lang="en-US" sz="1600" b="0" i="0" u="none" strike="noStrike" kern="1200" cap="none" normalizeH="0" baseline="0" dirty="0" smtClean="0">
                        <a:ln>
                          <a:noFill/>
                        </a:ln>
                        <a:solidFill>
                          <a:schemeClr val="tx1"/>
                        </a:solidFill>
                        <a:effectLst/>
                        <a:latin typeface="+mj-lt"/>
                        <a:ea typeface="ＭＳ Ｐゴシック" charset="-128"/>
                        <a:cs typeface="Arial"/>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D7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mj-lt"/>
                          <a:ea typeface="ＭＳ Ｐゴシック" charset="-128"/>
                          <a:cs typeface="Arial"/>
                        </a:rPr>
                        <a:t>5</a:t>
                      </a:r>
                      <a:r>
                        <a:rPr kumimoji="0" lang="hr-HR" sz="1600" b="1" i="0" u="none" strike="noStrike" kern="1200" cap="none" normalizeH="0" baseline="0" dirty="0" smtClean="0">
                          <a:ln>
                            <a:noFill/>
                          </a:ln>
                          <a:solidFill>
                            <a:schemeClr val="tx1"/>
                          </a:solidFill>
                          <a:effectLst/>
                          <a:latin typeface="+mj-lt"/>
                          <a:ea typeface="ＭＳ Ｐゴシック" charset="-128"/>
                          <a:cs typeface="Arial"/>
                        </a:rPr>
                        <a:t>.</a:t>
                      </a:r>
                      <a:r>
                        <a:rPr kumimoji="0" lang="en-US" sz="1600" b="1" i="0" u="none" strike="noStrike" kern="1200" cap="none" normalizeH="0" baseline="0" dirty="0" smtClean="0">
                          <a:ln>
                            <a:noFill/>
                          </a:ln>
                          <a:solidFill>
                            <a:schemeClr val="tx1"/>
                          </a:solidFill>
                          <a:effectLst/>
                          <a:latin typeface="+mj-lt"/>
                          <a:ea typeface="ＭＳ Ｐゴシック" charset="-128"/>
                          <a:cs typeface="Arial"/>
                        </a:rPr>
                        <a:t>084</a:t>
                      </a:r>
                      <a:r>
                        <a:rPr kumimoji="0" lang="hr-HR" sz="1600" b="1" i="0" u="none" strike="noStrike" kern="1200" cap="none" normalizeH="0" baseline="0" dirty="0" smtClean="0">
                          <a:ln>
                            <a:noFill/>
                          </a:ln>
                          <a:solidFill>
                            <a:schemeClr val="tx1"/>
                          </a:solidFill>
                          <a:effectLst/>
                          <a:latin typeface="+mj-lt"/>
                          <a:ea typeface="ＭＳ Ｐゴシック" charset="-128"/>
                          <a:cs typeface="Arial"/>
                        </a:rPr>
                        <a:t>.</a:t>
                      </a:r>
                      <a:r>
                        <a:rPr kumimoji="0" lang="en-US" sz="1600" b="1" i="0" u="none" strike="noStrike" kern="1200" cap="none" normalizeH="0" baseline="0" dirty="0" smtClean="0">
                          <a:ln>
                            <a:noFill/>
                          </a:ln>
                          <a:solidFill>
                            <a:schemeClr val="tx1"/>
                          </a:solidFill>
                          <a:effectLst/>
                          <a:latin typeface="+mj-lt"/>
                          <a:ea typeface="ＭＳ Ｐゴシック" charset="-128"/>
                          <a:cs typeface="Arial"/>
                        </a:rPr>
                        <a:t>117</a:t>
                      </a:r>
                      <a:r>
                        <a:rPr kumimoji="0" lang="hr-HR" sz="1600" b="1" i="0" u="none" strike="noStrike" kern="1200" cap="none" normalizeH="0" baseline="0" dirty="0" smtClean="0">
                          <a:ln>
                            <a:noFill/>
                          </a:ln>
                          <a:solidFill>
                            <a:schemeClr val="tx1"/>
                          </a:solidFill>
                          <a:effectLst/>
                          <a:latin typeface="+mj-lt"/>
                          <a:ea typeface="ＭＳ Ｐゴシック" charset="-128"/>
                          <a:cs typeface="Arial"/>
                        </a:rPr>
                        <a:t>.</a:t>
                      </a:r>
                      <a:r>
                        <a:rPr kumimoji="0" lang="en-US" sz="1600" b="1" i="0" u="none" strike="noStrike" kern="1200" cap="none" normalizeH="0" baseline="0" dirty="0" smtClean="0">
                          <a:ln>
                            <a:noFill/>
                          </a:ln>
                          <a:solidFill>
                            <a:schemeClr val="tx1"/>
                          </a:solidFill>
                          <a:effectLst/>
                          <a:latin typeface="+mj-lt"/>
                          <a:ea typeface="ＭＳ Ｐゴシック" charset="-128"/>
                          <a:cs typeface="Arial"/>
                        </a:rPr>
                        <a:t>221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D7DF"/>
                    </a:solidFill>
                  </a:tcPr>
                </a:tc>
              </a:tr>
              <a:tr h="64395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mj-lt"/>
                          <a:ea typeface="ＭＳ Ｐゴシック" charset="-128"/>
                          <a:cs typeface="Arial"/>
                        </a:rPr>
                        <a:t>2. </a:t>
                      </a:r>
                      <a:r>
                        <a:rPr lang="en-US" sz="1600" dirty="0" smtClean="0">
                          <a:solidFill>
                            <a:schemeClr val="tx1"/>
                          </a:solidFill>
                          <a:effectLst/>
                          <a:latin typeface="+mj-lt"/>
                          <a:cs typeface="Arial"/>
                        </a:rPr>
                        <a:t>OP Competitiveness and Cohesion (</a:t>
                      </a:r>
                      <a:r>
                        <a:rPr kumimoji="0" lang="en-US" sz="1600" b="0" i="0" u="none" strike="noStrike" cap="none" normalizeH="0" baseline="0" dirty="0" smtClean="0">
                          <a:ln>
                            <a:noFill/>
                          </a:ln>
                          <a:solidFill>
                            <a:schemeClr val="tx1"/>
                          </a:solidFill>
                          <a:effectLst/>
                          <a:latin typeface="+mj-lt"/>
                          <a:ea typeface="ＭＳ Ｐゴシック" charset="-128"/>
                          <a:cs typeface="Arial"/>
                        </a:rPr>
                        <a:t>CF)</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CF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a-IN" sz="1600" b="0" i="0" u="none" strike="noStrike" cap="none" normalizeH="0" baseline="0" dirty="0" smtClean="0">
                          <a:ln>
                            <a:noFill/>
                          </a:ln>
                          <a:solidFill>
                            <a:schemeClr val="tx1"/>
                          </a:solidFill>
                          <a:effectLst/>
                          <a:latin typeface="+mj-lt"/>
                          <a:ea typeface="ＭＳ Ｐゴシック" charset="-128"/>
                          <a:cs typeface="Arial"/>
                        </a:rPr>
                        <a:t>2.559.545.971</a:t>
                      </a:r>
                      <a:endParaRPr kumimoji="0" lang="en-US" sz="1600" b="0" i="0" u="none" strike="noStrike" cap="none" normalizeH="0" baseline="0" dirty="0" smtClean="0">
                        <a:ln>
                          <a:noFill/>
                        </a:ln>
                        <a:solidFill>
                          <a:schemeClr val="tx1"/>
                        </a:solidFill>
                        <a:effectLst/>
                        <a:latin typeface="+mj-lt"/>
                        <a:ea typeface="ＭＳ Ｐゴシック" charset="-128"/>
                        <a:cs typeface="Arial"/>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CF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kern="1200" cap="none" normalizeH="0" baseline="0" dirty="0" smtClean="0">
                          <a:ln>
                            <a:noFill/>
                          </a:ln>
                          <a:solidFill>
                            <a:schemeClr val="tx1"/>
                          </a:solidFill>
                          <a:effectLst/>
                          <a:latin typeface="+mj-lt"/>
                          <a:ea typeface="ＭＳ Ｐゴシック" charset="-128"/>
                          <a:cs typeface="Arial"/>
                        </a:rPr>
                        <a:t>451</a:t>
                      </a:r>
                      <a:r>
                        <a:rPr kumimoji="0" lang="hr-HR" sz="1600" b="0" i="0" u="none" strike="noStrike" kern="1200" cap="none" normalizeH="0" baseline="0" dirty="0" smtClean="0">
                          <a:ln>
                            <a:noFill/>
                          </a:ln>
                          <a:solidFill>
                            <a:schemeClr val="tx1"/>
                          </a:solidFill>
                          <a:effectLst/>
                          <a:latin typeface="+mj-lt"/>
                          <a:ea typeface="ＭＳ Ｐゴシック" charset="-128"/>
                          <a:cs typeface="Arial"/>
                        </a:rPr>
                        <a:t>.</a:t>
                      </a:r>
                      <a:r>
                        <a:rPr kumimoji="0" lang="en-US" sz="1600" b="0" i="0" u="none" strike="noStrike" kern="1200" cap="none" normalizeH="0" baseline="0" dirty="0" smtClean="0">
                          <a:ln>
                            <a:noFill/>
                          </a:ln>
                          <a:solidFill>
                            <a:schemeClr val="tx1"/>
                          </a:solidFill>
                          <a:effectLst/>
                          <a:latin typeface="+mj-lt"/>
                          <a:ea typeface="ＭＳ Ｐゴシック" charset="-128"/>
                          <a:cs typeface="Arial"/>
                        </a:rPr>
                        <a:t>684</a:t>
                      </a:r>
                      <a:r>
                        <a:rPr kumimoji="0" lang="hr-HR" sz="1600" b="0" i="0" u="none" strike="noStrike" kern="1200" cap="none" normalizeH="0" baseline="0" dirty="0" smtClean="0">
                          <a:ln>
                            <a:noFill/>
                          </a:ln>
                          <a:solidFill>
                            <a:schemeClr val="tx1"/>
                          </a:solidFill>
                          <a:effectLst/>
                          <a:latin typeface="+mj-lt"/>
                          <a:ea typeface="ＭＳ Ｐゴシック" charset="-128"/>
                          <a:cs typeface="Arial"/>
                        </a:rPr>
                        <a:t>.</a:t>
                      </a:r>
                      <a:r>
                        <a:rPr kumimoji="0" lang="en-US" sz="1600" b="0" i="0" u="none" strike="noStrike" kern="1200" cap="none" normalizeH="0" baseline="0" dirty="0" smtClean="0">
                          <a:ln>
                            <a:noFill/>
                          </a:ln>
                          <a:solidFill>
                            <a:schemeClr val="tx1"/>
                          </a:solidFill>
                          <a:effectLst/>
                          <a:latin typeface="+mj-lt"/>
                          <a:ea typeface="ＭＳ Ｐゴシック" charset="-128"/>
                          <a:cs typeface="Arial"/>
                        </a:rPr>
                        <a:t>602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CF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mj-lt"/>
                          <a:ea typeface="ＭＳ Ｐゴシック" charset="-128"/>
                          <a:cs typeface="Arial"/>
                        </a:rPr>
                        <a:t>3</a:t>
                      </a:r>
                      <a:r>
                        <a:rPr kumimoji="0" lang="hr-HR" sz="1600" b="1" i="0" u="none" strike="noStrike" kern="1200" cap="none" normalizeH="0" baseline="0" dirty="0" smtClean="0">
                          <a:ln>
                            <a:noFill/>
                          </a:ln>
                          <a:solidFill>
                            <a:schemeClr val="tx1"/>
                          </a:solidFill>
                          <a:effectLst/>
                          <a:latin typeface="+mj-lt"/>
                          <a:ea typeface="ＭＳ Ｐゴシック" charset="-128"/>
                          <a:cs typeface="Arial"/>
                        </a:rPr>
                        <a:t>.</a:t>
                      </a:r>
                      <a:r>
                        <a:rPr kumimoji="0" lang="en-US" sz="1600" b="1" i="0" u="none" strike="noStrike" kern="1200" cap="none" normalizeH="0" baseline="0" dirty="0" smtClean="0">
                          <a:ln>
                            <a:noFill/>
                          </a:ln>
                          <a:solidFill>
                            <a:schemeClr val="tx1"/>
                          </a:solidFill>
                          <a:effectLst/>
                          <a:latin typeface="+mj-lt"/>
                          <a:ea typeface="ＭＳ Ｐゴシック" charset="-128"/>
                          <a:cs typeface="Arial"/>
                        </a:rPr>
                        <a:t>011</a:t>
                      </a:r>
                      <a:r>
                        <a:rPr kumimoji="0" lang="hr-HR" sz="1600" b="1" i="0" u="none" strike="noStrike" kern="1200" cap="none" normalizeH="0" baseline="0" dirty="0" smtClean="0">
                          <a:ln>
                            <a:noFill/>
                          </a:ln>
                          <a:solidFill>
                            <a:schemeClr val="tx1"/>
                          </a:solidFill>
                          <a:effectLst/>
                          <a:latin typeface="+mj-lt"/>
                          <a:ea typeface="ＭＳ Ｐゴシック" charset="-128"/>
                          <a:cs typeface="Arial"/>
                        </a:rPr>
                        <a:t>.</a:t>
                      </a:r>
                      <a:r>
                        <a:rPr kumimoji="0" lang="en-US" sz="1600" b="1" i="0" u="none" strike="noStrike" kern="1200" cap="none" normalizeH="0" baseline="0" dirty="0" smtClean="0">
                          <a:ln>
                            <a:noFill/>
                          </a:ln>
                          <a:solidFill>
                            <a:schemeClr val="tx1"/>
                          </a:solidFill>
                          <a:effectLst/>
                          <a:latin typeface="+mj-lt"/>
                          <a:ea typeface="ＭＳ Ｐゴシック" charset="-128"/>
                          <a:cs typeface="Arial"/>
                        </a:rPr>
                        <a:t>230</a:t>
                      </a:r>
                      <a:r>
                        <a:rPr kumimoji="0" lang="hr-HR" sz="1600" b="1" i="0" u="none" strike="noStrike" kern="1200" cap="none" normalizeH="0" baseline="0" dirty="0" smtClean="0">
                          <a:ln>
                            <a:noFill/>
                          </a:ln>
                          <a:solidFill>
                            <a:schemeClr val="tx1"/>
                          </a:solidFill>
                          <a:effectLst/>
                          <a:latin typeface="+mj-lt"/>
                          <a:ea typeface="ＭＳ Ｐゴシック" charset="-128"/>
                          <a:cs typeface="Arial"/>
                        </a:rPr>
                        <a:t>.</a:t>
                      </a:r>
                      <a:r>
                        <a:rPr kumimoji="0" lang="en-US" sz="1600" b="1" i="0" u="none" strike="noStrike" kern="1200" cap="none" normalizeH="0" baseline="0" dirty="0" smtClean="0">
                          <a:ln>
                            <a:noFill/>
                          </a:ln>
                          <a:solidFill>
                            <a:schemeClr val="tx1"/>
                          </a:solidFill>
                          <a:effectLst/>
                          <a:latin typeface="+mj-lt"/>
                          <a:ea typeface="ＭＳ Ｐゴシック" charset="-128"/>
                          <a:cs typeface="Arial"/>
                        </a:rPr>
                        <a:t>573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CF0"/>
                    </a:solidFill>
                  </a:tcPr>
                </a:tc>
              </a:tr>
              <a:tr h="64395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mj-lt"/>
                          <a:ea typeface="ＭＳ Ｐゴシック" charset="-128"/>
                          <a:cs typeface="Arial"/>
                        </a:rPr>
                        <a:t>3. </a:t>
                      </a:r>
                      <a:r>
                        <a:rPr kumimoji="0" lang="en-US" sz="1600" b="0" i="0" u="none" strike="noStrike" cap="none" normalizeH="0" baseline="0" dirty="0" smtClean="0">
                          <a:ln>
                            <a:noFill/>
                          </a:ln>
                          <a:solidFill>
                            <a:schemeClr val="tx1"/>
                          </a:solidFill>
                          <a:effectLst/>
                          <a:latin typeface="+mj-lt"/>
                          <a:ea typeface="ＭＳ Ｐゴシック" charset="-128"/>
                          <a:cs typeface="Arial"/>
                        </a:rPr>
                        <a:t>OP Efficient Human Resources (ESF)</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D7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a-IN" sz="1600" b="0" i="0" u="none" strike="noStrike" cap="none" normalizeH="0" baseline="0" dirty="0" smtClean="0">
                          <a:ln>
                            <a:noFill/>
                          </a:ln>
                          <a:solidFill>
                            <a:schemeClr val="tx1"/>
                          </a:solidFill>
                          <a:effectLst/>
                          <a:latin typeface="+mj-lt"/>
                          <a:ea typeface="ＭＳ Ｐゴシック" charset="-128"/>
                          <a:cs typeface="Arial"/>
                        </a:rPr>
                        <a:t>1.516.033.073</a:t>
                      </a:r>
                      <a:endParaRPr kumimoji="0" lang="en-US" sz="1600" b="0" i="0" u="none" strike="noStrike" cap="none" normalizeH="0" baseline="0" dirty="0" smtClean="0">
                        <a:ln>
                          <a:noFill/>
                        </a:ln>
                        <a:solidFill>
                          <a:schemeClr val="tx1"/>
                        </a:solidFill>
                        <a:effectLst/>
                        <a:latin typeface="+mj-lt"/>
                        <a:ea typeface="ＭＳ Ｐゴシック" charset="-128"/>
                        <a:cs typeface="Arial"/>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D7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kern="1200" cap="none" normalizeH="0" baseline="0" dirty="0" smtClean="0">
                          <a:ln>
                            <a:noFill/>
                          </a:ln>
                          <a:solidFill>
                            <a:schemeClr val="tx1"/>
                          </a:solidFill>
                          <a:effectLst/>
                          <a:latin typeface="+mj-lt"/>
                          <a:ea typeface="ＭＳ Ｐゴシック" charset="-128"/>
                          <a:cs typeface="Arial"/>
                        </a:rPr>
                        <a:t>255</a:t>
                      </a:r>
                      <a:r>
                        <a:rPr kumimoji="0" lang="hr-HR" sz="1600" b="0" i="0" u="none" strike="noStrike" kern="1200" cap="none" normalizeH="0" baseline="0" dirty="0" smtClean="0">
                          <a:ln>
                            <a:noFill/>
                          </a:ln>
                          <a:solidFill>
                            <a:schemeClr val="tx1"/>
                          </a:solidFill>
                          <a:effectLst/>
                          <a:latin typeface="+mj-lt"/>
                          <a:ea typeface="ＭＳ Ｐゴシック" charset="-128"/>
                          <a:cs typeface="Arial"/>
                        </a:rPr>
                        <a:t>.</a:t>
                      </a:r>
                      <a:r>
                        <a:rPr kumimoji="0" lang="en-US" sz="1600" b="0" i="0" u="none" strike="noStrike" kern="1200" cap="none" normalizeH="0" baseline="0" dirty="0" smtClean="0">
                          <a:ln>
                            <a:noFill/>
                          </a:ln>
                          <a:solidFill>
                            <a:schemeClr val="tx1"/>
                          </a:solidFill>
                          <a:effectLst/>
                          <a:latin typeface="+mj-lt"/>
                          <a:ea typeface="ＭＳ Ｐゴシック" charset="-128"/>
                          <a:cs typeface="Arial"/>
                        </a:rPr>
                        <a:t>856</a:t>
                      </a:r>
                      <a:r>
                        <a:rPr kumimoji="0" lang="hr-HR" sz="1600" b="0" i="0" u="none" strike="noStrike" kern="1200" cap="none" normalizeH="0" baseline="0" dirty="0" smtClean="0">
                          <a:ln>
                            <a:noFill/>
                          </a:ln>
                          <a:solidFill>
                            <a:schemeClr val="tx1"/>
                          </a:solidFill>
                          <a:effectLst/>
                          <a:latin typeface="+mj-lt"/>
                          <a:ea typeface="ＭＳ Ｐゴシック" charset="-128"/>
                          <a:cs typeface="Arial"/>
                        </a:rPr>
                        <a:t>.</a:t>
                      </a:r>
                      <a:r>
                        <a:rPr kumimoji="0" lang="en-US" sz="1600" b="0" i="0" u="none" strike="noStrike" kern="1200" cap="none" normalizeH="0" baseline="0" dirty="0" smtClean="0">
                          <a:ln>
                            <a:noFill/>
                          </a:ln>
                          <a:solidFill>
                            <a:schemeClr val="tx1"/>
                          </a:solidFill>
                          <a:effectLst/>
                          <a:latin typeface="+mj-lt"/>
                          <a:ea typeface="ＭＳ Ｐゴシック" charset="-128"/>
                          <a:cs typeface="Arial"/>
                        </a:rPr>
                        <a:t>932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D7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mj-lt"/>
                          <a:ea typeface="ＭＳ Ｐゴシック" charset="-128"/>
                          <a:cs typeface="Arial"/>
                        </a:rPr>
                        <a:t>1</a:t>
                      </a:r>
                      <a:r>
                        <a:rPr kumimoji="0" lang="hr-HR" sz="1600" b="1" i="0" u="none" strike="noStrike" kern="1200" cap="none" normalizeH="0" baseline="0" dirty="0" smtClean="0">
                          <a:ln>
                            <a:noFill/>
                          </a:ln>
                          <a:solidFill>
                            <a:schemeClr val="tx1"/>
                          </a:solidFill>
                          <a:effectLst/>
                          <a:latin typeface="+mj-lt"/>
                          <a:ea typeface="ＭＳ Ｐゴシック" charset="-128"/>
                          <a:cs typeface="Arial"/>
                        </a:rPr>
                        <a:t>.</a:t>
                      </a:r>
                      <a:r>
                        <a:rPr kumimoji="0" lang="en-US" sz="1600" b="1" i="0" u="none" strike="noStrike" kern="1200" cap="none" normalizeH="0" baseline="0" dirty="0" smtClean="0">
                          <a:ln>
                            <a:noFill/>
                          </a:ln>
                          <a:solidFill>
                            <a:schemeClr val="tx1"/>
                          </a:solidFill>
                          <a:effectLst/>
                          <a:latin typeface="+mj-lt"/>
                          <a:ea typeface="ＭＳ Ｐゴシック" charset="-128"/>
                          <a:cs typeface="Arial"/>
                        </a:rPr>
                        <a:t>705</a:t>
                      </a:r>
                      <a:r>
                        <a:rPr kumimoji="0" lang="hr-HR" sz="1600" b="1" i="0" u="none" strike="noStrike" kern="1200" cap="none" normalizeH="0" baseline="0" dirty="0" smtClean="0">
                          <a:ln>
                            <a:noFill/>
                          </a:ln>
                          <a:solidFill>
                            <a:schemeClr val="tx1"/>
                          </a:solidFill>
                          <a:effectLst/>
                          <a:latin typeface="+mj-lt"/>
                          <a:ea typeface="ＭＳ Ｐゴシック" charset="-128"/>
                          <a:cs typeface="Arial"/>
                        </a:rPr>
                        <a:t>.</a:t>
                      </a:r>
                      <a:r>
                        <a:rPr kumimoji="0" lang="en-US" sz="1600" b="1" i="0" u="none" strike="noStrike" kern="1200" cap="none" normalizeH="0" baseline="0" dirty="0" smtClean="0">
                          <a:ln>
                            <a:noFill/>
                          </a:ln>
                          <a:solidFill>
                            <a:schemeClr val="tx1"/>
                          </a:solidFill>
                          <a:effectLst/>
                          <a:latin typeface="+mj-lt"/>
                          <a:ea typeface="ＭＳ Ｐゴシック" charset="-128"/>
                          <a:cs typeface="Arial"/>
                        </a:rPr>
                        <a:t>712</a:t>
                      </a:r>
                      <a:r>
                        <a:rPr kumimoji="0" lang="hr-HR" sz="1600" b="1" i="0" u="none" strike="noStrike" kern="1200" cap="none" normalizeH="0" baseline="0" dirty="0" smtClean="0">
                          <a:ln>
                            <a:noFill/>
                          </a:ln>
                          <a:solidFill>
                            <a:schemeClr val="tx1"/>
                          </a:solidFill>
                          <a:effectLst/>
                          <a:latin typeface="+mj-lt"/>
                          <a:ea typeface="ＭＳ Ｐゴシック" charset="-128"/>
                          <a:cs typeface="Arial"/>
                        </a:rPr>
                        <a:t>.</a:t>
                      </a:r>
                      <a:r>
                        <a:rPr kumimoji="0" lang="en-US" sz="1600" b="1" i="0" u="none" strike="noStrike" kern="1200" cap="none" normalizeH="0" baseline="0" dirty="0" smtClean="0">
                          <a:ln>
                            <a:noFill/>
                          </a:ln>
                          <a:solidFill>
                            <a:schemeClr val="tx1"/>
                          </a:solidFill>
                          <a:effectLst/>
                          <a:latin typeface="+mj-lt"/>
                          <a:ea typeface="ＭＳ Ｐゴシック" charset="-128"/>
                          <a:cs typeface="Arial"/>
                        </a:rPr>
                        <a:t>861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D7DF"/>
                    </a:solidFill>
                  </a:tcPr>
                </a:tc>
              </a:tr>
              <a:tr h="643953">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hr-HR" sz="1600" dirty="0" smtClean="0">
                          <a:solidFill>
                            <a:schemeClr val="tx1"/>
                          </a:solidFill>
                          <a:effectLst/>
                          <a:latin typeface="+mj-lt"/>
                          <a:cs typeface="Arial"/>
                        </a:rPr>
                        <a:t>4. </a:t>
                      </a:r>
                      <a:r>
                        <a:rPr lang="en-US" sz="1600" dirty="0" smtClean="0">
                          <a:solidFill>
                            <a:schemeClr val="tx1"/>
                          </a:solidFill>
                          <a:effectLst/>
                          <a:latin typeface="+mj-lt"/>
                          <a:cs typeface="Arial"/>
                        </a:rPr>
                        <a:t>Rural Development </a:t>
                      </a:r>
                      <a:r>
                        <a:rPr lang="en-US" sz="1600" dirty="0" err="1" smtClean="0">
                          <a:solidFill>
                            <a:schemeClr val="tx1"/>
                          </a:solidFill>
                          <a:effectLst/>
                          <a:latin typeface="+mj-lt"/>
                          <a:cs typeface="Arial"/>
                        </a:rPr>
                        <a:t>Programme</a:t>
                      </a:r>
                      <a:r>
                        <a:rPr lang="en-US" sz="1600" dirty="0" smtClean="0">
                          <a:solidFill>
                            <a:schemeClr val="tx1"/>
                          </a:solidFill>
                          <a:effectLst/>
                          <a:latin typeface="+mj-lt"/>
                          <a:cs typeface="Arial"/>
                        </a:rPr>
                        <a:t> (EAFRD)</a:t>
                      </a:r>
                      <a:endParaRPr lang="hr-HR" sz="1600" dirty="0" smtClean="0">
                        <a:solidFill>
                          <a:schemeClr val="tx1"/>
                        </a:solidFill>
                        <a:effectLst/>
                        <a:latin typeface="+mj-lt"/>
                        <a:ea typeface="Calibri" panose="020F0502020204030204" pitchFamily="34" charset="0"/>
                        <a:cs typeface="Arial"/>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a-IN" sz="1600" b="0" i="0" u="none" strike="noStrike" cap="none" normalizeH="0" baseline="0" dirty="0" smtClean="0">
                          <a:ln>
                            <a:noFill/>
                          </a:ln>
                          <a:solidFill>
                            <a:schemeClr val="tx1"/>
                          </a:solidFill>
                          <a:effectLst/>
                          <a:latin typeface="+mj-lt"/>
                          <a:ea typeface="ＭＳ Ｐゴシック" charset="-128"/>
                          <a:cs typeface="Arial"/>
                        </a:rPr>
                        <a:t>2.026.225.500</a:t>
                      </a:r>
                      <a:endParaRPr kumimoji="0" lang="en-US" sz="1600" b="0" i="0" u="none" strike="noStrike" cap="none" normalizeH="0" baseline="0" dirty="0" smtClean="0">
                        <a:ln>
                          <a:noFill/>
                        </a:ln>
                        <a:solidFill>
                          <a:schemeClr val="tx1"/>
                        </a:solidFill>
                        <a:effectLst/>
                        <a:latin typeface="+mj-lt"/>
                        <a:ea typeface="ＭＳ Ｐゴシック" charset="-128"/>
                        <a:cs typeface="Arial"/>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kern="1200" cap="none" normalizeH="0" baseline="0" dirty="0" smtClean="0">
                          <a:ln>
                            <a:noFill/>
                          </a:ln>
                          <a:solidFill>
                            <a:schemeClr val="tx1"/>
                          </a:solidFill>
                          <a:effectLst/>
                          <a:latin typeface="+mj-lt"/>
                          <a:ea typeface="ＭＳ Ｐゴシック" charset="-128"/>
                          <a:cs typeface="Arial"/>
                        </a:rPr>
                        <a:t>357.000.000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mj-lt"/>
                          <a:ea typeface="ＭＳ Ｐゴシック" charset="-128"/>
                          <a:cs typeface="Arial"/>
                        </a:rPr>
                        <a:t>2</a:t>
                      </a:r>
                      <a:r>
                        <a:rPr kumimoji="0" lang="hr-HR" sz="1600" b="1" i="0" u="none" strike="noStrike" kern="1200" cap="none" normalizeH="0" baseline="0" dirty="0" smtClean="0">
                          <a:ln>
                            <a:noFill/>
                          </a:ln>
                          <a:solidFill>
                            <a:schemeClr val="tx1"/>
                          </a:solidFill>
                          <a:effectLst/>
                          <a:latin typeface="+mj-lt"/>
                          <a:ea typeface="ＭＳ Ｐゴシック" charset="-128"/>
                          <a:cs typeface="Arial"/>
                        </a:rPr>
                        <a:t>.</a:t>
                      </a:r>
                      <a:r>
                        <a:rPr kumimoji="0" lang="en-US" sz="1600" b="1" i="0" u="none" strike="noStrike" kern="1200" cap="none" normalizeH="0" baseline="0" dirty="0" smtClean="0">
                          <a:ln>
                            <a:noFill/>
                          </a:ln>
                          <a:solidFill>
                            <a:schemeClr val="tx1"/>
                          </a:solidFill>
                          <a:effectLst/>
                          <a:latin typeface="+mj-lt"/>
                          <a:ea typeface="ＭＳ Ｐゴシック" charset="-128"/>
                          <a:cs typeface="Arial"/>
                        </a:rPr>
                        <a:t>383</a:t>
                      </a:r>
                      <a:r>
                        <a:rPr kumimoji="0" lang="hr-HR" sz="1600" b="1" i="0" u="none" strike="noStrike" kern="1200" cap="none" normalizeH="0" baseline="0" dirty="0" smtClean="0">
                          <a:ln>
                            <a:noFill/>
                          </a:ln>
                          <a:solidFill>
                            <a:schemeClr val="tx1"/>
                          </a:solidFill>
                          <a:effectLst/>
                          <a:latin typeface="+mj-lt"/>
                          <a:ea typeface="ＭＳ Ｐゴシック" charset="-128"/>
                          <a:cs typeface="Arial"/>
                        </a:rPr>
                        <a:t>.</a:t>
                      </a:r>
                      <a:r>
                        <a:rPr kumimoji="0" lang="en-US" sz="1600" b="1" i="0" u="none" strike="noStrike" kern="1200" cap="none" normalizeH="0" baseline="0" dirty="0" smtClean="0">
                          <a:ln>
                            <a:noFill/>
                          </a:ln>
                          <a:solidFill>
                            <a:schemeClr val="tx1"/>
                          </a:solidFill>
                          <a:effectLst/>
                          <a:latin typeface="+mj-lt"/>
                          <a:ea typeface="ＭＳ Ｐゴシック" charset="-128"/>
                          <a:cs typeface="Arial"/>
                        </a:rPr>
                        <a:t>225</a:t>
                      </a:r>
                      <a:r>
                        <a:rPr kumimoji="0" lang="hr-HR" sz="1600" b="1" i="0" u="none" strike="noStrike" kern="1200" cap="none" normalizeH="0" baseline="0" dirty="0" smtClean="0">
                          <a:ln>
                            <a:noFill/>
                          </a:ln>
                          <a:solidFill>
                            <a:schemeClr val="tx1"/>
                          </a:solidFill>
                          <a:effectLst/>
                          <a:latin typeface="+mj-lt"/>
                          <a:ea typeface="ＭＳ Ｐゴシック" charset="-128"/>
                          <a:cs typeface="Arial"/>
                        </a:rPr>
                        <a:t>.</a:t>
                      </a:r>
                      <a:r>
                        <a:rPr kumimoji="0" lang="en-US" sz="1600" b="1" i="0" u="none" strike="noStrike" kern="1200" cap="none" normalizeH="0" baseline="0" dirty="0" smtClean="0">
                          <a:ln>
                            <a:noFill/>
                          </a:ln>
                          <a:solidFill>
                            <a:schemeClr val="tx1"/>
                          </a:solidFill>
                          <a:effectLst/>
                          <a:latin typeface="+mj-lt"/>
                          <a:ea typeface="ＭＳ Ｐゴシック" charset="-128"/>
                          <a:cs typeface="Arial"/>
                        </a:rPr>
                        <a:t>500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r>
              <a:tr h="64395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mj-lt"/>
                          <a:ea typeface="ＭＳ Ｐゴシック" charset="-128"/>
                          <a:cs typeface="Arial"/>
                        </a:rPr>
                        <a:t>5. </a:t>
                      </a:r>
                      <a:r>
                        <a:rPr kumimoji="0" lang="en-US" sz="1600" b="0" i="0" u="none" strike="noStrike" cap="none" normalizeH="0" baseline="0" dirty="0" smtClean="0">
                          <a:ln>
                            <a:noFill/>
                          </a:ln>
                          <a:solidFill>
                            <a:schemeClr val="tx1"/>
                          </a:solidFill>
                          <a:effectLst/>
                          <a:latin typeface="+mj-lt"/>
                          <a:ea typeface="ＭＳ Ｐゴシック" charset="-128"/>
                          <a:cs typeface="Arial"/>
                        </a:rPr>
                        <a:t>OP Maritime and Fisheries (EMFF)</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D7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a-IN" sz="1600" b="0" i="0" u="none" strike="noStrike" cap="none" normalizeH="0" baseline="0" dirty="0" smtClean="0">
                          <a:ln>
                            <a:noFill/>
                          </a:ln>
                          <a:solidFill>
                            <a:schemeClr val="tx1"/>
                          </a:solidFill>
                          <a:effectLst/>
                          <a:latin typeface="+mj-lt"/>
                          <a:ea typeface="ＭＳ Ｐゴシック" charset="-128"/>
                          <a:cs typeface="Arial"/>
                        </a:rPr>
                        <a:t>252.643.138</a:t>
                      </a:r>
                      <a:endParaRPr kumimoji="0" lang="en-US" sz="1600" b="0" i="0" u="none" strike="noStrike" cap="none" normalizeH="0" baseline="0" dirty="0" smtClean="0">
                        <a:ln>
                          <a:noFill/>
                        </a:ln>
                        <a:solidFill>
                          <a:schemeClr val="tx1"/>
                        </a:solidFill>
                        <a:effectLst/>
                        <a:latin typeface="+mj-lt"/>
                        <a:ea typeface="ＭＳ Ｐゴシック" charset="-128"/>
                        <a:cs typeface="Arial"/>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D7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kern="1200" cap="none" normalizeH="0" baseline="0" dirty="0" smtClean="0">
                          <a:ln>
                            <a:noFill/>
                          </a:ln>
                          <a:solidFill>
                            <a:schemeClr val="tx1"/>
                          </a:solidFill>
                          <a:effectLst/>
                          <a:latin typeface="+mj-lt"/>
                          <a:ea typeface="ＭＳ Ｐゴシック" charset="-128"/>
                          <a:cs typeface="Arial"/>
                        </a:rPr>
                        <a:t>100.033.514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D7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hr-HR" sz="1600" b="1" i="0" u="none" strike="noStrike" kern="1200" cap="none" normalizeH="0" baseline="0" dirty="0" smtClean="0">
                          <a:ln>
                            <a:noFill/>
                          </a:ln>
                          <a:solidFill>
                            <a:schemeClr val="tx1"/>
                          </a:solidFill>
                          <a:effectLst/>
                          <a:latin typeface="+mj-lt"/>
                          <a:ea typeface="ＭＳ Ｐゴシック" charset="-128"/>
                          <a:cs typeface="Arial"/>
                        </a:rPr>
                        <a:t>352.676.652</a:t>
                      </a:r>
                      <a:endParaRPr kumimoji="0" lang="en-US" sz="1600" b="1" i="0" u="none" strike="noStrike" kern="1200" cap="none" normalizeH="0" baseline="0" dirty="0" smtClean="0">
                        <a:ln>
                          <a:noFill/>
                        </a:ln>
                        <a:solidFill>
                          <a:schemeClr val="tx1"/>
                        </a:solidFill>
                        <a:effectLst/>
                        <a:latin typeface="+mj-lt"/>
                        <a:ea typeface="ＭＳ Ｐゴシック" charset="-128"/>
                        <a:cs typeface="Arial"/>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D7DF"/>
                    </a:solidFill>
                  </a:tcPr>
                </a:tc>
              </a:tr>
              <a:tr h="566718">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hr-HR" sz="1600" b="1" i="0" u="none" strike="noStrike" cap="none" normalizeH="0" baseline="0" dirty="0" smtClean="0">
                          <a:ln>
                            <a:noFill/>
                          </a:ln>
                          <a:solidFill>
                            <a:schemeClr val="tx1"/>
                          </a:solidFill>
                          <a:effectLst/>
                          <a:latin typeface="+mj-lt"/>
                          <a:ea typeface="ＭＳ Ｐゴシック" charset="-128"/>
                          <a:cs typeface="Arial"/>
                        </a:rPr>
                        <a:t>UKUPNO</a:t>
                      </a:r>
                      <a:endParaRPr kumimoji="0" lang="en-US" sz="1600" b="1" i="0" u="none" strike="noStrike" cap="none" normalizeH="0" baseline="0" dirty="0" smtClean="0">
                        <a:ln>
                          <a:noFill/>
                        </a:ln>
                        <a:solidFill>
                          <a:schemeClr val="tx1"/>
                        </a:solidFill>
                        <a:effectLst/>
                        <a:latin typeface="+mj-lt"/>
                        <a:ea typeface="ＭＳ Ｐゴシック" charset="-128"/>
                        <a:cs typeface="Arial"/>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CF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a-IN" sz="1800" b="1" i="0" u="none" strike="noStrike" cap="none" normalizeH="0" baseline="0" dirty="0" smtClean="0">
                          <a:ln>
                            <a:noFill/>
                          </a:ln>
                          <a:solidFill>
                            <a:schemeClr val="tx1"/>
                          </a:solidFill>
                          <a:effectLst/>
                          <a:latin typeface="+mj-lt"/>
                          <a:ea typeface="ＭＳ Ｐゴシック" charset="-128"/>
                          <a:cs typeface="Arial"/>
                        </a:rPr>
                        <a:t>10.675.944.270</a:t>
                      </a:r>
                      <a:endParaRPr kumimoji="0" lang="en-US" sz="1800" b="1" i="0" u="none" strike="noStrike" cap="none" normalizeH="0" baseline="0" dirty="0" smtClean="0">
                        <a:ln>
                          <a:noFill/>
                        </a:ln>
                        <a:solidFill>
                          <a:schemeClr val="tx1"/>
                        </a:solidFill>
                        <a:effectLst/>
                        <a:latin typeface="+mj-lt"/>
                        <a:ea typeface="ＭＳ Ｐゴシック" charset="-128"/>
                        <a:cs typeface="Arial"/>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CF0"/>
                    </a:solidFill>
                  </a:tcPr>
                </a:tc>
                <a:tc>
                  <a:txBody>
                    <a:bodyPr/>
                    <a:lstStyle/>
                    <a:p>
                      <a:pPr algn="r" fontAlgn="t"/>
                      <a:r>
                        <a:rPr lang="hr-HR" sz="1800" b="1" i="0" u="none" strike="noStrike" dirty="0">
                          <a:solidFill>
                            <a:srgbClr val="000000"/>
                          </a:solidFill>
                          <a:effectLst/>
                          <a:latin typeface="+mj-lt"/>
                        </a:rPr>
                        <a:t>1.927.192.681</a:t>
                      </a:r>
                    </a:p>
                  </a:txBody>
                  <a:tcPr marL="9525" marR="857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CF0"/>
                    </a:solidFill>
                  </a:tcPr>
                </a:tc>
                <a:tc>
                  <a:txBody>
                    <a:bodyPr/>
                    <a:lstStyle/>
                    <a:p>
                      <a:pPr algn="r" fontAlgn="t"/>
                      <a:r>
                        <a:rPr lang="hr-HR" sz="1800" b="1" i="0" u="none" strike="noStrike" dirty="0">
                          <a:solidFill>
                            <a:srgbClr val="000000"/>
                          </a:solidFill>
                          <a:effectLst/>
                          <a:latin typeface="+mj-lt"/>
                        </a:rPr>
                        <a:t>12.536.962.807</a:t>
                      </a:r>
                    </a:p>
                  </a:txBody>
                  <a:tcPr marL="9525" marR="857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CF0"/>
                    </a:solidFill>
                  </a:tcPr>
                </a:tc>
              </a:tr>
              <a:tr h="566718">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rgbClr val="FF0000"/>
                        </a:solidFill>
                        <a:effectLst/>
                        <a:latin typeface="+mj-lt"/>
                        <a:ea typeface="ＭＳ Ｐゴシック" charset="-128"/>
                        <a:cs typeface="Arial"/>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a:ea typeface="ＭＳ Ｐゴシック" charset="-128"/>
                        <a:cs typeface="Arial"/>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CF0"/>
                    </a:solidFill>
                  </a:tcPr>
                </a:tc>
                <a:tc hMerge="1">
                  <a:txBody>
                    <a:bodyPr/>
                    <a:lstStyle/>
                    <a:p>
                      <a:pPr algn="r" fontAlgn="t"/>
                      <a:endParaRPr lang="hr-HR" sz="1800" b="1" i="0" u="none" strike="noStrike" dirty="0">
                        <a:solidFill>
                          <a:srgbClr val="000000"/>
                        </a:solidFill>
                        <a:effectLst/>
                        <a:latin typeface="Arial" panose="020B0604020202020204" pitchFamily="34" charset="0"/>
                      </a:endParaRPr>
                    </a:p>
                  </a:txBody>
                  <a:tcPr marL="9525" marR="857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CF0"/>
                    </a:solidFill>
                  </a:tcPr>
                </a:tc>
                <a:tc hMerge="1">
                  <a:txBody>
                    <a:bodyPr/>
                    <a:lstStyle/>
                    <a:p>
                      <a:pPr algn="r" fontAlgn="t"/>
                      <a:endParaRPr lang="hr-HR" sz="1800" b="1" i="0" u="none" strike="noStrike" dirty="0">
                        <a:solidFill>
                          <a:srgbClr val="000000"/>
                        </a:solidFill>
                        <a:effectLst/>
                        <a:latin typeface="Arial" panose="020B0604020202020204" pitchFamily="34" charset="0"/>
                      </a:endParaRPr>
                    </a:p>
                  </a:txBody>
                  <a:tcPr marL="9525" marR="857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CF0"/>
                    </a:solidFill>
                  </a:tcPr>
                </a:tc>
              </a:tr>
            </a:tbl>
          </a:graphicData>
        </a:graphic>
      </p:graphicFrame>
    </p:spTree>
    <p:extLst>
      <p:ext uri="{BB962C8B-B14F-4D97-AF65-F5344CB8AC3E}">
        <p14:creationId xmlns:p14="http://schemas.microsoft.com/office/powerpoint/2010/main" val="22122681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9" name="Grupė 43"/>
          <p:cNvGrpSpPr>
            <a:grpSpLocks/>
          </p:cNvGrpSpPr>
          <p:nvPr/>
        </p:nvGrpSpPr>
        <p:grpSpPr bwMode="auto">
          <a:xfrm>
            <a:off x="1331913" y="1125538"/>
            <a:ext cx="8064500" cy="5732462"/>
            <a:chOff x="539481" y="973172"/>
            <a:chExt cx="7992689" cy="5945151"/>
          </a:xfrm>
        </p:grpSpPr>
        <p:sp>
          <p:nvSpPr>
            <p:cNvPr id="4104" name="AutoShape 3"/>
            <p:cNvSpPr>
              <a:spLocks noChangeAspect="1" noChangeArrowheads="1"/>
            </p:cNvSpPr>
            <p:nvPr/>
          </p:nvSpPr>
          <p:spPr bwMode="auto">
            <a:xfrm>
              <a:off x="539481" y="973172"/>
              <a:ext cx="7992689" cy="5945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r-Latn-CS" sz="1600" b="1">
                <a:latin typeface="+mj-lt"/>
              </a:endParaRPr>
            </a:p>
          </p:txBody>
        </p:sp>
        <p:sp>
          <p:nvSpPr>
            <p:cNvPr id="4105" name="Text Box 4"/>
            <p:cNvSpPr txBox="1">
              <a:spLocks noChangeArrowheads="1"/>
            </p:cNvSpPr>
            <p:nvPr/>
          </p:nvSpPr>
          <p:spPr bwMode="auto">
            <a:xfrm>
              <a:off x="3679573" y="2203050"/>
              <a:ext cx="2355068" cy="808257"/>
            </a:xfrm>
            <a:prstGeom prst="rect">
              <a:avLst/>
            </a:prstGeom>
            <a:solidFill>
              <a:srgbClr val="FFFF99"/>
            </a:solidFill>
            <a:ln w="9525">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t-EE" sz="1600" b="1" dirty="0">
                  <a:latin typeface="+mj-lt"/>
                </a:rPr>
                <a:t>National targets corresponding to investment priorities</a:t>
              </a:r>
              <a:endParaRPr lang="en-GB" sz="1600" b="1" dirty="0">
                <a:latin typeface="+mj-lt"/>
              </a:endParaRPr>
            </a:p>
          </p:txBody>
        </p:sp>
        <p:sp>
          <p:nvSpPr>
            <p:cNvPr id="4106" name="Text Box 5"/>
            <p:cNvSpPr txBox="1">
              <a:spLocks noChangeArrowheads="1"/>
            </p:cNvSpPr>
            <p:nvPr/>
          </p:nvSpPr>
          <p:spPr bwMode="auto">
            <a:xfrm>
              <a:off x="6034641" y="2203050"/>
              <a:ext cx="1850745" cy="808257"/>
            </a:xfrm>
            <a:prstGeom prst="rect">
              <a:avLst/>
            </a:prstGeom>
            <a:solidFill>
              <a:srgbClr val="FFFF99"/>
            </a:solidFill>
            <a:ln w="9525">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t-EE" sz="1600" b="1">
                  <a:latin typeface="+mj-lt"/>
                </a:rPr>
                <a:t>Actions to reach the national targets</a:t>
              </a:r>
              <a:endParaRPr lang="en-GB" sz="1600" b="1">
                <a:latin typeface="+mj-lt"/>
              </a:endParaRPr>
            </a:p>
          </p:txBody>
        </p:sp>
        <p:sp>
          <p:nvSpPr>
            <p:cNvPr id="4107" name="Text Box 6"/>
            <p:cNvSpPr txBox="1">
              <a:spLocks noChangeArrowheads="1"/>
            </p:cNvSpPr>
            <p:nvPr/>
          </p:nvSpPr>
          <p:spPr bwMode="auto">
            <a:xfrm>
              <a:off x="971044" y="2203050"/>
              <a:ext cx="2708528" cy="808257"/>
            </a:xfrm>
            <a:prstGeom prst="rect">
              <a:avLst/>
            </a:prstGeom>
            <a:solidFill>
              <a:srgbClr val="FFFF00"/>
            </a:solidFill>
            <a:ln w="9525">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1200"/>
                </a:spcBef>
              </a:pPr>
              <a:r>
                <a:rPr lang="et-EE" sz="1600" b="1">
                  <a:latin typeface="+mj-lt"/>
                </a:rPr>
                <a:t>Thematic objectives, Invetment Priorities</a:t>
              </a:r>
            </a:p>
            <a:p>
              <a:pPr algn="ctr" eaLnBrk="1" hangingPunct="1"/>
              <a:r>
                <a:rPr lang="et-EE" sz="1600" b="1">
                  <a:latin typeface="+mj-lt"/>
                </a:rPr>
                <a:t> </a:t>
              </a:r>
              <a:endParaRPr lang="en-GB" sz="1600" b="1">
                <a:latin typeface="+mj-lt"/>
              </a:endParaRPr>
            </a:p>
          </p:txBody>
        </p:sp>
        <p:sp>
          <p:nvSpPr>
            <p:cNvPr id="4108" name="Text Box 7"/>
            <p:cNvSpPr txBox="1">
              <a:spLocks noChangeArrowheads="1"/>
            </p:cNvSpPr>
            <p:nvPr/>
          </p:nvSpPr>
          <p:spPr bwMode="auto">
            <a:xfrm>
              <a:off x="4321864" y="3886032"/>
              <a:ext cx="2854628" cy="813574"/>
            </a:xfrm>
            <a:prstGeom prst="rect">
              <a:avLst/>
            </a:prstGeom>
            <a:solidFill>
              <a:srgbClr val="FFFF99"/>
            </a:solidFill>
            <a:ln w="9525">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t-EE" sz="1600" b="1" dirty="0">
                  <a:latin typeface="+mj-lt"/>
                </a:rPr>
                <a:t>Disparities, development </a:t>
              </a:r>
              <a:r>
                <a:rPr lang="et-EE" sz="1600" b="1" dirty="0" smtClean="0">
                  <a:latin typeface="+mj-lt"/>
                </a:rPr>
                <a:t>needs</a:t>
              </a:r>
              <a:endParaRPr lang="hr-HR" sz="1600" b="1" dirty="0" smtClean="0">
                <a:latin typeface="+mj-lt"/>
              </a:endParaRPr>
            </a:p>
            <a:p>
              <a:pPr algn="ctr" eaLnBrk="1" hangingPunct="1"/>
              <a:r>
                <a:rPr lang="et-EE" sz="1600" b="1" dirty="0" smtClean="0">
                  <a:latin typeface="+mj-lt"/>
                </a:rPr>
                <a:t>(</a:t>
              </a:r>
              <a:r>
                <a:rPr lang="et-EE" sz="1600" b="1" dirty="0">
                  <a:latin typeface="+mj-lt"/>
                </a:rPr>
                <a:t>situation analisys + SWOT)</a:t>
              </a:r>
              <a:endParaRPr lang="en-GB" sz="1600" b="1" dirty="0">
                <a:latin typeface="+mj-lt"/>
              </a:endParaRPr>
            </a:p>
          </p:txBody>
        </p:sp>
        <p:sp>
          <p:nvSpPr>
            <p:cNvPr id="4109" name="Text Box 8"/>
            <p:cNvSpPr txBox="1">
              <a:spLocks noChangeArrowheads="1"/>
            </p:cNvSpPr>
            <p:nvPr/>
          </p:nvSpPr>
          <p:spPr bwMode="auto">
            <a:xfrm>
              <a:off x="1081186" y="3886032"/>
              <a:ext cx="3240678" cy="813574"/>
            </a:xfrm>
            <a:prstGeom prst="rect">
              <a:avLst/>
            </a:prstGeom>
            <a:solidFill>
              <a:srgbClr val="FFFF00"/>
            </a:solidFill>
            <a:ln w="9525">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Aft>
                  <a:spcPts val="600"/>
                </a:spcAft>
              </a:pPr>
              <a:r>
                <a:rPr lang="et-EE" sz="1600" b="1">
                  <a:latin typeface="+mj-lt"/>
                </a:rPr>
                <a:t>National Reform Programme </a:t>
              </a:r>
            </a:p>
            <a:p>
              <a:pPr algn="ctr" eaLnBrk="1" hangingPunct="1"/>
              <a:r>
                <a:rPr lang="et-EE" sz="1600" b="1" i="1">
                  <a:latin typeface="+mj-lt"/>
                </a:rPr>
                <a:t>(</a:t>
              </a:r>
              <a:r>
                <a:rPr lang="en-GB" sz="1600" b="1" i="1">
                  <a:latin typeface="+mj-lt"/>
                </a:rPr>
                <a:t>Europe 2020 Integrated Guidelines</a:t>
              </a:r>
              <a:r>
                <a:rPr lang="lt-LT" sz="1600" b="1" i="1">
                  <a:latin typeface="+mj-lt"/>
                </a:rPr>
                <a:t>)</a:t>
              </a:r>
              <a:r>
                <a:rPr lang="en-GB" sz="1600" b="1" i="1">
                  <a:latin typeface="+mj-lt"/>
                </a:rPr>
                <a:t> </a:t>
              </a:r>
              <a:endParaRPr lang="lt-LT" sz="1600" b="1" i="1">
                <a:latin typeface="+mj-lt"/>
              </a:endParaRPr>
            </a:p>
            <a:p>
              <a:pPr algn="ctr" eaLnBrk="1" hangingPunct="1"/>
              <a:endParaRPr lang="en-GB" sz="1600" b="1">
                <a:latin typeface="+mj-lt"/>
              </a:endParaRPr>
            </a:p>
          </p:txBody>
        </p:sp>
        <p:sp>
          <p:nvSpPr>
            <p:cNvPr id="4110" name="Text Box 9"/>
            <p:cNvSpPr txBox="1">
              <a:spLocks noChangeArrowheads="1"/>
            </p:cNvSpPr>
            <p:nvPr/>
          </p:nvSpPr>
          <p:spPr bwMode="auto">
            <a:xfrm>
              <a:off x="1081186" y="3511150"/>
              <a:ext cx="6095306" cy="374882"/>
            </a:xfrm>
            <a:prstGeom prst="rect">
              <a:avLst/>
            </a:prstGeom>
            <a:solidFill>
              <a:srgbClr val="FFFF99"/>
            </a:solidFill>
            <a:ln w="9525">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t-EE" sz="1600" b="1" dirty="0" smtClean="0">
                  <a:latin typeface="+mj-lt"/>
                </a:rPr>
                <a:t>PARTNERSHIP </a:t>
              </a:r>
              <a:r>
                <a:rPr lang="en-US" sz="1600" b="1" dirty="0" smtClean="0">
                  <a:latin typeface="+mj-lt"/>
                </a:rPr>
                <a:t>AGREEMENT</a:t>
              </a:r>
              <a:endParaRPr lang="en-GB" sz="1600" b="1" dirty="0">
                <a:latin typeface="+mj-lt"/>
              </a:endParaRPr>
            </a:p>
          </p:txBody>
        </p:sp>
        <p:sp>
          <p:nvSpPr>
            <p:cNvPr id="4111" name="Text Box 10"/>
            <p:cNvSpPr txBox="1">
              <a:spLocks noChangeArrowheads="1"/>
            </p:cNvSpPr>
            <p:nvPr/>
          </p:nvSpPr>
          <p:spPr bwMode="auto">
            <a:xfrm>
              <a:off x="3358234" y="5632824"/>
              <a:ext cx="2319579" cy="813574"/>
            </a:xfrm>
            <a:prstGeom prst="rect">
              <a:avLst/>
            </a:prstGeom>
            <a:solidFill>
              <a:srgbClr val="FFFF99"/>
            </a:solidFill>
            <a:ln w="9525">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t-EE" sz="1600" b="1">
                <a:latin typeface="+mj-lt"/>
              </a:endParaRPr>
            </a:p>
            <a:p>
              <a:pPr algn="ctr" eaLnBrk="1" hangingPunct="1"/>
              <a:r>
                <a:rPr lang="et-EE" sz="1600" b="1">
                  <a:latin typeface="+mj-lt"/>
                </a:rPr>
                <a:t>Key territorial challenges</a:t>
              </a:r>
              <a:endParaRPr lang="en-GB" sz="1600" b="1">
                <a:latin typeface="+mj-lt"/>
              </a:endParaRPr>
            </a:p>
          </p:txBody>
        </p:sp>
        <p:sp>
          <p:nvSpPr>
            <p:cNvPr id="4112" name="Text Box 11"/>
            <p:cNvSpPr txBox="1">
              <a:spLocks noChangeArrowheads="1"/>
            </p:cNvSpPr>
            <p:nvPr/>
          </p:nvSpPr>
          <p:spPr bwMode="auto">
            <a:xfrm>
              <a:off x="5677813" y="5632824"/>
              <a:ext cx="2212337" cy="813574"/>
            </a:xfrm>
            <a:prstGeom prst="rect">
              <a:avLst/>
            </a:prstGeom>
            <a:solidFill>
              <a:srgbClr val="FFFF99"/>
            </a:solidFill>
            <a:ln w="9525">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t-EE" sz="1600" b="1">
                <a:latin typeface="+mj-lt"/>
              </a:endParaRPr>
            </a:p>
            <a:p>
              <a:pPr algn="ctr" eaLnBrk="1" hangingPunct="1"/>
              <a:r>
                <a:rPr lang="en-GB" sz="1600" b="1">
                  <a:latin typeface="+mj-lt"/>
                </a:rPr>
                <a:t>Key actions</a:t>
              </a:r>
            </a:p>
          </p:txBody>
        </p:sp>
        <p:sp>
          <p:nvSpPr>
            <p:cNvPr id="4113" name="Text Box 12"/>
            <p:cNvSpPr txBox="1">
              <a:spLocks noChangeArrowheads="1"/>
            </p:cNvSpPr>
            <p:nvPr/>
          </p:nvSpPr>
          <p:spPr bwMode="auto">
            <a:xfrm>
              <a:off x="996477" y="5632824"/>
              <a:ext cx="2361757" cy="813574"/>
            </a:xfrm>
            <a:prstGeom prst="rect">
              <a:avLst/>
            </a:prstGeom>
            <a:solidFill>
              <a:srgbClr val="FFFF00"/>
            </a:solidFill>
            <a:ln w="9525">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t-EE" sz="1600" b="1">
                  <a:latin typeface="+mj-lt"/>
                </a:rPr>
                <a:t>EU 2020 Priorities and Headline targets</a:t>
              </a:r>
            </a:p>
            <a:p>
              <a:pPr algn="ctr" eaLnBrk="1" hangingPunct="1"/>
              <a:r>
                <a:rPr lang="et-EE" sz="1600" b="1" i="1">
                  <a:latin typeface="+mj-lt"/>
                </a:rPr>
                <a:t> (</a:t>
              </a:r>
              <a:r>
                <a:rPr lang="en-US" sz="1600" b="1" i="1">
                  <a:latin typeface="+mj-lt"/>
                </a:rPr>
                <a:t>Flagship initiatives</a:t>
              </a:r>
              <a:r>
                <a:rPr lang="lt-LT" sz="1600" b="1" i="1">
                  <a:latin typeface="+mj-lt"/>
                </a:rPr>
                <a:t>)</a:t>
              </a:r>
              <a:endParaRPr lang="en-US" sz="1600" b="1" i="1">
                <a:latin typeface="+mj-lt"/>
              </a:endParaRPr>
            </a:p>
            <a:p>
              <a:pPr algn="ctr" eaLnBrk="1" hangingPunct="1"/>
              <a:r>
                <a:rPr lang="et-EE" sz="1600" b="1">
                  <a:latin typeface="+mj-lt"/>
                </a:rPr>
                <a:t> </a:t>
              </a:r>
              <a:endParaRPr lang="en-GB" sz="1600" b="1">
                <a:latin typeface="+mj-lt"/>
              </a:endParaRPr>
            </a:p>
          </p:txBody>
        </p:sp>
        <p:sp>
          <p:nvSpPr>
            <p:cNvPr id="4114" name="Text Box 13"/>
            <p:cNvSpPr txBox="1">
              <a:spLocks noChangeArrowheads="1"/>
            </p:cNvSpPr>
            <p:nvPr/>
          </p:nvSpPr>
          <p:spPr bwMode="auto">
            <a:xfrm>
              <a:off x="996476" y="5259271"/>
              <a:ext cx="6888910" cy="373553"/>
            </a:xfrm>
            <a:prstGeom prst="rect">
              <a:avLst/>
            </a:prstGeom>
            <a:solidFill>
              <a:srgbClr val="FFFF99"/>
            </a:solidFill>
            <a:ln w="9525">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t-EE" sz="1600" b="1">
                  <a:latin typeface="+mj-lt"/>
                </a:rPr>
                <a:t>THE COMMON STRATEGIC FRAMEWORK</a:t>
              </a:r>
              <a:endParaRPr lang="en-GB" sz="1600" b="1">
                <a:latin typeface="+mj-lt"/>
              </a:endParaRPr>
            </a:p>
          </p:txBody>
        </p:sp>
        <p:sp>
          <p:nvSpPr>
            <p:cNvPr id="4115" name="Line 14"/>
            <p:cNvSpPr>
              <a:spLocks noChangeShapeType="1"/>
            </p:cNvSpPr>
            <p:nvPr/>
          </p:nvSpPr>
          <p:spPr bwMode="auto">
            <a:xfrm flipH="1" flipV="1">
              <a:off x="2394990" y="4706639"/>
              <a:ext cx="1159" cy="49984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latin typeface="+mj-lt"/>
              </a:endParaRPr>
            </a:p>
          </p:txBody>
        </p:sp>
        <p:sp>
          <p:nvSpPr>
            <p:cNvPr id="4116" name="Line 15"/>
            <p:cNvSpPr>
              <a:spLocks noChangeShapeType="1"/>
            </p:cNvSpPr>
            <p:nvPr/>
          </p:nvSpPr>
          <p:spPr bwMode="auto">
            <a:xfrm flipH="1" flipV="1">
              <a:off x="5106887" y="4706639"/>
              <a:ext cx="1159" cy="55966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latin typeface="+mj-lt"/>
              </a:endParaRPr>
            </a:p>
          </p:txBody>
        </p:sp>
        <p:sp>
          <p:nvSpPr>
            <p:cNvPr id="4117" name="Line 16"/>
            <p:cNvSpPr>
              <a:spLocks noChangeShapeType="1"/>
            </p:cNvSpPr>
            <p:nvPr/>
          </p:nvSpPr>
          <p:spPr bwMode="auto">
            <a:xfrm flipH="1" flipV="1">
              <a:off x="7461955" y="2989244"/>
              <a:ext cx="1159" cy="224796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latin typeface="+mj-lt"/>
              </a:endParaRPr>
            </a:p>
          </p:txBody>
        </p:sp>
        <p:sp>
          <p:nvSpPr>
            <p:cNvPr id="4118" name="Text Box 17"/>
            <p:cNvSpPr txBox="1">
              <a:spLocks noChangeArrowheads="1"/>
            </p:cNvSpPr>
            <p:nvPr/>
          </p:nvSpPr>
          <p:spPr bwMode="auto">
            <a:xfrm>
              <a:off x="3679573" y="1578246"/>
              <a:ext cx="2426434" cy="623474"/>
            </a:xfrm>
            <a:prstGeom prst="rect">
              <a:avLst/>
            </a:prstGeom>
            <a:solidFill>
              <a:srgbClr val="FFCC66"/>
            </a:solidFill>
            <a:ln w="9525">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t-EE" sz="1600" b="1" dirty="0" smtClean="0">
                  <a:latin typeface="+mj-lt"/>
                </a:rPr>
                <a:t>Result</a:t>
              </a:r>
              <a:endParaRPr lang="et-EE" sz="1600" b="1" dirty="0">
                <a:latin typeface="+mj-lt"/>
              </a:endParaRPr>
            </a:p>
            <a:p>
              <a:pPr algn="ctr" eaLnBrk="1" hangingPunct="1"/>
              <a:r>
                <a:rPr lang="et-EE" sz="1600" b="1" dirty="0">
                  <a:latin typeface="+mj-lt"/>
                </a:rPr>
                <a:t>indicators</a:t>
              </a:r>
              <a:endParaRPr lang="en-GB" sz="1600" b="1" dirty="0">
                <a:latin typeface="+mj-lt"/>
              </a:endParaRPr>
            </a:p>
          </p:txBody>
        </p:sp>
        <p:sp>
          <p:nvSpPr>
            <p:cNvPr id="4119" name="Text Box 18"/>
            <p:cNvSpPr txBox="1">
              <a:spLocks noChangeArrowheads="1"/>
            </p:cNvSpPr>
            <p:nvPr/>
          </p:nvSpPr>
          <p:spPr bwMode="auto">
            <a:xfrm>
              <a:off x="6034641" y="1578246"/>
              <a:ext cx="1850745" cy="623473"/>
            </a:xfrm>
            <a:prstGeom prst="rect">
              <a:avLst/>
            </a:prstGeom>
            <a:solidFill>
              <a:srgbClr val="FFCC66"/>
            </a:solidFill>
            <a:ln w="9525">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t-EE" sz="1600" b="1" dirty="0">
                  <a:latin typeface="+mj-lt"/>
                </a:rPr>
                <a:t>Output indicators</a:t>
              </a:r>
              <a:endParaRPr lang="en-GB" sz="1600" b="1" dirty="0">
                <a:latin typeface="+mj-lt"/>
              </a:endParaRPr>
            </a:p>
          </p:txBody>
        </p:sp>
        <p:sp>
          <p:nvSpPr>
            <p:cNvPr id="4120" name="Text Box 19"/>
            <p:cNvSpPr txBox="1">
              <a:spLocks noChangeArrowheads="1"/>
            </p:cNvSpPr>
            <p:nvPr/>
          </p:nvSpPr>
          <p:spPr bwMode="auto">
            <a:xfrm>
              <a:off x="971043" y="1578246"/>
              <a:ext cx="2708529" cy="623474"/>
            </a:xfrm>
            <a:prstGeom prst="rect">
              <a:avLst/>
            </a:prstGeom>
            <a:solidFill>
              <a:srgbClr val="FF9900"/>
            </a:solidFill>
            <a:ln w="9525">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t-EE" sz="1600" b="1" dirty="0">
                  <a:latin typeface="+mj-lt"/>
                </a:rPr>
                <a:t>EU 2020 headline targets + other: </a:t>
              </a:r>
              <a:r>
                <a:rPr lang="et-EE" sz="1600" b="1" i="1" dirty="0">
                  <a:latin typeface="+mj-lt"/>
                </a:rPr>
                <a:t>GDP, employment rate</a:t>
              </a:r>
              <a:endParaRPr lang="en-GB" sz="1600" b="1" i="1" dirty="0">
                <a:latin typeface="+mj-lt"/>
              </a:endParaRPr>
            </a:p>
            <a:p>
              <a:pPr eaLnBrk="1" hangingPunct="1"/>
              <a:endParaRPr lang="en-GB" sz="1600" b="1" dirty="0">
                <a:latin typeface="+mj-lt"/>
              </a:endParaRPr>
            </a:p>
          </p:txBody>
        </p:sp>
        <p:sp>
          <p:nvSpPr>
            <p:cNvPr id="4121" name="Text Box 20"/>
            <p:cNvSpPr txBox="1">
              <a:spLocks noChangeArrowheads="1"/>
            </p:cNvSpPr>
            <p:nvPr/>
          </p:nvSpPr>
          <p:spPr bwMode="auto">
            <a:xfrm>
              <a:off x="971044" y="1204693"/>
              <a:ext cx="6914343" cy="373553"/>
            </a:xfrm>
            <a:prstGeom prst="rect">
              <a:avLst/>
            </a:prstGeom>
            <a:solidFill>
              <a:srgbClr val="FFFF99"/>
            </a:solidFill>
            <a:ln w="9525">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t-EE" sz="1600" b="1">
                  <a:latin typeface="+mj-lt"/>
                </a:rPr>
                <a:t>OPERATIONAL PROGRAMME</a:t>
              </a:r>
              <a:endParaRPr lang="en-GB" sz="1600" b="1">
                <a:latin typeface="+mj-lt"/>
              </a:endParaRPr>
            </a:p>
          </p:txBody>
        </p:sp>
        <p:sp>
          <p:nvSpPr>
            <p:cNvPr id="4122" name="Line 21"/>
            <p:cNvSpPr>
              <a:spLocks noChangeShapeType="1"/>
            </p:cNvSpPr>
            <p:nvPr/>
          </p:nvSpPr>
          <p:spPr bwMode="auto">
            <a:xfrm flipH="1" flipV="1">
              <a:off x="5106887" y="2989244"/>
              <a:ext cx="0" cy="50383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latin typeface="+mj-lt"/>
              </a:endParaRPr>
            </a:p>
          </p:txBody>
        </p:sp>
      </p:grpSp>
      <p:sp>
        <p:nvSpPr>
          <p:cNvPr id="25" name="Lenkta dešinioji rodyklė 24"/>
          <p:cNvSpPr/>
          <p:nvPr/>
        </p:nvSpPr>
        <p:spPr>
          <a:xfrm rot="10800000" flipH="1">
            <a:off x="179388" y="2276475"/>
            <a:ext cx="1584325" cy="403225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t-LT">
              <a:solidFill>
                <a:schemeClr val="tx1"/>
              </a:solidFill>
              <a:latin typeface="+mj-lt"/>
            </a:endParaRPr>
          </a:p>
        </p:txBody>
      </p:sp>
      <p:sp>
        <p:nvSpPr>
          <p:cNvPr id="24" name="Lenkta dešinioji rodyklė 23"/>
          <p:cNvSpPr/>
          <p:nvPr/>
        </p:nvSpPr>
        <p:spPr>
          <a:xfrm rot="11069241" flipH="1">
            <a:off x="555625" y="3835400"/>
            <a:ext cx="1296988" cy="2405063"/>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t-LT">
              <a:solidFill>
                <a:schemeClr val="tx1"/>
              </a:solidFill>
              <a:latin typeface="+mj-lt"/>
            </a:endParaRPr>
          </a:p>
        </p:txBody>
      </p:sp>
      <p:sp>
        <p:nvSpPr>
          <p:cNvPr id="4102" name="Line 16"/>
          <p:cNvSpPr>
            <a:spLocks noChangeShapeType="1"/>
          </p:cNvSpPr>
          <p:nvPr/>
        </p:nvSpPr>
        <p:spPr bwMode="auto">
          <a:xfrm flipH="1" flipV="1">
            <a:off x="5940425" y="3068638"/>
            <a:ext cx="1588" cy="21685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latin typeface="+mj-lt"/>
            </a:endParaRPr>
          </a:p>
        </p:txBody>
      </p:sp>
      <p:sp>
        <p:nvSpPr>
          <p:cNvPr id="4103" name="Line 16"/>
          <p:cNvSpPr>
            <a:spLocks noChangeShapeType="1"/>
          </p:cNvSpPr>
          <p:nvPr/>
        </p:nvSpPr>
        <p:spPr bwMode="auto">
          <a:xfrm flipH="1" flipV="1">
            <a:off x="3203575" y="3068638"/>
            <a:ext cx="1588" cy="21685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latin typeface="+mj-lt"/>
            </a:endParaRPr>
          </a:p>
        </p:txBody>
      </p:sp>
    </p:spTree>
    <p:extLst>
      <p:ext uri="{BB962C8B-B14F-4D97-AF65-F5344CB8AC3E}">
        <p14:creationId xmlns:p14="http://schemas.microsoft.com/office/powerpoint/2010/main" val="27003913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528" y="908720"/>
            <a:ext cx="9324528" cy="648072"/>
          </a:xfrm>
        </p:spPr>
        <p:txBody>
          <a:bodyPr>
            <a:normAutofit/>
          </a:bodyPr>
          <a:lstStyle/>
          <a:p>
            <a:r>
              <a:rPr lang="en-US" sz="3600" dirty="0" smtClean="0"/>
              <a:t>Main Findings of Programming process</a:t>
            </a:r>
            <a:endParaRPr lang="en-US" sz="3600" dirty="0"/>
          </a:p>
        </p:txBody>
      </p:sp>
      <p:sp>
        <p:nvSpPr>
          <p:cNvPr id="3" name="Content Placeholder 2"/>
          <p:cNvSpPr>
            <a:spLocks noGrp="1"/>
          </p:cNvSpPr>
          <p:nvPr>
            <p:ph idx="1"/>
          </p:nvPr>
        </p:nvSpPr>
        <p:spPr>
          <a:xfrm>
            <a:off x="0" y="1628800"/>
            <a:ext cx="9144000" cy="4608512"/>
          </a:xfrm>
        </p:spPr>
        <p:txBody>
          <a:bodyPr>
            <a:noAutofit/>
          </a:bodyPr>
          <a:lstStyle/>
          <a:p>
            <a:pPr>
              <a:buNone/>
            </a:pPr>
            <a:r>
              <a:rPr lang="en-US" sz="2300" dirty="0" smtClean="0"/>
              <a:t>Croatian objectives </a:t>
            </a:r>
            <a:r>
              <a:rPr lang="en-US" sz="2300" b="1" dirty="0" smtClean="0"/>
              <a:t>largely complementary </a:t>
            </a:r>
            <a:r>
              <a:rPr lang="en-US" sz="2300" dirty="0" smtClean="0"/>
              <a:t>with EU 2020 objectives</a:t>
            </a:r>
          </a:p>
          <a:p>
            <a:pPr>
              <a:buNone/>
            </a:pPr>
            <a:r>
              <a:rPr lang="en-US" sz="2300" dirty="0" smtClean="0"/>
              <a:t>Large part of national investment priorities will be financed from ESI Funds</a:t>
            </a:r>
          </a:p>
          <a:p>
            <a:pPr marL="0" indent="0">
              <a:spcAft>
                <a:spcPts val="600"/>
              </a:spcAft>
              <a:buNone/>
            </a:pPr>
            <a:r>
              <a:rPr lang="en-US" sz="2300" dirty="0" smtClean="0"/>
              <a:t>Continuous </a:t>
            </a:r>
            <a:r>
              <a:rPr lang="en-US" sz="2300" dirty="0"/>
              <a:t>efforts needed in building the </a:t>
            </a:r>
            <a:r>
              <a:rPr lang="en-US" sz="2300" b="1" dirty="0"/>
              <a:t>overall capacity </a:t>
            </a:r>
            <a:r>
              <a:rPr lang="en-US" sz="2300" dirty="0"/>
              <a:t>of the management </a:t>
            </a:r>
            <a:r>
              <a:rPr lang="en-US" sz="2300" dirty="0" smtClean="0"/>
              <a:t>and control structures</a:t>
            </a:r>
          </a:p>
          <a:p>
            <a:pPr marL="0" indent="0">
              <a:buNone/>
            </a:pPr>
            <a:r>
              <a:rPr lang="en-GB" sz="2300" dirty="0"/>
              <a:t>Lack of established comprehensive </a:t>
            </a:r>
            <a:r>
              <a:rPr lang="en-GB" sz="2300" b="1" dirty="0"/>
              <a:t>strategic planning system </a:t>
            </a:r>
            <a:r>
              <a:rPr lang="en-GB" sz="2300" dirty="0"/>
              <a:t>at the national level </a:t>
            </a:r>
          </a:p>
          <a:p>
            <a:pPr marL="0" indent="0">
              <a:buNone/>
            </a:pPr>
            <a:r>
              <a:rPr lang="en-GB" sz="2300" dirty="0"/>
              <a:t>Lack of set and defined national priorities and national development vision as a prerequisites to an efficient strategic planning system</a:t>
            </a:r>
          </a:p>
          <a:p>
            <a:pPr marL="0" indent="0">
              <a:spcAft>
                <a:spcPts val="600"/>
              </a:spcAft>
              <a:buNone/>
            </a:pPr>
            <a:r>
              <a:rPr lang="en-US" sz="2300" dirty="0" smtClean="0"/>
              <a:t> </a:t>
            </a:r>
            <a:r>
              <a:rPr lang="en-GB" sz="2300" dirty="0" smtClean="0"/>
              <a:t>Lack </a:t>
            </a:r>
            <a:r>
              <a:rPr lang="en-GB" sz="2300" dirty="0"/>
              <a:t>of strategic focus in existing documents </a:t>
            </a:r>
            <a:r>
              <a:rPr lang="en-GB" sz="2300" dirty="0" smtClean="0"/>
              <a:t>(or no documents) made </a:t>
            </a:r>
            <a:r>
              <a:rPr lang="en-GB" sz="2300" dirty="0"/>
              <a:t>it difficult to provide a valid justification for investment interventions </a:t>
            </a:r>
            <a:r>
              <a:rPr lang="en-GB" sz="2300" dirty="0" smtClean="0"/>
              <a:t>as </a:t>
            </a:r>
            <a:r>
              <a:rPr lang="en-GB" sz="2300" dirty="0"/>
              <a:t>well as to plan integrated </a:t>
            </a:r>
            <a:r>
              <a:rPr lang="en-GB" sz="2300" dirty="0" smtClean="0"/>
              <a:t>actions</a:t>
            </a:r>
            <a:endParaRPr lang="hr-HR" sz="2300" dirty="0"/>
          </a:p>
        </p:txBody>
      </p:sp>
    </p:spTree>
    <p:extLst>
      <p:ext uri="{BB962C8B-B14F-4D97-AF65-F5344CB8AC3E}">
        <p14:creationId xmlns:p14="http://schemas.microsoft.com/office/powerpoint/2010/main" val="1283442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6851" y="918710"/>
            <a:ext cx="8712967" cy="1143000"/>
          </a:xfrm>
        </p:spPr>
        <p:txBody>
          <a:bodyPr>
            <a:noAutofit/>
          </a:bodyPr>
          <a:lstStyle/>
          <a:p>
            <a:r>
              <a:rPr lang="en-GB" sz="3600" b="1" dirty="0"/>
              <a:t>Current framework of strategic planning system in Croatia </a:t>
            </a:r>
            <a:endParaRPr lang="en-US" sz="3600" b="1" dirty="0"/>
          </a:p>
        </p:txBody>
      </p:sp>
      <p:grpSp>
        <p:nvGrpSpPr>
          <p:cNvPr id="4" name="Group 3"/>
          <p:cNvGrpSpPr/>
          <p:nvPr/>
        </p:nvGrpSpPr>
        <p:grpSpPr>
          <a:xfrm>
            <a:off x="1261076" y="2060848"/>
            <a:ext cx="7415379" cy="4765247"/>
            <a:chOff x="0" y="0"/>
            <a:chExt cx="5480685" cy="3510915"/>
          </a:xfrm>
        </p:grpSpPr>
        <p:sp>
          <p:nvSpPr>
            <p:cNvPr id="5" name="Suapvalintas stačiakampis 4"/>
            <p:cNvSpPr>
              <a:spLocks/>
            </p:cNvSpPr>
            <p:nvPr/>
          </p:nvSpPr>
          <p:spPr>
            <a:xfrm>
              <a:off x="2400300" y="687070"/>
              <a:ext cx="1352550" cy="5905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600"/>
                </a:spcBef>
                <a:spcAft>
                  <a:spcPts val="600"/>
                </a:spcAft>
              </a:pPr>
              <a:r>
                <a:rPr lang="en-GB" sz="1400">
                  <a:effectLst/>
                  <a:ea typeface="Calibri"/>
                  <a:cs typeface="Vrinda"/>
                </a:rPr>
                <a:t>Government</a:t>
              </a:r>
              <a:endParaRPr lang="en-US" sz="1100">
                <a:effectLst/>
                <a:ea typeface="Calibri"/>
                <a:cs typeface="Vrinda"/>
              </a:endParaRPr>
            </a:p>
          </p:txBody>
        </p:sp>
        <p:sp>
          <p:nvSpPr>
            <p:cNvPr id="6" name="Suapvalintas stačiakampis 6"/>
            <p:cNvSpPr>
              <a:spLocks/>
            </p:cNvSpPr>
            <p:nvPr/>
          </p:nvSpPr>
          <p:spPr>
            <a:xfrm>
              <a:off x="4059936" y="624033"/>
              <a:ext cx="1371600" cy="6345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ts val="1200"/>
                </a:lnSpc>
                <a:spcBef>
                  <a:spcPts val="0"/>
                </a:spcBef>
                <a:spcAft>
                  <a:spcPts val="0"/>
                </a:spcAft>
              </a:pPr>
              <a:r>
                <a:rPr lang="en-GB" sz="1400">
                  <a:effectLst/>
                  <a:ea typeface="Calibri"/>
                  <a:cs typeface="Vrinda"/>
                </a:rPr>
                <a:t>General secretariat </a:t>
              </a:r>
              <a:endParaRPr lang="en-US" sz="1100">
                <a:effectLst/>
                <a:ea typeface="Calibri"/>
                <a:cs typeface="Vrinda"/>
              </a:endParaRPr>
            </a:p>
          </p:txBody>
        </p:sp>
        <p:sp>
          <p:nvSpPr>
            <p:cNvPr id="7" name="Suapvalintas stačiakampis 7"/>
            <p:cNvSpPr>
              <a:spLocks/>
            </p:cNvSpPr>
            <p:nvPr/>
          </p:nvSpPr>
          <p:spPr>
            <a:xfrm>
              <a:off x="2514600" y="1715770"/>
              <a:ext cx="1257300" cy="561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GB" sz="1400">
                  <a:effectLst/>
                  <a:ea typeface="Calibri"/>
                  <a:cs typeface="Vrinda"/>
                </a:rPr>
                <a:t>MRDEUF</a:t>
              </a:r>
              <a:endParaRPr lang="en-US" sz="1100">
                <a:effectLst/>
                <a:ea typeface="Calibri"/>
                <a:cs typeface="Vrinda"/>
              </a:endParaRPr>
            </a:p>
          </p:txBody>
        </p:sp>
        <p:sp>
          <p:nvSpPr>
            <p:cNvPr id="8" name="Suapvalintas stačiakampis 8"/>
            <p:cNvSpPr>
              <a:spLocks/>
            </p:cNvSpPr>
            <p:nvPr/>
          </p:nvSpPr>
          <p:spPr>
            <a:xfrm>
              <a:off x="4114800" y="1715770"/>
              <a:ext cx="1365885" cy="571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ts val="1200"/>
                </a:lnSpc>
                <a:spcBef>
                  <a:spcPts val="0"/>
                </a:spcBef>
                <a:spcAft>
                  <a:spcPts val="0"/>
                </a:spcAft>
              </a:pPr>
              <a:r>
                <a:rPr lang="en-US" sz="1100">
                  <a:effectLst/>
                  <a:ea typeface="Calibri"/>
                  <a:cs typeface="Vrinda"/>
                </a:rPr>
                <a:t> </a:t>
              </a:r>
              <a:r>
                <a:rPr lang="en-GB" sz="1400">
                  <a:effectLst/>
                  <a:ea typeface="Calibri"/>
                  <a:cs typeface="Vrinda"/>
                </a:rPr>
                <a:t>Other line Ministries</a:t>
              </a:r>
              <a:endParaRPr lang="en-US" sz="1100">
                <a:effectLst/>
                <a:ea typeface="Calibri"/>
                <a:cs typeface="Vrinda"/>
              </a:endParaRPr>
            </a:p>
          </p:txBody>
        </p:sp>
        <p:sp>
          <p:nvSpPr>
            <p:cNvPr id="9" name="Suapvalintas stačiakampis 9"/>
            <p:cNvSpPr>
              <a:spLocks/>
            </p:cNvSpPr>
            <p:nvPr/>
          </p:nvSpPr>
          <p:spPr>
            <a:xfrm>
              <a:off x="939165" y="1689100"/>
              <a:ext cx="1257300" cy="5810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GB" sz="1400">
                  <a:effectLst/>
                  <a:ea typeface="Calibri"/>
                  <a:cs typeface="Vrinda"/>
                </a:rPr>
                <a:t>MFIN</a:t>
              </a:r>
              <a:endParaRPr lang="en-US" sz="1100">
                <a:effectLst/>
                <a:ea typeface="Calibri"/>
                <a:cs typeface="Vrinda"/>
              </a:endParaRPr>
            </a:p>
          </p:txBody>
        </p:sp>
        <p:sp>
          <p:nvSpPr>
            <p:cNvPr id="10" name="Suapvalintas stačiakampis 10"/>
            <p:cNvSpPr>
              <a:spLocks/>
            </p:cNvSpPr>
            <p:nvPr/>
          </p:nvSpPr>
          <p:spPr>
            <a:xfrm>
              <a:off x="2628900" y="2858770"/>
              <a:ext cx="1257300" cy="6521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GB" sz="1400" dirty="0">
                  <a:effectLst/>
                  <a:ea typeface="Calibri"/>
                  <a:cs typeface="Vrinda"/>
                </a:rPr>
                <a:t>State Adm. Organizations </a:t>
              </a:r>
              <a:endParaRPr lang="en-US" sz="1100" dirty="0">
                <a:effectLst/>
                <a:ea typeface="Calibri"/>
                <a:cs typeface="Vrinda"/>
              </a:endParaRPr>
            </a:p>
          </p:txBody>
        </p:sp>
        <p:sp>
          <p:nvSpPr>
            <p:cNvPr id="11" name="Suapvalintas stačiakampis 11"/>
            <p:cNvSpPr>
              <a:spLocks/>
            </p:cNvSpPr>
            <p:nvPr/>
          </p:nvSpPr>
          <p:spPr>
            <a:xfrm>
              <a:off x="914400" y="2858135"/>
              <a:ext cx="1257300" cy="6521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GB" sz="1400">
                  <a:effectLst/>
                  <a:ea typeface="Calibri"/>
                  <a:cs typeface="Vrinda"/>
                </a:rPr>
                <a:t>Central State Adm. Offices</a:t>
              </a:r>
              <a:endParaRPr lang="en-US" sz="1100">
                <a:effectLst/>
                <a:ea typeface="Calibri"/>
                <a:cs typeface="Vrinda"/>
              </a:endParaRPr>
            </a:p>
          </p:txBody>
        </p:sp>
        <p:sp>
          <p:nvSpPr>
            <p:cNvPr id="12" name="Suapvalintas stačiakampis 1"/>
            <p:cNvSpPr>
              <a:spLocks/>
            </p:cNvSpPr>
            <p:nvPr/>
          </p:nvSpPr>
          <p:spPr>
            <a:xfrm>
              <a:off x="2400300" y="635"/>
              <a:ext cx="1352550" cy="5048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GB" sz="1400">
                  <a:effectLst/>
                  <a:ea typeface="Calibri"/>
                  <a:cs typeface="Vrinda"/>
                </a:rPr>
                <a:t>Parliament</a:t>
              </a:r>
              <a:endParaRPr lang="en-US" sz="1100">
                <a:effectLst/>
                <a:ea typeface="Calibri"/>
                <a:cs typeface="Vrinda"/>
              </a:endParaRPr>
            </a:p>
          </p:txBody>
        </p:sp>
        <p:cxnSp>
          <p:nvCxnSpPr>
            <p:cNvPr id="13" name="Tiesioji rodyklės jungtis 17"/>
            <p:cNvCxnSpPr>
              <a:cxnSpLocks/>
            </p:cNvCxnSpPr>
            <p:nvPr/>
          </p:nvCxnSpPr>
          <p:spPr>
            <a:xfrm>
              <a:off x="3086100" y="458470"/>
              <a:ext cx="9525" cy="24765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4" name="Tiesioji rodyklės jungtis 18"/>
            <p:cNvCxnSpPr>
              <a:cxnSpLocks/>
            </p:cNvCxnSpPr>
            <p:nvPr/>
          </p:nvCxnSpPr>
          <p:spPr>
            <a:xfrm>
              <a:off x="3771900" y="915670"/>
              <a:ext cx="342900"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5" name="Tiesioji rodyklės jungtis 19"/>
            <p:cNvCxnSpPr>
              <a:cxnSpLocks/>
            </p:cNvCxnSpPr>
            <p:nvPr/>
          </p:nvCxnSpPr>
          <p:spPr>
            <a:xfrm>
              <a:off x="3086100" y="1258570"/>
              <a:ext cx="0" cy="22860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Tiesioji jungtis 20"/>
            <p:cNvCxnSpPr>
              <a:cxnSpLocks/>
            </p:cNvCxnSpPr>
            <p:nvPr/>
          </p:nvCxnSpPr>
          <p:spPr>
            <a:xfrm>
              <a:off x="1600200" y="1487170"/>
              <a:ext cx="3200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 name="Tiesioji rodyklės jungtis 21"/>
            <p:cNvCxnSpPr>
              <a:cxnSpLocks/>
            </p:cNvCxnSpPr>
            <p:nvPr/>
          </p:nvCxnSpPr>
          <p:spPr>
            <a:xfrm>
              <a:off x="1600200" y="1487170"/>
              <a:ext cx="0" cy="22860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Tiesioji jungtis 24"/>
            <p:cNvCxnSpPr>
              <a:cxnSpLocks/>
            </p:cNvCxnSpPr>
            <p:nvPr/>
          </p:nvCxnSpPr>
          <p:spPr>
            <a:xfrm flipH="1">
              <a:off x="800100" y="915670"/>
              <a:ext cx="1599565"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9" name="Tiesioji jungtis 25"/>
            <p:cNvCxnSpPr>
              <a:cxnSpLocks/>
            </p:cNvCxnSpPr>
            <p:nvPr/>
          </p:nvCxnSpPr>
          <p:spPr>
            <a:xfrm>
              <a:off x="800100" y="915670"/>
              <a:ext cx="0" cy="17145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Tiesioji jungtis 26"/>
            <p:cNvCxnSpPr>
              <a:cxnSpLocks/>
            </p:cNvCxnSpPr>
            <p:nvPr/>
          </p:nvCxnSpPr>
          <p:spPr>
            <a:xfrm>
              <a:off x="800100" y="2630170"/>
              <a:ext cx="2524125"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1" name="Tiesioji rodyklės jungtis 31"/>
            <p:cNvCxnSpPr>
              <a:cxnSpLocks/>
            </p:cNvCxnSpPr>
            <p:nvPr/>
          </p:nvCxnSpPr>
          <p:spPr>
            <a:xfrm>
              <a:off x="3086100" y="1487170"/>
              <a:ext cx="0" cy="22860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2" name="Tiesioji jungtis 32"/>
            <p:cNvCxnSpPr>
              <a:cxnSpLocks/>
            </p:cNvCxnSpPr>
            <p:nvPr/>
          </p:nvCxnSpPr>
          <p:spPr>
            <a:xfrm flipH="1">
              <a:off x="3886200" y="1144270"/>
              <a:ext cx="228599" cy="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23" name="Tiesioji rodyklės jungtis 33"/>
            <p:cNvCxnSpPr>
              <a:cxnSpLocks/>
            </p:cNvCxnSpPr>
            <p:nvPr/>
          </p:nvCxnSpPr>
          <p:spPr>
            <a:xfrm flipH="1">
              <a:off x="3886200" y="1258570"/>
              <a:ext cx="0" cy="228600"/>
            </a:xfrm>
            <a:prstGeom prst="straightConnector1">
              <a:avLst/>
            </a:prstGeom>
            <a:ln w="28575">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4" name="Tiesioji rodyklės jungtis 34"/>
            <p:cNvCxnSpPr>
              <a:cxnSpLocks/>
            </p:cNvCxnSpPr>
            <p:nvPr/>
          </p:nvCxnSpPr>
          <p:spPr>
            <a:xfrm>
              <a:off x="1600200" y="2630170"/>
              <a:ext cx="0" cy="22860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5" name="Tiesioji rodyklės jungtis 35"/>
            <p:cNvCxnSpPr>
              <a:cxnSpLocks/>
            </p:cNvCxnSpPr>
            <p:nvPr/>
          </p:nvCxnSpPr>
          <p:spPr>
            <a:xfrm>
              <a:off x="3314700" y="2630170"/>
              <a:ext cx="0" cy="22860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6" name="Tiesioji rodyklės jungtis 39"/>
            <p:cNvCxnSpPr>
              <a:cxnSpLocks/>
            </p:cNvCxnSpPr>
            <p:nvPr/>
          </p:nvCxnSpPr>
          <p:spPr>
            <a:xfrm flipV="1">
              <a:off x="2196465" y="1944370"/>
              <a:ext cx="318135" cy="9525"/>
            </a:xfrm>
            <a:prstGeom prst="straightConnector1">
              <a:avLst/>
            </a:prstGeom>
            <a:ln w="28575" cmpd="sng">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Tiesioji rodyklės jungtis 40"/>
            <p:cNvCxnSpPr>
              <a:cxnSpLocks/>
            </p:cNvCxnSpPr>
            <p:nvPr/>
          </p:nvCxnSpPr>
          <p:spPr>
            <a:xfrm>
              <a:off x="3771900" y="1944370"/>
              <a:ext cx="342900" cy="0"/>
            </a:xfrm>
            <a:prstGeom prst="straightConnector1">
              <a:avLst/>
            </a:prstGeom>
            <a:ln w="28575" cmpd="sng">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Tiesioji rodyklės jungtis 41"/>
            <p:cNvCxnSpPr>
              <a:cxnSpLocks/>
            </p:cNvCxnSpPr>
            <p:nvPr/>
          </p:nvCxnSpPr>
          <p:spPr>
            <a:xfrm>
              <a:off x="1600200" y="2287270"/>
              <a:ext cx="0" cy="34290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9" name="Rectangle 28"/>
            <p:cNvSpPr>
              <a:spLocks/>
            </p:cNvSpPr>
            <p:nvPr/>
          </p:nvSpPr>
          <p:spPr>
            <a:xfrm>
              <a:off x="0" y="0"/>
              <a:ext cx="400050" cy="12236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vert270"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GB" sz="1100">
                  <a:effectLst/>
                  <a:ea typeface="Calibri"/>
                  <a:cs typeface="Vrinda"/>
                </a:rPr>
                <a:t>Adoption phase </a:t>
              </a:r>
              <a:endParaRPr lang="en-US" sz="1100">
                <a:effectLst/>
                <a:ea typeface="Calibri"/>
                <a:cs typeface="Vrinda"/>
              </a:endParaRPr>
            </a:p>
          </p:txBody>
        </p:sp>
        <p:sp>
          <p:nvSpPr>
            <p:cNvPr id="30" name="Rectangle 29"/>
            <p:cNvSpPr>
              <a:spLocks/>
            </p:cNvSpPr>
            <p:nvPr/>
          </p:nvSpPr>
          <p:spPr>
            <a:xfrm>
              <a:off x="0" y="1567180"/>
              <a:ext cx="409575" cy="1943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vert270"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GB" sz="1100">
                  <a:effectLst/>
                  <a:ea typeface="Calibri"/>
                  <a:cs typeface="Vrinda"/>
                </a:rPr>
                <a:t>Planning phase</a:t>
              </a:r>
              <a:endParaRPr lang="en-US" sz="1100">
                <a:effectLst/>
                <a:ea typeface="Calibri"/>
                <a:cs typeface="Vrinda"/>
              </a:endParaRPr>
            </a:p>
          </p:txBody>
        </p:sp>
      </p:grpSp>
      <p:cxnSp>
        <p:nvCxnSpPr>
          <p:cNvPr id="31" name="Tiesioji rodyklės jungtis 21"/>
          <p:cNvCxnSpPr>
            <a:cxnSpLocks/>
          </p:cNvCxnSpPr>
          <p:nvPr/>
        </p:nvCxnSpPr>
        <p:spPr>
          <a:xfrm>
            <a:off x="7757147" y="4079334"/>
            <a:ext cx="0" cy="31027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1427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6712"/>
            <a:ext cx="9144000" cy="1143000"/>
          </a:xfrm>
        </p:spPr>
        <p:txBody>
          <a:bodyPr>
            <a:noAutofit/>
          </a:bodyPr>
          <a:lstStyle/>
          <a:p>
            <a:r>
              <a:rPr lang="en-US" sz="3200" dirty="0" smtClean="0"/>
              <a:t>3 Complementary strategic planning sub-systems in </a:t>
            </a:r>
            <a:r>
              <a:rPr lang="en-US" sz="3200" dirty="0"/>
              <a:t>Croatia</a:t>
            </a:r>
          </a:p>
        </p:txBody>
      </p:sp>
      <p:graphicFrame>
        <p:nvGraphicFramePr>
          <p:cNvPr id="4" name="Table 3"/>
          <p:cNvGraphicFramePr>
            <a:graphicFrameLocks noGrp="1"/>
          </p:cNvGraphicFramePr>
          <p:nvPr>
            <p:extLst>
              <p:ext uri="{D42A27DB-BD31-4B8C-83A1-F6EECF244321}">
                <p14:modId xmlns:p14="http://schemas.microsoft.com/office/powerpoint/2010/main" val="1241108839"/>
              </p:ext>
            </p:extLst>
          </p:nvPr>
        </p:nvGraphicFramePr>
        <p:xfrm>
          <a:off x="0" y="1944193"/>
          <a:ext cx="9144000" cy="4815840"/>
        </p:xfrm>
        <a:graphic>
          <a:graphicData uri="http://schemas.openxmlformats.org/drawingml/2006/table">
            <a:tbl>
              <a:tblPr firstRow="1" bandRow="1">
                <a:tableStyleId>{5C22544A-7EE6-4342-B048-85BDC9FD1C3A}</a:tableStyleId>
              </a:tblPr>
              <a:tblGrid>
                <a:gridCol w="4946754"/>
                <a:gridCol w="2548328"/>
                <a:gridCol w="1648918"/>
              </a:tblGrid>
              <a:tr h="124976">
                <a:tc>
                  <a:txBody>
                    <a:bodyPr/>
                    <a:lstStyle/>
                    <a:p>
                      <a:r>
                        <a:rPr lang="en-US" sz="2000" dirty="0" smtClean="0"/>
                        <a:t>Sub-system</a:t>
                      </a:r>
                      <a:endParaRPr lang="en-US" sz="2000" dirty="0"/>
                    </a:p>
                  </a:txBody>
                  <a:tcPr/>
                </a:tc>
                <a:tc>
                  <a:txBody>
                    <a:bodyPr/>
                    <a:lstStyle/>
                    <a:p>
                      <a:r>
                        <a:rPr lang="en-US" sz="2000" dirty="0" smtClean="0"/>
                        <a:t>Legal Background</a:t>
                      </a:r>
                      <a:endParaRPr lang="en-US" sz="2000" dirty="0"/>
                    </a:p>
                  </a:txBody>
                  <a:tcPr/>
                </a:tc>
                <a:tc>
                  <a:txBody>
                    <a:bodyPr/>
                    <a:lstStyle/>
                    <a:p>
                      <a:r>
                        <a:rPr lang="en-US" sz="2000" dirty="0" smtClean="0"/>
                        <a:t>Number of Strategies</a:t>
                      </a:r>
                      <a:endParaRPr lang="en-US" sz="2000" dirty="0"/>
                    </a:p>
                  </a:txBody>
                  <a:tcPr/>
                </a:tc>
              </a:tr>
              <a:tr h="370840">
                <a:tc>
                  <a:txBody>
                    <a:bodyPr/>
                    <a:lstStyle/>
                    <a:p>
                      <a:r>
                        <a:rPr lang="en-US" sz="2000" dirty="0" smtClean="0"/>
                        <a:t>Short-term national three-year strategic planning system guided and managed by the </a:t>
                      </a:r>
                      <a:r>
                        <a:rPr lang="en-GB" sz="2000" noProof="0" dirty="0" err="1" smtClean="0"/>
                        <a:t>MoF</a:t>
                      </a:r>
                      <a:r>
                        <a:rPr lang="en-GB" sz="2000" noProof="0" dirty="0" smtClean="0"/>
                        <a:t> (+ Annual work plans)</a:t>
                      </a:r>
                      <a:endParaRPr lang="en-GB" sz="2000" noProof="0" dirty="0"/>
                    </a:p>
                  </a:txBody>
                  <a:tcPr/>
                </a:tc>
                <a:tc>
                  <a:txBody>
                    <a:bodyPr/>
                    <a:lstStyle/>
                    <a:p>
                      <a:r>
                        <a:rPr lang="en-US" sz="2000" dirty="0" smtClean="0"/>
                        <a:t>Budget Act (2009)</a:t>
                      </a:r>
                      <a:endParaRPr lang="en-US" sz="2000" dirty="0"/>
                    </a:p>
                  </a:txBody>
                  <a:tcPr/>
                </a:tc>
                <a:tc>
                  <a:txBody>
                    <a:bodyPr/>
                    <a:lstStyle/>
                    <a:p>
                      <a:r>
                        <a:rPr lang="en-US" sz="2000" dirty="0" smtClean="0"/>
                        <a:t>48</a:t>
                      </a:r>
                      <a:r>
                        <a:rPr lang="hr-HR" sz="2000" dirty="0" smtClean="0"/>
                        <a:t> </a:t>
                      </a:r>
                      <a:r>
                        <a:rPr lang="en-GB" sz="2000" noProof="0" dirty="0" smtClean="0"/>
                        <a:t>Strategic plans</a:t>
                      </a:r>
                      <a:endParaRPr lang="en-GB" sz="2000" noProof="0" dirty="0"/>
                    </a:p>
                  </a:txBody>
                  <a:tcPr/>
                </a:tc>
              </a:tr>
              <a:tr h="370840">
                <a:tc>
                  <a:txBody>
                    <a:bodyPr/>
                    <a:lstStyle/>
                    <a:p>
                      <a:r>
                        <a:rPr lang="en-US" sz="2000" kern="1200" dirty="0" smtClean="0">
                          <a:solidFill>
                            <a:schemeClr val="dk1"/>
                          </a:solidFill>
                          <a:effectLst/>
                          <a:latin typeface="+mn-lt"/>
                          <a:ea typeface="+mn-ea"/>
                          <a:cs typeface="+mn-cs"/>
                        </a:rPr>
                        <a:t>Mid-term seven-year ESIF planning system, guided and managed by MRDEUF and Ministry of Agriculture</a:t>
                      </a:r>
                      <a:endParaRPr lang="en-US" sz="2000" dirty="0"/>
                    </a:p>
                  </a:txBody>
                  <a:tcPr/>
                </a:tc>
                <a:tc>
                  <a:txBody>
                    <a:bodyPr/>
                    <a:lstStyle/>
                    <a:p>
                      <a:r>
                        <a:rPr lang="en-US" sz="2000" kern="1200" dirty="0" smtClean="0">
                          <a:solidFill>
                            <a:schemeClr val="dk1"/>
                          </a:solidFill>
                          <a:effectLst/>
                          <a:latin typeface="+mn-lt"/>
                          <a:ea typeface="+mn-ea"/>
                          <a:cs typeface="+mn-cs"/>
                        </a:rPr>
                        <a:t>Law on establishment the M&amp;C</a:t>
                      </a:r>
                      <a:r>
                        <a:rPr lang="en-US" sz="2000" kern="1200" baseline="0" dirty="0" smtClean="0">
                          <a:solidFill>
                            <a:schemeClr val="dk1"/>
                          </a:solidFill>
                          <a:effectLst/>
                          <a:latin typeface="+mn-lt"/>
                          <a:ea typeface="+mn-ea"/>
                          <a:cs typeface="+mn-cs"/>
                        </a:rPr>
                        <a:t> </a:t>
                      </a:r>
                      <a:r>
                        <a:rPr lang="en-US" sz="2000" kern="1200" dirty="0" smtClean="0">
                          <a:solidFill>
                            <a:schemeClr val="dk1"/>
                          </a:solidFill>
                          <a:effectLst/>
                          <a:latin typeface="+mn-lt"/>
                          <a:ea typeface="+mn-ea"/>
                          <a:cs typeface="+mn-cs"/>
                        </a:rPr>
                        <a:t>system for ESIF (2014)</a:t>
                      </a:r>
                      <a:endParaRPr lang="en-US" sz="2000" dirty="0"/>
                    </a:p>
                  </a:txBody>
                  <a:tcPr/>
                </a:tc>
                <a:tc>
                  <a:txBody>
                    <a:bodyPr/>
                    <a:lstStyle/>
                    <a:p>
                      <a:r>
                        <a:rPr lang="en-US" sz="2000" dirty="0" smtClean="0"/>
                        <a:t>5 national (PA + 4 OP)</a:t>
                      </a:r>
                    </a:p>
                    <a:p>
                      <a:r>
                        <a:rPr lang="en-US" sz="2000" dirty="0" smtClean="0"/>
                        <a:t>7 urban development</a:t>
                      </a:r>
                      <a:endParaRPr lang="en-US" sz="2000" dirty="0"/>
                    </a:p>
                  </a:txBody>
                  <a:tcPr/>
                </a:tc>
              </a:tr>
              <a:tr h="370840">
                <a:tc>
                  <a:txBody>
                    <a:bodyPr/>
                    <a:lstStyle/>
                    <a:p>
                      <a:r>
                        <a:rPr lang="en-US" sz="2000" kern="1200" dirty="0" smtClean="0">
                          <a:solidFill>
                            <a:schemeClr val="dk1"/>
                          </a:solidFill>
                          <a:effectLst/>
                          <a:latin typeface="+mn-lt"/>
                          <a:ea typeface="+mn-ea"/>
                          <a:cs typeface="+mn-cs"/>
                        </a:rPr>
                        <a:t>Mid-term seven-year</a:t>
                      </a:r>
                      <a:r>
                        <a:rPr lang="en-US" sz="2000" kern="1200" baseline="0" dirty="0" smtClean="0">
                          <a:solidFill>
                            <a:schemeClr val="dk1"/>
                          </a:solidFill>
                          <a:effectLst/>
                          <a:latin typeface="+mn-lt"/>
                          <a:ea typeface="+mn-ea"/>
                          <a:cs typeface="+mn-cs"/>
                        </a:rPr>
                        <a:t> </a:t>
                      </a:r>
                      <a:r>
                        <a:rPr lang="en-US" sz="2000" kern="1200" dirty="0" smtClean="0">
                          <a:solidFill>
                            <a:schemeClr val="dk1"/>
                          </a:solidFill>
                          <a:effectLst/>
                          <a:latin typeface="+mn-lt"/>
                          <a:ea typeface="+mn-ea"/>
                          <a:cs typeface="+mn-cs"/>
                        </a:rPr>
                        <a:t>regional development planning system</a:t>
                      </a:r>
                      <a:endParaRPr lang="en-US" sz="2000" dirty="0"/>
                    </a:p>
                  </a:txBody>
                  <a:tcPr/>
                </a:tc>
                <a:tc>
                  <a:txBody>
                    <a:bodyPr/>
                    <a:lstStyle/>
                    <a:p>
                      <a:r>
                        <a:rPr lang="en-US" sz="2000" kern="1200" dirty="0" smtClean="0">
                          <a:solidFill>
                            <a:schemeClr val="dk1"/>
                          </a:solidFill>
                          <a:effectLst/>
                          <a:latin typeface="+mn-lt"/>
                          <a:ea typeface="+mn-ea"/>
                          <a:cs typeface="+mn-cs"/>
                        </a:rPr>
                        <a:t>Law on the regional development (2014)</a:t>
                      </a:r>
                      <a:endParaRPr lang="en-US" sz="2000" dirty="0"/>
                    </a:p>
                  </a:txBody>
                  <a:tcPr/>
                </a:tc>
                <a:tc>
                  <a:txBody>
                    <a:bodyPr/>
                    <a:lstStyle/>
                    <a:p>
                      <a:r>
                        <a:rPr lang="en-US" sz="2000" dirty="0" smtClean="0"/>
                        <a:t>1 national + 21 regional</a:t>
                      </a:r>
                      <a:endParaRPr lang="en-US" sz="2000" dirty="0"/>
                    </a:p>
                  </a:txBody>
                  <a:tcPr/>
                </a:tc>
              </a:tr>
              <a:tr h="370840">
                <a:tc>
                  <a:txBody>
                    <a:bodyPr/>
                    <a:lstStyle/>
                    <a:p>
                      <a:r>
                        <a:rPr lang="en-US" sz="2000" dirty="0" smtClean="0"/>
                        <a:t>Long-term and mid-term strategies </a:t>
                      </a:r>
                      <a:r>
                        <a:rPr lang="hr-HR" sz="2000" dirty="0" smtClean="0"/>
                        <a:t>(</a:t>
                      </a:r>
                      <a:r>
                        <a:rPr lang="en-GB" sz="2000" noProof="0" dirty="0" smtClean="0"/>
                        <a:t>lack</a:t>
                      </a:r>
                      <a:r>
                        <a:rPr lang="en-GB" sz="2000" baseline="0" noProof="0" dirty="0" smtClean="0"/>
                        <a:t> </a:t>
                      </a:r>
                      <a:r>
                        <a:rPr lang="en-GB" sz="2000" noProof="0" dirty="0" smtClean="0"/>
                        <a:t>of system)</a:t>
                      </a:r>
                      <a:endParaRPr lang="en-GB" sz="2000" noProof="0" dirty="0"/>
                    </a:p>
                  </a:txBody>
                  <a:tcPr/>
                </a:tc>
                <a:tc>
                  <a:txBody>
                    <a:bodyPr/>
                    <a:lstStyle/>
                    <a:p>
                      <a:pPr algn="ctr"/>
                      <a:r>
                        <a:rPr lang="hr-HR" sz="2000" dirty="0" smtClean="0"/>
                        <a:t>-</a:t>
                      </a:r>
                      <a:endParaRPr lang="en-US" sz="2000" dirty="0"/>
                    </a:p>
                  </a:txBody>
                  <a:tcPr/>
                </a:tc>
                <a:tc>
                  <a:txBody>
                    <a:bodyPr/>
                    <a:lstStyle/>
                    <a:p>
                      <a:r>
                        <a:rPr lang="en-US" sz="2000" dirty="0" smtClean="0"/>
                        <a:t>99</a:t>
                      </a:r>
                      <a:endParaRPr lang="en-US" sz="2000" dirty="0"/>
                    </a:p>
                  </a:txBody>
                  <a:tcPr/>
                </a:tc>
              </a:tr>
              <a:tr h="370840">
                <a:tc>
                  <a:txBody>
                    <a:bodyPr/>
                    <a:lstStyle/>
                    <a:p>
                      <a:r>
                        <a:rPr lang="en-US" sz="2000" dirty="0" smtClean="0"/>
                        <a:t>Ex-ante </a:t>
                      </a:r>
                      <a:r>
                        <a:rPr lang="en-GB" sz="2000" noProof="0" dirty="0" err="1" smtClean="0"/>
                        <a:t>conditionalities</a:t>
                      </a:r>
                      <a:endParaRPr lang="en-GB" sz="2000" noProof="0" dirty="0"/>
                    </a:p>
                  </a:txBody>
                  <a:tcPr/>
                </a:tc>
                <a:tc>
                  <a:txBody>
                    <a:bodyPr/>
                    <a:lstStyle/>
                    <a:p>
                      <a:pPr algn="ctr"/>
                      <a:r>
                        <a:rPr lang="hr-HR" sz="2000" dirty="0" smtClean="0"/>
                        <a:t>-</a:t>
                      </a:r>
                      <a:endParaRPr lang="en-US" sz="2000" dirty="0"/>
                    </a:p>
                  </a:txBody>
                  <a:tcPr/>
                </a:tc>
                <a:tc>
                  <a:txBody>
                    <a:bodyPr/>
                    <a:lstStyle/>
                    <a:p>
                      <a:r>
                        <a:rPr lang="en-US" sz="2000" dirty="0" smtClean="0"/>
                        <a:t>18</a:t>
                      </a:r>
                      <a:endParaRPr lang="en-US" sz="2000" dirty="0"/>
                    </a:p>
                  </a:txBody>
                  <a:tcPr/>
                </a:tc>
              </a:tr>
            </a:tbl>
          </a:graphicData>
        </a:graphic>
      </p:graphicFrame>
    </p:spTree>
    <p:extLst>
      <p:ext uri="{BB962C8B-B14F-4D97-AF65-F5344CB8AC3E}">
        <p14:creationId xmlns:p14="http://schemas.microsoft.com/office/powerpoint/2010/main" val="4174191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052736"/>
            <a:ext cx="7886700" cy="763879"/>
          </a:xfrm>
        </p:spPr>
        <p:txBody>
          <a:bodyPr>
            <a:normAutofit fontScale="90000"/>
          </a:bodyPr>
          <a:lstStyle/>
          <a:p>
            <a:pPr algn="ctr"/>
            <a:r>
              <a:rPr lang="en-GB" sz="2800" b="1" dirty="0" smtClean="0">
                <a:latin typeface="+mn-lt"/>
              </a:rPr>
              <a:t>Strengths of the strategic planning system in Croatia </a:t>
            </a:r>
            <a:endParaRPr lang="en-GB" sz="2800" b="1" dirty="0">
              <a:latin typeface="+mn-lt"/>
            </a:endParaRPr>
          </a:p>
        </p:txBody>
      </p:sp>
      <p:sp>
        <p:nvSpPr>
          <p:cNvPr id="3" name="Content Placeholder 2"/>
          <p:cNvSpPr>
            <a:spLocks noGrp="1"/>
          </p:cNvSpPr>
          <p:nvPr>
            <p:ph idx="1"/>
          </p:nvPr>
        </p:nvSpPr>
        <p:spPr>
          <a:xfrm>
            <a:off x="611560" y="1916832"/>
            <a:ext cx="8532440" cy="4777273"/>
          </a:xfrm>
        </p:spPr>
        <p:txBody>
          <a:bodyPr>
            <a:normAutofit fontScale="85000" lnSpcReduction="20000"/>
          </a:bodyPr>
          <a:lstStyle/>
          <a:p>
            <a:r>
              <a:rPr lang="en-GB" dirty="0"/>
              <a:t>Legislatively,  the Croatian budget process is harmonized with the European semester – strategic plans of budget users serve as inputs for the national reform program and the convergence program </a:t>
            </a:r>
            <a:endParaRPr lang="hr-HR" dirty="0" smtClean="0"/>
          </a:p>
          <a:p>
            <a:r>
              <a:rPr lang="en-GB" dirty="0"/>
              <a:t>The process of drafting a strategy is usually participatory and involves consultations of stakeholders and builds on what is already in place; usually it identifies some mechanism of monitoring progress and includes </a:t>
            </a:r>
            <a:r>
              <a:rPr lang="en-GB" dirty="0" smtClean="0"/>
              <a:t>indicators</a:t>
            </a:r>
            <a:endParaRPr lang="hr-HR" dirty="0" smtClean="0"/>
          </a:p>
          <a:p>
            <a:r>
              <a:rPr lang="en-GB" dirty="0"/>
              <a:t>Usually a logical template is followed consisting </a:t>
            </a:r>
            <a:r>
              <a:rPr lang="en-GB" dirty="0" smtClean="0"/>
              <a:t>of</a:t>
            </a:r>
            <a:r>
              <a:rPr lang="hr-HR" dirty="0" smtClean="0"/>
              <a:t> –</a:t>
            </a:r>
            <a:r>
              <a:rPr lang="en-GB" dirty="0" smtClean="0"/>
              <a:t> </a:t>
            </a:r>
            <a:r>
              <a:rPr lang="hr-HR" dirty="0" smtClean="0"/>
              <a:t>„</a:t>
            </a:r>
            <a:r>
              <a:rPr lang="en-GB" dirty="0" smtClean="0"/>
              <a:t>where </a:t>
            </a:r>
            <a:r>
              <a:rPr lang="en-GB" dirty="0"/>
              <a:t>we are </a:t>
            </a:r>
            <a:r>
              <a:rPr lang="hr-HR" dirty="0" smtClean="0"/>
              <a:t>n</a:t>
            </a:r>
            <a:r>
              <a:rPr lang="en-GB" dirty="0" smtClean="0"/>
              <a:t>ow</a:t>
            </a:r>
            <a:r>
              <a:rPr lang="en-GB" dirty="0"/>
              <a:t>, where do we want to be, what </a:t>
            </a:r>
            <a:r>
              <a:rPr lang="hr-HR" dirty="0" smtClean="0"/>
              <a:t>do </a:t>
            </a:r>
            <a:r>
              <a:rPr lang="en-GB" dirty="0" smtClean="0"/>
              <a:t>we </a:t>
            </a:r>
            <a:r>
              <a:rPr lang="en-GB" dirty="0"/>
              <a:t>need to do to get there”</a:t>
            </a:r>
          </a:p>
        </p:txBody>
      </p:sp>
    </p:spTree>
    <p:extLst>
      <p:ext uri="{BB962C8B-B14F-4D97-AF65-F5344CB8AC3E}">
        <p14:creationId xmlns:p14="http://schemas.microsoft.com/office/powerpoint/2010/main" val="1380424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124744"/>
            <a:ext cx="7886700" cy="521283"/>
          </a:xfrm>
        </p:spPr>
        <p:txBody>
          <a:bodyPr>
            <a:normAutofit fontScale="90000"/>
          </a:bodyPr>
          <a:lstStyle/>
          <a:p>
            <a:pPr algn="ctr"/>
            <a:r>
              <a:rPr lang="en-GB" sz="2800" b="1" dirty="0" smtClean="0">
                <a:latin typeface="+mn-lt"/>
              </a:rPr>
              <a:t>Main weaknesses of the strategic planning system in Croatia </a:t>
            </a:r>
            <a:endParaRPr lang="en-GB" sz="2800" b="1" dirty="0">
              <a:latin typeface="+mn-lt"/>
            </a:endParaRPr>
          </a:p>
        </p:txBody>
      </p:sp>
      <p:sp>
        <p:nvSpPr>
          <p:cNvPr id="3" name="Content Placeholder 2"/>
          <p:cNvSpPr>
            <a:spLocks noGrp="1"/>
          </p:cNvSpPr>
          <p:nvPr>
            <p:ph idx="1"/>
          </p:nvPr>
        </p:nvSpPr>
        <p:spPr>
          <a:xfrm>
            <a:off x="467544" y="1801116"/>
            <a:ext cx="7886700" cy="5038628"/>
          </a:xfrm>
          <a:solidFill>
            <a:schemeClr val="bg1"/>
          </a:solidFill>
        </p:spPr>
        <p:txBody>
          <a:bodyPr>
            <a:normAutofit fontScale="70000" lnSpcReduction="20000"/>
          </a:bodyPr>
          <a:lstStyle/>
          <a:p>
            <a:r>
              <a:rPr lang="en-GB" dirty="0" smtClean="0"/>
              <a:t>The absence of </a:t>
            </a:r>
            <a:r>
              <a:rPr lang="en-GB" b="1" dirty="0" smtClean="0"/>
              <a:t>legislative framework </a:t>
            </a:r>
            <a:r>
              <a:rPr lang="en-GB" dirty="0" smtClean="0"/>
              <a:t>for strategic planning</a:t>
            </a:r>
          </a:p>
          <a:p>
            <a:pPr marL="285750" indent="-285750">
              <a:spcAft>
                <a:spcPts val="600"/>
              </a:spcAft>
              <a:buFont typeface="Arial"/>
              <a:buChar char="•"/>
            </a:pPr>
            <a:r>
              <a:rPr lang="en-GB" dirty="0" smtClean="0"/>
              <a:t>Lack of </a:t>
            </a:r>
            <a:r>
              <a:rPr lang="en-GB" b="1" dirty="0" smtClean="0"/>
              <a:t>coordination</a:t>
            </a:r>
            <a:r>
              <a:rPr lang="en-GB" dirty="0" smtClean="0"/>
              <a:t> </a:t>
            </a:r>
            <a:r>
              <a:rPr lang="en-GB" dirty="0" smtClean="0"/>
              <a:t>between </a:t>
            </a:r>
            <a:r>
              <a:rPr lang="en-GB" dirty="0" smtClean="0"/>
              <a:t>strategic documents and different bodies (ministries/ agencies)</a:t>
            </a:r>
          </a:p>
          <a:p>
            <a:pPr marL="285750" lvl="0" indent="-285750">
              <a:spcAft>
                <a:spcPts val="600"/>
              </a:spcAft>
              <a:buFont typeface="Arial"/>
              <a:buChar char="•"/>
            </a:pPr>
            <a:r>
              <a:rPr lang="en-GB" dirty="0" smtClean="0"/>
              <a:t>Insufficient </a:t>
            </a:r>
            <a:r>
              <a:rPr lang="en-GB" b="1" dirty="0" smtClean="0"/>
              <a:t>coherency</a:t>
            </a:r>
            <a:r>
              <a:rPr lang="en-GB" dirty="0" smtClean="0"/>
              <a:t> among the documents</a:t>
            </a:r>
          </a:p>
          <a:p>
            <a:pPr marL="285750" indent="-285750">
              <a:spcAft>
                <a:spcPts val="600"/>
              </a:spcAft>
              <a:buFont typeface="Arial"/>
              <a:buChar char="•"/>
            </a:pPr>
            <a:r>
              <a:rPr lang="en-GB" dirty="0" smtClean="0"/>
              <a:t>Lack of defined </a:t>
            </a:r>
            <a:r>
              <a:rPr lang="en-GB" b="1" dirty="0" smtClean="0"/>
              <a:t>methodology or guidelines</a:t>
            </a:r>
          </a:p>
          <a:p>
            <a:pPr marL="285750" indent="-285750">
              <a:spcAft>
                <a:spcPts val="600"/>
              </a:spcAft>
              <a:buFont typeface="Arial"/>
              <a:buChar char="•"/>
            </a:pPr>
            <a:r>
              <a:rPr lang="en-GB" dirty="0" smtClean="0"/>
              <a:t>Lack of unified methodology for setting and defining performance </a:t>
            </a:r>
            <a:r>
              <a:rPr lang="en-GB" b="1" dirty="0" smtClean="0"/>
              <a:t>indicators</a:t>
            </a:r>
            <a:r>
              <a:rPr lang="en-GB" dirty="0" smtClean="0"/>
              <a:t> or/and Key Performance Indicators</a:t>
            </a:r>
          </a:p>
          <a:p>
            <a:r>
              <a:rPr lang="en-GB" dirty="0" smtClean="0"/>
              <a:t>The absence of a strong </a:t>
            </a:r>
            <a:r>
              <a:rPr lang="en-GB" b="1" dirty="0" smtClean="0"/>
              <a:t>political mandate </a:t>
            </a:r>
            <a:r>
              <a:rPr lang="en-GB" dirty="0" smtClean="0"/>
              <a:t>and support for strategic planning</a:t>
            </a:r>
          </a:p>
          <a:p>
            <a:r>
              <a:rPr lang="en-GB" dirty="0" smtClean="0"/>
              <a:t>Unstable political environment; hampered decision making in terms of political cycle with prevalence of mainly short-term political priorities </a:t>
            </a:r>
          </a:p>
          <a:p>
            <a:r>
              <a:rPr lang="en-GB" dirty="0" smtClean="0"/>
              <a:t>The lack of </a:t>
            </a:r>
            <a:r>
              <a:rPr lang="hr-HR" dirty="0" err="1" smtClean="0"/>
              <a:t>ownership</a:t>
            </a:r>
            <a:r>
              <a:rPr lang="hr-HR" dirty="0" smtClean="0"/>
              <a:t>, </a:t>
            </a:r>
            <a:r>
              <a:rPr lang="en-GB" dirty="0" smtClean="0"/>
              <a:t>liability </a:t>
            </a:r>
            <a:r>
              <a:rPr lang="en-GB" dirty="0" smtClean="0"/>
              <a:t>and accountability for fulfilment of strategic goals</a:t>
            </a:r>
            <a:endParaRPr lang="en-GB" dirty="0"/>
          </a:p>
        </p:txBody>
      </p:sp>
    </p:spTree>
    <p:extLst>
      <p:ext uri="{BB962C8B-B14F-4D97-AF65-F5344CB8AC3E}">
        <p14:creationId xmlns:p14="http://schemas.microsoft.com/office/powerpoint/2010/main" val="3941702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700054485"/>
              </p:ext>
            </p:extLst>
          </p:nvPr>
        </p:nvGraphicFramePr>
        <p:xfrm>
          <a:off x="-1" y="997633"/>
          <a:ext cx="9144000" cy="5647944"/>
        </p:xfrm>
        <a:graphic>
          <a:graphicData uri="http://schemas.openxmlformats.org/drawingml/2006/table">
            <a:tbl>
              <a:tblPr/>
              <a:tblGrid>
                <a:gridCol w="638361"/>
                <a:gridCol w="624331"/>
                <a:gridCol w="434928"/>
                <a:gridCol w="441943"/>
                <a:gridCol w="477017"/>
                <a:gridCol w="512092"/>
                <a:gridCol w="533137"/>
                <a:gridCol w="568211"/>
                <a:gridCol w="568211"/>
                <a:gridCol w="540152"/>
                <a:gridCol w="470003"/>
                <a:gridCol w="462988"/>
                <a:gridCol w="491047"/>
                <a:gridCol w="436681"/>
                <a:gridCol w="491047"/>
                <a:gridCol w="512092"/>
                <a:gridCol w="441943"/>
                <a:gridCol w="499816"/>
              </a:tblGrid>
              <a:tr h="216454">
                <a:tc>
                  <a:txBody>
                    <a:bodyPr/>
                    <a:lstStyle/>
                    <a:p>
                      <a:pPr algn="l" fontAlgn="b"/>
                      <a:r>
                        <a:rPr lang="en-US" sz="1050" b="0" i="0" u="none" strike="noStrike" dirty="0">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6">
                  <a:txBody>
                    <a:bodyPr/>
                    <a:lstStyle/>
                    <a:p>
                      <a:pPr algn="ctr" fontAlgn="b"/>
                      <a:r>
                        <a:rPr lang="en-US" sz="1050" b="1" i="0" u="none" strike="noStrike" dirty="0">
                          <a:solidFill>
                            <a:srgbClr val="000000"/>
                          </a:solidFill>
                          <a:effectLst/>
                          <a:latin typeface="+mn-lt"/>
                        </a:rPr>
                        <a:t>PLANNING POLICY STAGES</a:t>
                      </a:r>
                    </a:p>
                  </a:txBody>
                  <a:tcPr marL="4643" marR="4643" marT="61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5454">
                <a:tc>
                  <a:txBody>
                    <a:bodyPr/>
                    <a:lstStyle/>
                    <a:p>
                      <a:pPr algn="l" fontAlgn="b"/>
                      <a:r>
                        <a:rPr lang="en-US" sz="1050" b="1" i="0" u="none" strike="noStrike">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b"/>
                      <a:r>
                        <a:rPr lang="en-US" sz="1050" b="1" i="0" u="none" strike="noStrike">
                          <a:solidFill>
                            <a:srgbClr val="000000"/>
                          </a:solidFill>
                          <a:effectLst/>
                          <a:latin typeface="+mn-lt"/>
                        </a:rPr>
                        <a:t>Strategy (policy) formulation</a:t>
                      </a:r>
                    </a:p>
                  </a:txBody>
                  <a:tcPr marL="4643" marR="4643" marT="619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fontAlgn="b"/>
                      <a:r>
                        <a:rPr lang="en-US" sz="1050" b="1" i="0" u="none" strike="noStrike">
                          <a:solidFill>
                            <a:srgbClr val="000000"/>
                          </a:solidFill>
                          <a:effectLst/>
                          <a:latin typeface="+mn-lt"/>
                        </a:rPr>
                        <a:t>planning of Strategy implementation</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50" b="1" i="0" u="none" strike="noStrike">
                          <a:solidFill>
                            <a:srgbClr val="000000"/>
                          </a:solidFill>
                          <a:effectLst/>
                          <a:latin typeface="+mn-lt"/>
                        </a:rPr>
                        <a:t>implementation of Strategy and evaluation </a:t>
                      </a:r>
                    </a:p>
                  </a:txBody>
                  <a:tcPr marL="4643" marR="4643" marT="619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602564">
                <a:tc>
                  <a:txBody>
                    <a:bodyPr/>
                    <a:lstStyle/>
                    <a:p>
                      <a:pPr algn="ctr" fontAlgn="b"/>
                      <a:r>
                        <a:rPr lang="en-US" sz="1050" b="1" i="0" u="none" strike="noStrike">
                          <a:solidFill>
                            <a:srgbClr val="000000"/>
                          </a:solidFill>
                          <a:effectLst/>
                          <a:latin typeface="+mn-lt"/>
                        </a:rPr>
                        <a:t>horizon </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a:solidFill>
                            <a:srgbClr val="000000"/>
                          </a:solidFill>
                          <a:effectLst/>
                          <a:latin typeface="+mn-lt"/>
                        </a:rPr>
                        <a:t>level </a:t>
                      </a:r>
                    </a:p>
                  </a:txBody>
                  <a:tcPr marL="4643" marR="4643" marT="619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none" strike="noStrike" dirty="0">
                          <a:solidFill>
                            <a:srgbClr val="000000"/>
                          </a:solidFill>
                          <a:effectLst/>
                          <a:latin typeface="+mn-lt"/>
                        </a:rPr>
                        <a:t>strategic analysis </a:t>
                      </a:r>
                    </a:p>
                  </a:txBody>
                  <a:tcPr marL="4643" marR="4643" marT="619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000" b="1" i="0" u="none" strike="noStrike" dirty="0">
                          <a:solidFill>
                            <a:srgbClr val="000000"/>
                          </a:solidFill>
                          <a:effectLst/>
                          <a:latin typeface="+mn-lt"/>
                        </a:rPr>
                        <a:t>formulation of problems</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000" b="1" i="0" u="none" strike="noStrike" dirty="0">
                          <a:solidFill>
                            <a:srgbClr val="000000"/>
                          </a:solidFill>
                          <a:effectLst/>
                          <a:latin typeface="+mn-lt"/>
                        </a:rPr>
                        <a:t>setting of long term targets</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000" b="1" i="0" u="none" strike="noStrike" dirty="0">
                          <a:solidFill>
                            <a:srgbClr val="000000"/>
                          </a:solidFill>
                          <a:effectLst/>
                          <a:latin typeface="+mn-lt"/>
                        </a:rPr>
                        <a:t>setting of operational targets</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000" b="1" i="0" u="none" strike="noStrike" dirty="0">
                          <a:solidFill>
                            <a:srgbClr val="000000"/>
                          </a:solidFill>
                          <a:effectLst/>
                          <a:latin typeface="+mn-lt"/>
                        </a:rPr>
                        <a:t>setting of indicators of success</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000" b="1" i="0" u="none" strike="noStrike" dirty="0">
                          <a:solidFill>
                            <a:srgbClr val="000000"/>
                          </a:solidFill>
                          <a:effectLst/>
                          <a:latin typeface="+mn-lt"/>
                        </a:rPr>
                        <a:t>setting the principle of management  and accountability </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000" b="1" i="0" u="none" strike="noStrike" dirty="0">
                          <a:solidFill>
                            <a:srgbClr val="000000"/>
                          </a:solidFill>
                          <a:effectLst/>
                          <a:latin typeface="+mn-lt"/>
                        </a:rPr>
                        <a:t>assessment of alternative measures and selection of measures</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none" strike="noStrike" dirty="0">
                          <a:solidFill>
                            <a:srgbClr val="000000"/>
                          </a:solidFill>
                          <a:effectLst/>
                          <a:latin typeface="+mn-lt"/>
                        </a:rPr>
                        <a:t>assessment of resources and identification of financing sources</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none" strike="noStrike" dirty="0">
                          <a:solidFill>
                            <a:srgbClr val="000000"/>
                          </a:solidFill>
                          <a:effectLst/>
                          <a:latin typeface="+mn-lt"/>
                        </a:rPr>
                        <a:t>calculation of costs / budget</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none" strike="noStrike" dirty="0">
                          <a:solidFill>
                            <a:srgbClr val="000000"/>
                          </a:solidFill>
                          <a:effectLst/>
                          <a:latin typeface="+mn-lt"/>
                        </a:rPr>
                        <a:t>setting the structures and systems </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none" strike="noStrike" dirty="0">
                          <a:solidFill>
                            <a:srgbClr val="000000"/>
                          </a:solidFill>
                          <a:effectLst/>
                          <a:latin typeface="+mn-lt"/>
                        </a:rPr>
                        <a:t>design of </a:t>
                      </a:r>
                      <a:r>
                        <a:rPr lang="en-US" sz="1000" b="1" i="0" u="none" strike="noStrike" dirty="0" err="1">
                          <a:solidFill>
                            <a:srgbClr val="000000"/>
                          </a:solidFill>
                          <a:effectLst/>
                          <a:latin typeface="+mn-lt"/>
                        </a:rPr>
                        <a:t>portofolios</a:t>
                      </a:r>
                      <a:r>
                        <a:rPr lang="en-US" sz="1000" b="1" i="0" u="none" strike="noStrike" dirty="0">
                          <a:solidFill>
                            <a:srgbClr val="000000"/>
                          </a:solidFill>
                          <a:effectLst/>
                          <a:latin typeface="+mn-lt"/>
                        </a:rPr>
                        <a:t> / programs</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none" strike="noStrike" dirty="0">
                          <a:solidFill>
                            <a:srgbClr val="000000"/>
                          </a:solidFill>
                          <a:effectLst/>
                          <a:latin typeface="+mn-lt"/>
                        </a:rPr>
                        <a:t>selection of actions / projects</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none" strike="noStrike" dirty="0">
                          <a:solidFill>
                            <a:srgbClr val="000000"/>
                          </a:solidFill>
                          <a:effectLst/>
                          <a:latin typeface="+mn-lt"/>
                        </a:rPr>
                        <a:t>setting  of data collection mechanisms</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000" b="1" i="0" u="none" strike="noStrike" dirty="0" err="1">
                          <a:solidFill>
                            <a:srgbClr val="000000"/>
                          </a:solidFill>
                          <a:effectLst/>
                          <a:latin typeface="+mn-lt"/>
                        </a:rPr>
                        <a:t>Establisment</a:t>
                      </a:r>
                      <a:r>
                        <a:rPr lang="en-US" sz="1000" b="1" i="0" u="none" strike="noStrike" dirty="0">
                          <a:solidFill>
                            <a:srgbClr val="000000"/>
                          </a:solidFill>
                          <a:effectLst/>
                          <a:latin typeface="+mn-lt"/>
                        </a:rPr>
                        <a:t> of monitoring procedures (regularity, content)</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000" b="1" i="0" u="none" strike="noStrike" dirty="0">
                          <a:solidFill>
                            <a:srgbClr val="000000"/>
                          </a:solidFill>
                          <a:effectLst/>
                          <a:latin typeface="+mn-lt"/>
                        </a:rPr>
                        <a:t>Data analysis and assessment</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000" b="1" i="0" u="none" strike="noStrike" dirty="0">
                          <a:solidFill>
                            <a:srgbClr val="000000"/>
                          </a:solidFill>
                          <a:effectLst/>
                          <a:latin typeface="+mn-lt"/>
                        </a:rPr>
                        <a:t>use of assessment results for decisions</a:t>
                      </a:r>
                    </a:p>
                  </a:txBody>
                  <a:tcPr marL="4643" marR="4643" marT="619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70569">
                <a:tc rowSpan="2">
                  <a:txBody>
                    <a:bodyPr/>
                    <a:lstStyle/>
                    <a:p>
                      <a:pPr algn="ctr" fontAlgn="b"/>
                      <a:r>
                        <a:rPr lang="en-US" sz="1050" b="1" i="0" u="none" strike="noStrike" dirty="0">
                          <a:solidFill>
                            <a:srgbClr val="000000"/>
                          </a:solidFill>
                          <a:effectLst/>
                          <a:latin typeface="+mn-lt"/>
                        </a:rPr>
                        <a:t>long term</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mn-lt"/>
                        </a:rPr>
                        <a:t>EU2020</a:t>
                      </a:r>
                    </a:p>
                  </a:txBody>
                  <a:tcPr marL="4643" marR="4643" marT="619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a:solidFill>
                            <a:srgbClr val="000000"/>
                          </a:solidFill>
                          <a:effectLst/>
                          <a:latin typeface="+mn-lt"/>
                        </a:rPr>
                        <a:t>x</a:t>
                      </a:r>
                    </a:p>
                  </a:txBody>
                  <a:tcPr marL="4643" marR="4643" marT="619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50" b="0" i="0" u="none" strike="noStrike">
                          <a:solidFill>
                            <a:srgbClr val="000000"/>
                          </a:solidFill>
                          <a:effectLst/>
                          <a:latin typeface="+mn-lt"/>
                        </a:rPr>
                        <a:t>x</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50" b="0" i="0" u="none" strike="noStrike">
                          <a:solidFill>
                            <a:srgbClr val="000000"/>
                          </a:solidFill>
                          <a:effectLst/>
                          <a:latin typeface="+mn-lt"/>
                        </a:rPr>
                        <a:t>x</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50" b="0" i="0" u="none" strike="noStrike">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50" b="0" i="0" u="none" strike="noStrike">
                          <a:solidFill>
                            <a:srgbClr val="000000"/>
                          </a:solidFill>
                          <a:effectLst/>
                          <a:latin typeface="+mn-lt"/>
                        </a:rPr>
                        <a:t>x</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050" b="0" i="0" u="none" strike="noStrike">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050" b="0" i="0" u="none" strike="noStrike">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050" b="0" i="0" u="none" strike="noStrike">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050" b="0" i="0" u="none" strike="noStrike">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050" b="0" i="0" u="none" strike="noStrike">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70569">
                <a:tc vMerge="1">
                  <a:txBody>
                    <a:bodyPr/>
                    <a:lstStyle/>
                    <a:p>
                      <a:endParaRPr lang="en-US"/>
                    </a:p>
                  </a:txBody>
                  <a:tcPr/>
                </a:tc>
                <a:tc>
                  <a:txBody>
                    <a:bodyPr/>
                    <a:lstStyle/>
                    <a:p>
                      <a:pPr algn="l" fontAlgn="b"/>
                      <a:r>
                        <a:rPr lang="en-US" sz="1050" b="0" i="0" u="none" strike="noStrike">
                          <a:solidFill>
                            <a:srgbClr val="000000"/>
                          </a:solidFill>
                          <a:effectLst/>
                          <a:latin typeface="+mn-lt"/>
                        </a:rPr>
                        <a:t>national</a:t>
                      </a:r>
                    </a:p>
                  </a:txBody>
                  <a:tcPr marL="4643" marR="4643" marT="619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a:solidFill>
                            <a:srgbClr val="000000"/>
                          </a:solidFill>
                          <a:effectLst/>
                          <a:latin typeface="+mn-lt"/>
                        </a:rPr>
                        <a:t>x</a:t>
                      </a:r>
                    </a:p>
                  </a:txBody>
                  <a:tcPr marL="4643" marR="4643" marT="619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50" b="0" i="0" u="none" strike="noStrike">
                          <a:solidFill>
                            <a:srgbClr val="000000"/>
                          </a:solidFill>
                          <a:effectLst/>
                          <a:latin typeface="+mn-lt"/>
                        </a:rPr>
                        <a:t>x</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50" b="0" i="0" u="none" strike="noStrike">
                          <a:solidFill>
                            <a:srgbClr val="000000"/>
                          </a:solidFill>
                          <a:effectLst/>
                          <a:latin typeface="+mn-lt"/>
                        </a:rPr>
                        <a:t>x</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50" b="0" i="0" u="none" strike="noStrike">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50" b="0" i="0" u="none" strike="noStrike">
                          <a:solidFill>
                            <a:srgbClr val="000000"/>
                          </a:solidFill>
                          <a:effectLst/>
                          <a:latin typeface="+mn-lt"/>
                        </a:rPr>
                        <a:t>x</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50" b="0" i="0" u="none" strike="noStrike">
                          <a:solidFill>
                            <a:srgbClr val="000000"/>
                          </a:solidFill>
                          <a:effectLst/>
                          <a:latin typeface="+mn-lt"/>
                        </a:rPr>
                        <a:t>x</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50" b="0" i="0" u="none" strike="noStrike">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a:solidFill>
                            <a:srgbClr val="000000"/>
                          </a:solidFill>
                          <a:effectLst/>
                          <a:latin typeface="+mn-lt"/>
                        </a:rPr>
                        <a:t>x</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50" b="0" i="0" u="none" strike="noStrike">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50" b="0" i="0" u="none" strike="noStrike">
                          <a:solidFill>
                            <a:srgbClr val="000000"/>
                          </a:solidFill>
                          <a:effectLst/>
                          <a:latin typeface="+mn-lt"/>
                        </a:rPr>
                        <a:t>x</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50" b="0" i="0" u="none" strike="noStrike">
                          <a:solidFill>
                            <a:srgbClr val="000000"/>
                          </a:solidFill>
                          <a:effectLst/>
                          <a:latin typeface="+mn-lt"/>
                        </a:rPr>
                        <a:t>x</a:t>
                      </a:r>
                    </a:p>
                  </a:txBody>
                  <a:tcPr marL="4643" marR="4643" marT="619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325454">
                <a:tc rowSpan="3">
                  <a:txBody>
                    <a:bodyPr/>
                    <a:lstStyle/>
                    <a:p>
                      <a:pPr algn="ctr" fontAlgn="b"/>
                      <a:r>
                        <a:rPr lang="en-US" sz="1050" b="1" i="0" u="none" strike="noStrike" dirty="0" smtClean="0">
                          <a:solidFill>
                            <a:srgbClr val="000000"/>
                          </a:solidFill>
                          <a:effectLst/>
                          <a:latin typeface="+mn-lt"/>
                        </a:rPr>
                        <a:t>Medium</a:t>
                      </a:r>
                      <a:r>
                        <a:rPr lang="hr-HR" sz="1050" b="1" i="0" u="none" strike="noStrike" dirty="0" smtClean="0">
                          <a:solidFill>
                            <a:srgbClr val="000000"/>
                          </a:solidFill>
                          <a:effectLst/>
                          <a:latin typeface="+mn-lt"/>
                        </a:rPr>
                        <a:t> </a:t>
                      </a:r>
                      <a:r>
                        <a:rPr lang="hr-HR" sz="1050" b="1" i="0" u="none" strike="noStrike" dirty="0" err="1" smtClean="0">
                          <a:solidFill>
                            <a:srgbClr val="000000"/>
                          </a:solidFill>
                          <a:effectLst/>
                          <a:latin typeface="+mn-lt"/>
                        </a:rPr>
                        <a:t>term</a:t>
                      </a:r>
                      <a:r>
                        <a:rPr lang="en-US" sz="1050" b="1" i="0" u="none" strike="noStrike" dirty="0" smtClean="0">
                          <a:solidFill>
                            <a:srgbClr val="000000"/>
                          </a:solidFill>
                          <a:effectLst/>
                          <a:latin typeface="+mn-lt"/>
                        </a:rPr>
                        <a:t>  </a:t>
                      </a:r>
                      <a:endParaRPr lang="en-US" sz="1050" b="1" i="0" u="none" strike="noStrike" dirty="0">
                        <a:solidFill>
                          <a:srgbClr val="000000"/>
                        </a:solidFill>
                        <a:effectLst/>
                        <a:latin typeface="+mn-lt"/>
                      </a:endParaRPr>
                    </a:p>
                    <a:p>
                      <a:pPr algn="ctr" fontAlgn="b"/>
                      <a:r>
                        <a:rPr lang="en-US" sz="1050" b="1" i="0" u="none" strike="noStrike" dirty="0">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mn-lt"/>
                        </a:rPr>
                        <a:t>political agenda</a:t>
                      </a:r>
                    </a:p>
                  </a:txBody>
                  <a:tcPr marL="4643" marR="4643" marT="619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a:solidFill>
                            <a:srgbClr val="000000"/>
                          </a:solidFill>
                          <a:effectLst/>
                          <a:latin typeface="+mn-lt"/>
                        </a:rPr>
                        <a:t> </a:t>
                      </a:r>
                    </a:p>
                  </a:txBody>
                  <a:tcPr marL="4643" marR="4643" marT="619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50" b="0" i="0" u="none" strike="noStrike">
                          <a:solidFill>
                            <a:srgbClr val="FF0000"/>
                          </a:solidFill>
                          <a:effectLst/>
                          <a:latin typeface="+mn-lt"/>
                        </a:rPr>
                        <a:t>x</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50" b="0" i="0" u="none" strike="noStrike">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50" b="0" i="0" u="none" strike="noStrike">
                          <a:solidFill>
                            <a:srgbClr val="FF0000"/>
                          </a:solidFill>
                          <a:effectLst/>
                          <a:latin typeface="+mn-lt"/>
                        </a:rPr>
                        <a:t>x</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50" b="0" i="0" u="none" strike="noStrike">
                          <a:solidFill>
                            <a:srgbClr val="FF0000"/>
                          </a:solidFill>
                          <a:effectLst/>
                          <a:latin typeface="+mn-lt"/>
                        </a:rPr>
                        <a:t>X</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50" b="0" i="0" u="none" strike="noStrike">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50" b="0" i="0" u="none" strike="noStrike">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50" b="0" i="0" u="none" strike="noStrike">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50" b="0" i="0" u="none" strike="noStrike">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50" b="0" i="0" u="none" strike="noStrike">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660184">
                <a:tc vMerge="1">
                  <a:txBody>
                    <a:bodyPr/>
                    <a:lstStyle/>
                    <a:p>
                      <a:endParaRPr lang="en-US"/>
                    </a:p>
                  </a:txBody>
                  <a:tcPr/>
                </a:tc>
                <a:tc>
                  <a:txBody>
                    <a:bodyPr/>
                    <a:lstStyle/>
                    <a:p>
                      <a:pPr algn="l" fontAlgn="b"/>
                      <a:r>
                        <a:rPr lang="en-US" sz="1050" b="0" i="0" u="none" strike="noStrike">
                          <a:solidFill>
                            <a:srgbClr val="000000"/>
                          </a:solidFill>
                          <a:effectLst/>
                          <a:latin typeface="+mn-lt"/>
                        </a:rPr>
                        <a:t>EU: PA and OP</a:t>
                      </a:r>
                    </a:p>
                  </a:txBody>
                  <a:tcPr marL="4643" marR="4643" marT="619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a:solidFill>
                            <a:srgbClr val="000000"/>
                          </a:solidFill>
                          <a:effectLst/>
                          <a:latin typeface="+mn-lt"/>
                        </a:rPr>
                        <a:t>x</a:t>
                      </a:r>
                    </a:p>
                  </a:txBody>
                  <a:tcPr marL="4643" marR="4643" marT="61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50" b="0" i="0" u="none" strike="noStrike">
                          <a:solidFill>
                            <a:srgbClr val="000000"/>
                          </a:solidFill>
                          <a:effectLst/>
                          <a:latin typeface="+mn-lt"/>
                        </a:rPr>
                        <a:t>x</a:t>
                      </a:r>
                    </a:p>
                  </a:txBody>
                  <a:tcPr marL="4643" marR="4643" marT="61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50" b="0" i="0" u="none" strike="noStrike">
                          <a:solidFill>
                            <a:srgbClr val="000000"/>
                          </a:solidFill>
                          <a:effectLst/>
                          <a:latin typeface="+mn-lt"/>
                        </a:rPr>
                        <a:t>x</a:t>
                      </a:r>
                    </a:p>
                  </a:txBody>
                  <a:tcPr marL="4643" marR="4643" marT="619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50" b="0" i="0" u="none" strike="noStrike" dirty="0">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50" b="0" i="0" u="none" strike="noStrike">
                          <a:solidFill>
                            <a:srgbClr val="000000"/>
                          </a:solidFill>
                          <a:effectLst/>
                          <a:latin typeface="+mn-lt"/>
                        </a:rPr>
                        <a:t> x</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50" b="0" i="0" u="none" strike="noStrike">
                          <a:solidFill>
                            <a:srgbClr val="000000"/>
                          </a:solidFill>
                          <a:effectLst/>
                          <a:latin typeface="+mn-lt"/>
                        </a:rPr>
                        <a:t> x</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50" b="0" i="0" u="none" strike="noStrike">
                          <a:solidFill>
                            <a:srgbClr val="000000"/>
                          </a:solidFill>
                          <a:effectLst/>
                          <a:latin typeface="+mn-lt"/>
                        </a:rPr>
                        <a:t> x</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50" b="0" i="0" u="none" strike="noStrike">
                          <a:solidFill>
                            <a:srgbClr val="000000"/>
                          </a:solidFill>
                          <a:effectLst/>
                          <a:latin typeface="+mn-lt"/>
                        </a:rPr>
                        <a:t> x</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50" b="0" i="0" u="none" strike="noStrike">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a:solidFill>
                            <a:srgbClr val="000000"/>
                          </a:solidFill>
                          <a:effectLst/>
                          <a:latin typeface="+mn-lt"/>
                        </a:rPr>
                        <a:t>x</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50" b="0" i="0" u="none" strike="noStrike">
                          <a:solidFill>
                            <a:srgbClr val="000000"/>
                          </a:solidFill>
                          <a:effectLst/>
                          <a:latin typeface="+mn-lt"/>
                        </a:rPr>
                        <a:t>x</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50" b="0" i="0" u="none" strike="noStrike">
                          <a:solidFill>
                            <a:srgbClr val="000000"/>
                          </a:solidFill>
                          <a:effectLst/>
                          <a:latin typeface="+mn-lt"/>
                        </a:rPr>
                        <a:t>x</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50" b="0" i="0" u="none" strike="noStrike">
                          <a:solidFill>
                            <a:srgbClr val="000000"/>
                          </a:solidFill>
                          <a:effectLst/>
                          <a:latin typeface="+mn-lt"/>
                        </a:rPr>
                        <a:t>x</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50" b="0" i="0" u="none" strike="noStrike">
                          <a:solidFill>
                            <a:srgbClr val="000000"/>
                          </a:solidFill>
                          <a:effectLst/>
                          <a:latin typeface="+mn-lt"/>
                        </a:rPr>
                        <a:t>x</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50" b="0" i="0" u="none" strike="noStrike">
                          <a:solidFill>
                            <a:srgbClr val="000000"/>
                          </a:solidFill>
                          <a:effectLst/>
                          <a:latin typeface="+mn-lt"/>
                        </a:rPr>
                        <a:t>x</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50" b="0" i="0" u="none" strike="noStrike">
                          <a:solidFill>
                            <a:srgbClr val="000000"/>
                          </a:solidFill>
                          <a:effectLst/>
                          <a:latin typeface="+mn-lt"/>
                        </a:rPr>
                        <a:t>x</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804370">
                <a:tc vMerge="1">
                  <a:txBody>
                    <a:bodyPr/>
                    <a:lstStyle/>
                    <a:p>
                      <a:pPr algn="ctr" fontAlgn="b"/>
                      <a:endParaRPr lang="en-US" sz="1050" b="1" i="0" u="none" strike="noStrike" dirty="0">
                        <a:solidFill>
                          <a:srgbClr val="000000"/>
                        </a:solidFill>
                        <a:effectLst/>
                        <a:latin typeface="+mn-lt"/>
                      </a:endParaRP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mn-lt"/>
                        </a:rPr>
                        <a:t>national, sectorial, regional documents</a:t>
                      </a:r>
                    </a:p>
                  </a:txBody>
                  <a:tcPr marL="4643" marR="4643" marT="619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a:solidFill>
                            <a:srgbClr val="000000"/>
                          </a:solidFill>
                          <a:effectLst/>
                          <a:latin typeface="+mn-lt"/>
                        </a:rPr>
                        <a:t>x</a:t>
                      </a:r>
                    </a:p>
                  </a:txBody>
                  <a:tcPr marL="4643" marR="4643" marT="619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50" b="0" i="0" u="none" strike="noStrike">
                          <a:solidFill>
                            <a:srgbClr val="000000"/>
                          </a:solidFill>
                          <a:effectLst/>
                          <a:latin typeface="+mn-lt"/>
                        </a:rPr>
                        <a:t>x</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50" b="0" i="0" u="none" strike="noStrike">
                          <a:solidFill>
                            <a:srgbClr val="000000"/>
                          </a:solidFill>
                          <a:effectLst/>
                          <a:latin typeface="+mn-lt"/>
                        </a:rPr>
                        <a:t>x</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50" b="0" i="0" u="none" strike="noStrike">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50" b="0" i="0" u="none" strike="noStrike">
                          <a:solidFill>
                            <a:srgbClr val="000000"/>
                          </a:solidFill>
                          <a:effectLst/>
                          <a:latin typeface="+mn-lt"/>
                        </a:rPr>
                        <a:t>x</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50" b="0" i="0" u="none" strike="noStrike">
                          <a:solidFill>
                            <a:srgbClr val="000000"/>
                          </a:solidFill>
                          <a:effectLst/>
                          <a:latin typeface="+mn-lt"/>
                        </a:rPr>
                        <a:t>x</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50" b="0" i="0" u="none" strike="noStrike">
                          <a:solidFill>
                            <a:srgbClr val="000000"/>
                          </a:solidFill>
                          <a:effectLst/>
                          <a:latin typeface="+mn-lt"/>
                        </a:rPr>
                        <a:t>x</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50" b="0" i="0" u="none" strike="noStrike">
                          <a:solidFill>
                            <a:srgbClr val="000000"/>
                          </a:solidFill>
                          <a:effectLst/>
                          <a:latin typeface="+mn-lt"/>
                        </a:rPr>
                        <a:t>x</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50" b="0" i="0" u="none" strike="noStrike">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a:solidFill>
                            <a:srgbClr val="000000"/>
                          </a:solidFill>
                          <a:effectLst/>
                          <a:latin typeface="+mn-lt"/>
                        </a:rPr>
                        <a:t>x</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50" b="0" i="0" u="none" strike="noStrike">
                          <a:solidFill>
                            <a:srgbClr val="000000"/>
                          </a:solidFill>
                          <a:effectLst/>
                          <a:latin typeface="+mn-lt"/>
                        </a:rPr>
                        <a:t>x</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50" b="0" i="0" u="none" strike="noStrike">
                          <a:solidFill>
                            <a:srgbClr val="000000"/>
                          </a:solidFill>
                          <a:effectLst/>
                          <a:latin typeface="+mn-lt"/>
                        </a:rPr>
                        <a:t>x</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50" b="0" i="0" u="none" strike="noStrike">
                          <a:solidFill>
                            <a:srgbClr val="000000"/>
                          </a:solidFill>
                          <a:effectLst/>
                          <a:latin typeface="+mn-lt"/>
                        </a:rPr>
                        <a:t>x</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50" b="0" i="0" u="none" strike="noStrike">
                          <a:solidFill>
                            <a:srgbClr val="000000"/>
                          </a:solidFill>
                          <a:effectLst/>
                          <a:latin typeface="+mn-lt"/>
                        </a:rPr>
                        <a:t>X</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50" b="0" i="0" u="none" strike="noStrike">
                          <a:solidFill>
                            <a:srgbClr val="000000"/>
                          </a:solidFill>
                          <a:effectLst/>
                          <a:latin typeface="+mn-lt"/>
                        </a:rPr>
                        <a:t>x</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50" b="0" i="0" u="none" strike="noStrike">
                          <a:solidFill>
                            <a:srgbClr val="000000"/>
                          </a:solidFill>
                          <a:effectLst/>
                          <a:latin typeface="+mn-lt"/>
                        </a:rPr>
                        <a:t>x</a:t>
                      </a:r>
                    </a:p>
                  </a:txBody>
                  <a:tcPr marL="4643" marR="4643" marT="619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465376">
                <a:tc rowSpan="2">
                  <a:txBody>
                    <a:bodyPr/>
                    <a:lstStyle/>
                    <a:p>
                      <a:pPr algn="ctr" fontAlgn="b"/>
                      <a:r>
                        <a:rPr lang="en-US" sz="1050" b="1" i="0" u="none" strike="noStrike" dirty="0">
                          <a:solidFill>
                            <a:srgbClr val="000000"/>
                          </a:solidFill>
                          <a:effectLst/>
                          <a:latin typeface="+mn-lt"/>
                        </a:rPr>
                        <a:t>short term</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mn-lt"/>
                        </a:rPr>
                        <a:t>institutional</a:t>
                      </a:r>
                    </a:p>
                  </a:txBody>
                  <a:tcPr marL="4643" marR="4643" marT="619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a:solidFill>
                            <a:srgbClr val="000000"/>
                          </a:solidFill>
                          <a:effectLst/>
                          <a:latin typeface="+mn-lt"/>
                        </a:rPr>
                        <a:t> </a:t>
                      </a:r>
                    </a:p>
                  </a:txBody>
                  <a:tcPr marL="4643" marR="4643" marT="619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50" b="0" i="0" u="none" strike="noStrike">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50" b="0" i="0" u="none" strike="noStrike">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50" b="0" i="0" u="none" strike="noStrike">
                          <a:solidFill>
                            <a:srgbClr val="000000"/>
                          </a:solidFill>
                          <a:effectLst/>
                          <a:latin typeface="+mn-lt"/>
                        </a:rPr>
                        <a:t>strategic plans</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50" b="0" i="0" u="none" strike="noStrike">
                          <a:solidFill>
                            <a:srgbClr val="000000"/>
                          </a:solidFill>
                          <a:effectLst/>
                          <a:latin typeface="+mn-lt"/>
                        </a:rPr>
                        <a:t>strategic plans</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50" b="0" i="0" u="none" strike="noStrike">
                          <a:solidFill>
                            <a:srgbClr val="000000"/>
                          </a:solidFill>
                          <a:effectLst/>
                          <a:latin typeface="+mn-lt"/>
                        </a:rPr>
                        <a:t>FM rules</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50" b="0" i="0" u="none" strike="noStrike">
                          <a:solidFill>
                            <a:srgbClr val="000000"/>
                          </a:solidFill>
                          <a:effectLst/>
                          <a:latin typeface="+mn-lt"/>
                        </a:rPr>
                        <a:t>x</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50" b="0" i="0" u="none" strike="noStrike">
                          <a:solidFill>
                            <a:srgbClr val="000000"/>
                          </a:solidFill>
                          <a:effectLst/>
                          <a:latin typeface="+mn-lt"/>
                        </a:rPr>
                        <a:t>budget cycle</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50" b="0" i="0" u="none" strike="noStrike">
                          <a:solidFill>
                            <a:srgbClr val="000000"/>
                          </a:solidFill>
                          <a:effectLst/>
                          <a:latin typeface="+mn-lt"/>
                        </a:rPr>
                        <a:t>x</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50" b="0" i="0" u="none" strike="noStrike">
                          <a:solidFill>
                            <a:srgbClr val="000000"/>
                          </a:solidFill>
                          <a:effectLst/>
                          <a:latin typeface="+mn-lt"/>
                        </a:rPr>
                        <a:t>budget cycle</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50" b="0" i="0" u="none" strike="noStrike">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50" b="0" i="0" u="none" strike="noStrike">
                          <a:solidFill>
                            <a:srgbClr val="000000"/>
                          </a:solidFill>
                          <a:effectLst/>
                          <a:latin typeface="+mn-lt"/>
                        </a:rPr>
                        <a:t>x</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50" b="0" i="0" u="none" strike="noStrike">
                          <a:solidFill>
                            <a:srgbClr val="000000"/>
                          </a:solidFill>
                          <a:effectLst/>
                          <a:latin typeface="+mn-lt"/>
                        </a:rPr>
                        <a:t>x</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50" b="0" i="0" u="none" strike="noStrike">
                          <a:solidFill>
                            <a:srgbClr val="000000"/>
                          </a:solidFill>
                          <a:effectLst/>
                          <a:latin typeface="+mn-lt"/>
                        </a:rPr>
                        <a:t>budget cycle</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50" b="0" i="0" u="none" strike="noStrike">
                          <a:solidFill>
                            <a:srgbClr val="000000"/>
                          </a:solidFill>
                          <a:effectLst/>
                          <a:latin typeface="+mn-lt"/>
                        </a:rPr>
                        <a:t>x</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50" b="0" i="0" u="none" strike="noStrike">
                          <a:solidFill>
                            <a:srgbClr val="000000"/>
                          </a:solidFill>
                          <a:effectLst/>
                          <a:latin typeface="+mn-lt"/>
                        </a:rPr>
                        <a:t>x</a:t>
                      </a:r>
                    </a:p>
                  </a:txBody>
                  <a:tcPr marL="4643" marR="4643" marT="619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703475">
                <a:tc vMerge="1">
                  <a:txBody>
                    <a:bodyPr/>
                    <a:lstStyle/>
                    <a:p>
                      <a:endParaRPr lang="en-US"/>
                    </a:p>
                  </a:txBody>
                  <a:tcPr/>
                </a:tc>
                <a:tc>
                  <a:txBody>
                    <a:bodyPr/>
                    <a:lstStyle/>
                    <a:p>
                      <a:pPr algn="l" fontAlgn="b"/>
                      <a:r>
                        <a:rPr lang="en-US" sz="1050" b="0" i="0" u="none" strike="noStrike">
                          <a:solidFill>
                            <a:srgbClr val="000000"/>
                          </a:solidFill>
                          <a:effectLst/>
                          <a:latin typeface="+mn-lt"/>
                        </a:rPr>
                        <a:t>EU  </a:t>
                      </a:r>
                    </a:p>
                  </a:txBody>
                  <a:tcPr marL="4643" marR="4643" marT="619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a:solidFill>
                            <a:srgbClr val="000000"/>
                          </a:solidFill>
                          <a:effectLst/>
                          <a:latin typeface="+mn-lt"/>
                        </a:rPr>
                        <a:t> </a:t>
                      </a:r>
                    </a:p>
                  </a:txBody>
                  <a:tcPr marL="4643" marR="4643" marT="619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50" b="0" i="0" u="none" strike="noStrike">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50" b="0" i="0" u="none" strike="noStrike">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50" b="0" i="0" u="none" strike="noStrike">
                          <a:solidFill>
                            <a:srgbClr val="000000"/>
                          </a:solidFill>
                          <a:effectLst/>
                          <a:latin typeface="+mn-lt"/>
                        </a:rPr>
                        <a:t>NRP, convergency  progr.</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50" b="0" i="0" u="none" strike="noStrike">
                          <a:solidFill>
                            <a:srgbClr val="000000"/>
                          </a:solidFill>
                          <a:effectLst/>
                          <a:latin typeface="+mn-lt"/>
                        </a:rPr>
                        <a:t>NRP, convergency  progr.</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50" b="0" i="0" u="none" strike="noStrike">
                          <a:solidFill>
                            <a:srgbClr val="000000"/>
                          </a:solidFill>
                          <a:effectLst/>
                          <a:latin typeface="+mn-lt"/>
                        </a:rPr>
                        <a:t>NRP, convergency  progr.</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50" b="0" i="0" u="none" strike="noStrike">
                          <a:solidFill>
                            <a:srgbClr val="000000"/>
                          </a:solidFill>
                          <a:effectLst/>
                          <a:latin typeface="+mn-lt"/>
                        </a:rPr>
                        <a:t>NRP, convergency  progr.</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50" b="0" i="0" u="none" strike="noStrike">
                          <a:solidFill>
                            <a:srgbClr val="000000"/>
                          </a:solidFill>
                          <a:effectLst/>
                          <a:latin typeface="+mn-lt"/>
                        </a:rPr>
                        <a:t>x</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50" b="0" i="0" u="none" strike="noStrike">
                          <a:solidFill>
                            <a:srgbClr val="000000"/>
                          </a:solidFill>
                          <a:effectLst/>
                          <a:latin typeface="+mn-lt"/>
                        </a:rPr>
                        <a:t>x</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50" b="0" i="0" u="none" strike="noStrike">
                          <a:solidFill>
                            <a:srgbClr val="000000"/>
                          </a:solidFill>
                          <a:effectLst/>
                          <a:latin typeface="+mn-lt"/>
                        </a:rPr>
                        <a:t>NRP</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50" b="0" i="0" u="none" strike="noStrike">
                          <a:solidFill>
                            <a:srgbClr val="000000"/>
                          </a:solidFill>
                          <a:effectLst/>
                          <a:latin typeface="+mn-lt"/>
                        </a:rPr>
                        <a:t> </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50" b="0" i="0" u="none" strike="noStrike">
                          <a:solidFill>
                            <a:srgbClr val="000000"/>
                          </a:solidFill>
                          <a:effectLst/>
                          <a:latin typeface="+mn-lt"/>
                        </a:rPr>
                        <a:t>x</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50" b="0" i="0" u="none" strike="noStrike">
                          <a:solidFill>
                            <a:srgbClr val="000000"/>
                          </a:solidFill>
                          <a:effectLst/>
                          <a:latin typeface="+mn-lt"/>
                        </a:rPr>
                        <a:t>NRP</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050" b="0" i="0" u="none" strike="noStrike">
                          <a:solidFill>
                            <a:srgbClr val="000000"/>
                          </a:solidFill>
                          <a:effectLst/>
                          <a:latin typeface="+mn-lt"/>
                        </a:rPr>
                        <a:t>NRP</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50" b="0" i="0" u="none" strike="noStrike">
                          <a:solidFill>
                            <a:srgbClr val="000000"/>
                          </a:solidFill>
                          <a:effectLst/>
                          <a:latin typeface="+mn-lt"/>
                        </a:rPr>
                        <a:t>NRP</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50" b="0" i="0" u="none" strike="noStrike" dirty="0">
                          <a:solidFill>
                            <a:srgbClr val="000000"/>
                          </a:solidFill>
                          <a:effectLst/>
                          <a:latin typeface="+mn-lt"/>
                        </a:rPr>
                        <a:t>NRP</a:t>
                      </a:r>
                    </a:p>
                  </a:txBody>
                  <a:tcPr marL="4643" marR="4643" marT="61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
        <p:nvSpPr>
          <p:cNvPr id="6" name="Title 1"/>
          <p:cNvSpPr txBox="1">
            <a:spLocks/>
          </p:cNvSpPr>
          <p:nvPr/>
        </p:nvSpPr>
        <p:spPr>
          <a:xfrm>
            <a:off x="251520" y="116632"/>
            <a:ext cx="8823771" cy="936104"/>
          </a:xfrm>
          <a:prstGeom prst="rect">
            <a:avLst/>
          </a:prstGeom>
          <a:solidFill>
            <a:schemeClr val="bg1"/>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smtClean="0">
                <a:solidFill>
                  <a:schemeClr val="tx2">
                    <a:lumMod val="75000"/>
                  </a:schemeClr>
                </a:solidFill>
                <a:latin typeface="Calibri" pitchFamily="34" charset="0"/>
              </a:rPr>
              <a:t> </a:t>
            </a:r>
            <a:r>
              <a:rPr lang="en-US" sz="3200" b="1" dirty="0" smtClean="0">
                <a:solidFill>
                  <a:schemeClr val="tx2">
                    <a:lumMod val="75000"/>
                  </a:schemeClr>
                </a:solidFill>
              </a:rPr>
              <a:t>STRATEGIC PLANNING LIFECYCLE’ ELEMENTS IN CROATIA </a:t>
            </a:r>
            <a:endParaRPr lang="en-US" sz="3200" dirty="0"/>
          </a:p>
        </p:txBody>
      </p:sp>
    </p:spTree>
    <p:extLst>
      <p:ext uri="{BB962C8B-B14F-4D97-AF65-F5344CB8AC3E}">
        <p14:creationId xmlns:p14="http://schemas.microsoft.com/office/powerpoint/2010/main" val="14554772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lada RH font - Heading / Body">
      <a:majorFont>
        <a:latin typeface="VladaRHSerif Reg"/>
        <a:ea typeface=""/>
        <a:cs typeface=""/>
      </a:majorFont>
      <a:minorFont>
        <a:latin typeface="VladaRHSans Reg"/>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381</TotalTime>
  <Words>1417</Words>
  <Application>Microsoft Office PowerPoint</Application>
  <PresentationFormat>On-screen Show (4:3)</PresentationFormat>
  <Paragraphs>325</Paragraphs>
  <Slides>13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ＭＳ Ｐゴシック</vt:lpstr>
      <vt:lpstr>VladaRHSans Reg</vt:lpstr>
      <vt:lpstr>VladaRHSerif Reg</vt:lpstr>
      <vt:lpstr>Vrinda</vt:lpstr>
      <vt:lpstr>Wingdings</vt:lpstr>
      <vt:lpstr>Office Theme</vt:lpstr>
      <vt:lpstr>Strategic planning and Future of Cohesion Policy after 2020   Panel 2 “Strategic planning as an X-factor of ESI funds management”</vt:lpstr>
      <vt:lpstr>PowerPoint Presentation</vt:lpstr>
      <vt:lpstr>PowerPoint Presentation</vt:lpstr>
      <vt:lpstr>Main Findings of Programming process</vt:lpstr>
      <vt:lpstr>Current framework of strategic planning system in Croatia </vt:lpstr>
      <vt:lpstr>3 Complementary strategic planning sub-systems in Croatia</vt:lpstr>
      <vt:lpstr>Strengths of the strategic planning system in Croatia </vt:lpstr>
      <vt:lpstr>Main weaknesses of the strategic planning system in Croatia </vt:lpstr>
      <vt:lpstr>PowerPoint Presentation</vt:lpstr>
      <vt:lpstr>Future strategic planning system: scope and  goals</vt:lpstr>
      <vt:lpstr> Development of a strategic planning system at the national level  </vt:lpstr>
      <vt:lpstr>PowerPoint Presentation</vt:lpstr>
      <vt:lpstr>Thank you for your attention!</vt:lpstr>
    </vt:vector>
  </TitlesOfParts>
  <Company>vrh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Filip Ponjan</dc:creator>
  <cp:lastModifiedBy>User 7</cp:lastModifiedBy>
  <cp:revision>32</cp:revision>
  <dcterms:created xsi:type="dcterms:W3CDTF">2015-01-26T10:16:16Z</dcterms:created>
  <dcterms:modified xsi:type="dcterms:W3CDTF">2016-01-25T09:21:09Z</dcterms:modified>
</cp:coreProperties>
</file>