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7" r:id="rId3"/>
    <p:sldId id="279" r:id="rId4"/>
    <p:sldId id="259" r:id="rId5"/>
    <p:sldId id="263" r:id="rId6"/>
    <p:sldId id="258" r:id="rId7"/>
    <p:sldId id="265" r:id="rId8"/>
    <p:sldId id="262" r:id="rId9"/>
    <p:sldId id="280" r:id="rId10"/>
    <p:sldId id="281" r:id="rId11"/>
    <p:sldId id="269" r:id="rId12"/>
    <p:sldId id="267" r:id="rId13"/>
    <p:sldId id="270" r:id="rId14"/>
    <p:sldId id="272" r:id="rId15"/>
    <p:sldId id="273" r:id="rId16"/>
    <p:sldId id="277" r:id="rId17"/>
    <p:sldId id="278" r:id="rId18"/>
    <p:sldId id="274" r:id="rId19"/>
    <p:sldId id="275" r:id="rId20"/>
    <p:sldId id="271" r:id="rId21"/>
  </p:sldIdLst>
  <p:sldSz cx="9144000" cy="5715000" type="screen16x1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2622" autoAdjust="0"/>
  </p:normalViewPr>
  <p:slideViewPr>
    <p:cSldViewPr>
      <p:cViewPr varScale="1">
        <p:scale>
          <a:sx n="69" d="100"/>
          <a:sy n="69" d="100"/>
        </p:scale>
        <p:origin x="1350" y="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1\dfs\J\SF\NSRR\06_odd_273\2014-2020\99_Ostatn&#237;\03_Harmonogramy_v&#253;zev\08_data\20151021_hmg_v&#253;zev_2015_v&#353;echny_OP_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1\dfs\J\SF\NSRR\06_odd_273\2014-2020\16_V&#221;ZVY\03_Harmonogramy_v&#253;zev\08_data\20160104_hmg_v&#253;zev_2015_v&#353;echny_OP_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1\dfs\J\SF\NSRR\06_odd_273\2014-2020\16_V&#221;ZVY\03_Harmonogramy_v&#253;zev\08_data\20160111_hmg_v&#253;zev_2015_v&#353;echny_OP_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3977342351322"/>
          <c:y val="5.0925925925925923E-2"/>
          <c:w val="0.54598538053967161"/>
          <c:h val="0.94907407407407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grafy!$C$91:$C$92</c:f>
              <c:strCache>
                <c:ptCount val="2"/>
                <c:pt idx="0">
                  <c:v>plánované výzvy 2015</c:v>
                </c:pt>
                <c:pt idx="1">
                  <c:v>plánované výzvy 2016 - 2022</c:v>
                </c:pt>
              </c:strCache>
            </c:strRef>
          </c:cat>
          <c:val>
            <c:numRef>
              <c:f>(grafy!$E$91,grafy!$E$92)</c:f>
              <c:numCache>
                <c:formatCode>_-* #,##0.0\ _K_č_-;\-* #,##0.0\ _K_č_-;_-* "-"?\ _K_č_-;_-@_-</c:formatCode>
                <c:ptCount val="2"/>
                <c:pt idx="0" formatCode="_-* #,##0.0\ _K_č_-;\-* #,##0.0\ _K_č_-;_-* &quot;-&quot;??\ _K_č_-;_-@_-">
                  <c:v>281.46698327225454</c:v>
                </c:pt>
                <c:pt idx="1">
                  <c:v>370.98087278046535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grafy!$F$112</c:f>
              <c:strCache>
                <c:ptCount val="1"/>
                <c:pt idx="0">
                  <c:v>alokace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grafy!$A$113:$A$122</c:f>
              <c:strCache>
                <c:ptCount val="10"/>
                <c:pt idx="0">
                  <c:v>OP T</c:v>
                </c:pt>
                <c:pt idx="1">
                  <c:v>IROP</c:v>
                </c:pt>
                <c:pt idx="2">
                  <c:v>OP EIC</c:v>
                </c:pt>
                <c:pt idx="3">
                  <c:v>OP RDE</c:v>
                </c:pt>
                <c:pt idx="4">
                  <c:v>OP Envi</c:v>
                </c:pt>
                <c:pt idx="5">
                  <c:v>RDP</c:v>
                </c:pt>
                <c:pt idx="6">
                  <c:v>OP Empl</c:v>
                </c:pt>
                <c:pt idx="7">
                  <c:v>OP TP</c:v>
                </c:pt>
                <c:pt idx="8">
                  <c:v>OP PGP</c:v>
                </c:pt>
                <c:pt idx="9">
                  <c:v>OP F</c:v>
                </c:pt>
              </c:strCache>
            </c:strRef>
          </c:cat>
          <c:val>
            <c:numRef>
              <c:f>grafy!$Z$113:$Z$122</c:f>
              <c:numCache>
                <c:formatCode>0.0</c:formatCode>
                <c:ptCount val="10"/>
                <c:pt idx="0">
                  <c:v>4.6957694349999999</c:v>
                </c:pt>
                <c:pt idx="1">
                  <c:v>4.6406993710000002</c:v>
                </c:pt>
                <c:pt idx="2">
                  <c:v>4.3310626169999997</c:v>
                </c:pt>
                <c:pt idx="3">
                  <c:v>2.7680621099999998</c:v>
                </c:pt>
                <c:pt idx="4">
                  <c:v>2.6365928639999994</c:v>
                </c:pt>
                <c:pt idx="5">
                  <c:v>2.3056739999999998</c:v>
                </c:pt>
                <c:pt idx="6">
                  <c:v>2.1457374919999999</c:v>
                </c:pt>
                <c:pt idx="7">
                  <c:v>0.22370458200000001</c:v>
                </c:pt>
                <c:pt idx="8">
                  <c:v>0.20159010399999996</c:v>
                </c:pt>
                <c:pt idx="9" formatCode="0.00">
                  <c:v>3.1108014999999999E-2</c:v>
                </c:pt>
              </c:numCache>
            </c:numRef>
          </c:val>
        </c:ser>
        <c:ser>
          <c:idx val="0"/>
          <c:order val="1"/>
          <c:tx>
            <c:strRef>
              <c:f>grafy!$D$112</c:f>
              <c:strCache>
                <c:ptCount val="1"/>
                <c:pt idx="0">
                  <c:v>vyhlášeno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grafy!$A$113:$A$122</c:f>
              <c:strCache>
                <c:ptCount val="10"/>
                <c:pt idx="0">
                  <c:v>OP T</c:v>
                </c:pt>
                <c:pt idx="1">
                  <c:v>IROP</c:v>
                </c:pt>
                <c:pt idx="2">
                  <c:v>OP EIC</c:v>
                </c:pt>
                <c:pt idx="3">
                  <c:v>OP RDE</c:v>
                </c:pt>
                <c:pt idx="4">
                  <c:v>OP Envi</c:v>
                </c:pt>
                <c:pt idx="5">
                  <c:v>RDP</c:v>
                </c:pt>
                <c:pt idx="6">
                  <c:v>OP Empl</c:v>
                </c:pt>
                <c:pt idx="7">
                  <c:v>OP TP</c:v>
                </c:pt>
                <c:pt idx="8">
                  <c:v>OP PGP</c:v>
                </c:pt>
                <c:pt idx="9">
                  <c:v>OP F</c:v>
                </c:pt>
              </c:strCache>
            </c:strRef>
          </c:cat>
          <c:val>
            <c:numRef>
              <c:f>grafy!$Y$113:$Y$122</c:f>
              <c:numCache>
                <c:formatCode>0.0</c:formatCode>
                <c:ptCount val="10"/>
                <c:pt idx="0">
                  <c:v>3.1083436985830035</c:v>
                </c:pt>
                <c:pt idx="1">
                  <c:v>1.1661295875000923</c:v>
                </c:pt>
                <c:pt idx="2">
                  <c:v>1.0695734211402568</c:v>
                </c:pt>
                <c:pt idx="3">
                  <c:v>0.39687002848792041</c:v>
                </c:pt>
                <c:pt idx="4">
                  <c:v>0.85444707524843677</c:v>
                </c:pt>
                <c:pt idx="5">
                  <c:v>0.44396759036590328</c:v>
                </c:pt>
                <c:pt idx="6">
                  <c:v>1.3901824488501242</c:v>
                </c:pt>
                <c:pt idx="7">
                  <c:v>0.22603012320100632</c:v>
                </c:pt>
                <c:pt idx="8">
                  <c:v>1.8794627992156573E-2</c:v>
                </c:pt>
                <c:pt idx="9" formatCode="0.00">
                  <c:v>9.5636065337230368E-3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935024880"/>
        <c:axId val="-1935017808"/>
      </c:barChart>
      <c:catAx>
        <c:axId val="-193502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35017808"/>
        <c:crosses val="autoZero"/>
        <c:auto val="1"/>
        <c:lblAlgn val="ctr"/>
        <c:lblOffset val="100"/>
        <c:noMultiLvlLbl val="0"/>
      </c:catAx>
      <c:valAx>
        <c:axId val="-19350178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193502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135525246650156E-2"/>
          <c:y val="4.187997624502994E-2"/>
          <c:w val="0.84552124927295658"/>
          <c:h val="0.884937601624030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'ppt podklad'!$H$98:$H$107</c:f>
              <c:strCache>
                <c:ptCount val="10"/>
                <c:pt idx="0">
                  <c:v>OP Transport</c:v>
                </c:pt>
                <c:pt idx="1">
                  <c:v>OP Employment</c:v>
                </c:pt>
                <c:pt idx="2">
                  <c:v>Integrated Regional OP</c:v>
                </c:pt>
                <c:pt idx="3">
                  <c:v>OP Enterprise and Innovation for Competitiveness</c:v>
                </c:pt>
                <c:pt idx="4">
                  <c:v>OP Environment</c:v>
                </c:pt>
                <c:pt idx="5">
                  <c:v>Rural Development Programme</c:v>
                </c:pt>
                <c:pt idx="6">
                  <c:v>OP Research Development and Education</c:v>
                </c:pt>
                <c:pt idx="7">
                  <c:v>OP Technical Assistance</c:v>
                </c:pt>
                <c:pt idx="8">
                  <c:v>OP Prague – Growth Pole of the Czech Republic</c:v>
                </c:pt>
                <c:pt idx="9">
                  <c:v>OP Fisheries</c:v>
                </c:pt>
              </c:strCache>
            </c:strRef>
          </c:cat>
          <c:val>
            <c:numRef>
              <c:f>'ppt podklad'!$I$98:$I$107</c:f>
              <c:numCache>
                <c:formatCode>_-* #,##0.0\ _K_č_-;\-* #,##0.0\ _K_č_-;_-* "-"??\ _K_č_-;_-@_-</c:formatCode>
                <c:ptCount val="10"/>
                <c:pt idx="0">
                  <c:v>3108.3436985830035</c:v>
                </c:pt>
                <c:pt idx="1">
                  <c:v>1403.307240740316</c:v>
                </c:pt>
                <c:pt idx="2">
                  <c:v>1166.1295875000926</c:v>
                </c:pt>
                <c:pt idx="3">
                  <c:v>1069.5734211402569</c:v>
                </c:pt>
                <c:pt idx="4">
                  <c:v>854.44707524843682</c:v>
                </c:pt>
                <c:pt idx="5">
                  <c:v>443.96759036590328</c:v>
                </c:pt>
                <c:pt idx="6">
                  <c:v>434.60727366902211</c:v>
                </c:pt>
                <c:pt idx="7">
                  <c:v>226.03012320100632</c:v>
                </c:pt>
                <c:pt idx="8">
                  <c:v>41.917939990380702</c:v>
                </c:pt>
                <c:pt idx="9">
                  <c:v>9.5636065337230374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5025424"/>
        <c:axId val="-1935024336"/>
      </c:barChart>
      <c:catAx>
        <c:axId val="-19350254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1935024336"/>
        <c:crosses val="autoZero"/>
        <c:auto val="1"/>
        <c:lblAlgn val="ctr"/>
        <c:lblOffset val="100"/>
        <c:noMultiLvlLbl val="0"/>
      </c:catAx>
      <c:valAx>
        <c:axId val="-1935024336"/>
        <c:scaling>
          <c:orientation val="minMax"/>
          <c:min val="1.0000000000000005E-8"/>
        </c:scaling>
        <c:delete val="0"/>
        <c:axPos val="b"/>
        <c:majorGridlines/>
        <c:minorGridlines/>
        <c:numFmt formatCode="_-* #,##0.0\ _K_č_-;\-* #,##0.0\ _K_č_-;_-* &quot;-&quot;??\ _K_č_-;_-@_-" sourceLinked="1"/>
        <c:majorTickMark val="out"/>
        <c:minorTickMark val="none"/>
        <c:tickLblPos val="nextTo"/>
        <c:crossAx val="-1935025424"/>
        <c:crosses val="max"/>
        <c:crossBetween val="between"/>
        <c:majorUnit val="1000"/>
        <c:min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032CC-81F1-40BA-8680-2268B561DBB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B58A8B-2304-4CC3-BBC8-DEC2440F773D}">
      <dgm:prSet phldrT="[Text]" custT="1"/>
      <dgm:spPr>
        <a:xfrm>
          <a:off x="2160237" y="1695637"/>
          <a:ext cx="2664300" cy="143326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Strong coordination on the level of cities</a:t>
          </a:r>
          <a:endParaRPr lang="en-US" sz="2000" b="1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7753BEF8-6863-4909-934A-9C3C9EC0E2B7}" type="parTrans" cxnId="{1FBBF4BD-E682-4537-A214-2917A1B21FA0}">
      <dgm:prSet/>
      <dgm:spPr/>
      <dgm:t>
        <a:bodyPr/>
        <a:lstStyle/>
        <a:p>
          <a:endParaRPr lang="cs-CZ" sz="1600"/>
        </a:p>
      </dgm:t>
    </dgm:pt>
    <dgm:pt modelId="{E803A5B0-CEC3-42CD-B0F7-F7773AA08DE4}" type="sibTrans" cxnId="{1FBBF4BD-E682-4537-A214-2917A1B21FA0}">
      <dgm:prSet/>
      <dgm:spPr/>
      <dgm:t>
        <a:bodyPr/>
        <a:lstStyle/>
        <a:p>
          <a:endParaRPr lang="cs-CZ" sz="1600"/>
        </a:p>
      </dgm:t>
    </dgm:pt>
    <dgm:pt modelId="{C13BB91D-D1FE-43CC-86A8-885CDD7D7E65}">
      <dgm:prSet phldrT="[Text]" custT="1"/>
      <dgm:spPr>
        <a:xfrm rot="16200000">
          <a:off x="540059" y="-540059"/>
          <a:ext cx="2412268" cy="3492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Engagement of key partners from public, private and non-for-profit sector and on-going search for consensus</a:t>
          </a:r>
          <a:endParaRPr lang="en-US" sz="20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BB55963-F0E1-4BB7-94FE-31E2A2A3AE4D}" type="parTrans" cxnId="{12D78A71-D6DB-48F2-BBAA-1DE88737C86B}">
      <dgm:prSet/>
      <dgm:spPr/>
      <dgm:t>
        <a:bodyPr/>
        <a:lstStyle/>
        <a:p>
          <a:endParaRPr lang="cs-CZ" sz="1600"/>
        </a:p>
      </dgm:t>
    </dgm:pt>
    <dgm:pt modelId="{AAB96699-CF3C-4911-892C-8ACF1F6D4D5D}" type="sibTrans" cxnId="{12D78A71-D6DB-48F2-BBAA-1DE88737C86B}">
      <dgm:prSet/>
      <dgm:spPr/>
      <dgm:t>
        <a:bodyPr/>
        <a:lstStyle/>
        <a:p>
          <a:endParaRPr lang="cs-CZ" sz="1600"/>
        </a:p>
      </dgm:t>
    </dgm:pt>
    <dgm:pt modelId="{EED0349E-7C23-4054-89B1-E75219A1D6E0}">
      <dgm:prSet phldrT="[Text]" custT="1"/>
      <dgm:spPr>
        <a:xfrm>
          <a:off x="3492388" y="0"/>
          <a:ext cx="3492388" cy="24122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Functional approach to urban development, incl. urban-rural links</a:t>
          </a:r>
          <a:endParaRPr lang="en-US" sz="20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6A954A7-AEBA-45A0-BAF7-B97E1E8AC02F}" type="parTrans" cxnId="{0FC00C32-374A-4968-9233-AF7AB0E0C97C}">
      <dgm:prSet/>
      <dgm:spPr/>
      <dgm:t>
        <a:bodyPr/>
        <a:lstStyle/>
        <a:p>
          <a:endParaRPr lang="cs-CZ" sz="1600"/>
        </a:p>
      </dgm:t>
    </dgm:pt>
    <dgm:pt modelId="{F66D432C-D7B4-4F27-A6F6-B4DA5D99CACF}" type="sibTrans" cxnId="{0FC00C32-374A-4968-9233-AF7AB0E0C97C}">
      <dgm:prSet/>
      <dgm:spPr/>
      <dgm:t>
        <a:bodyPr/>
        <a:lstStyle/>
        <a:p>
          <a:endParaRPr lang="cs-CZ" sz="1600"/>
        </a:p>
      </dgm:t>
    </dgm:pt>
    <dgm:pt modelId="{2802B438-52E7-4BE0-A20C-B3D227BB9323}">
      <dgm:prSet phldrT="[Text]" custT="1"/>
      <dgm:spPr>
        <a:xfrm rot="10800000">
          <a:off x="0" y="2412268"/>
          <a:ext cx="3492388" cy="24122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Pressure on overall quality of planning and management and project results</a:t>
          </a:r>
          <a:endParaRPr lang="en-US" sz="20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23F572A-1A0D-448E-A39D-00BBDF609F05}" type="parTrans" cxnId="{58B485F0-7C16-44A6-A66D-9F6A6CB32B44}">
      <dgm:prSet/>
      <dgm:spPr/>
      <dgm:t>
        <a:bodyPr/>
        <a:lstStyle/>
        <a:p>
          <a:endParaRPr lang="cs-CZ" sz="1600"/>
        </a:p>
      </dgm:t>
    </dgm:pt>
    <dgm:pt modelId="{06F99A47-767F-4B7A-9664-E85B1AD84A03}" type="sibTrans" cxnId="{58B485F0-7C16-44A6-A66D-9F6A6CB32B44}">
      <dgm:prSet/>
      <dgm:spPr/>
      <dgm:t>
        <a:bodyPr/>
        <a:lstStyle/>
        <a:p>
          <a:endParaRPr lang="cs-CZ" sz="1600"/>
        </a:p>
      </dgm:t>
    </dgm:pt>
    <dgm:pt modelId="{25571F0B-C8D8-4834-8CDF-7BCD591D9DA9}">
      <dgm:prSet phldrT="[Text]" custT="1"/>
      <dgm:spPr>
        <a:xfrm rot="5400000">
          <a:off x="4032448" y="1872208"/>
          <a:ext cx="2412268" cy="3492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Integration of relevant topics (mobility-</a:t>
          </a:r>
          <a:r>
            <a:rPr lang="en-US" sz="2000" noProof="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envi</a:t>
          </a:r>
          <a:r>
            <a:rPr lang="en-US" sz="20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, education-labor market etc.) – out-of-the-box thinking</a:t>
          </a:r>
          <a:endParaRPr lang="en-US" sz="20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EC768BB-FC51-421F-AA98-5495DF5515D0}" type="parTrans" cxnId="{B4172D1B-5587-4F1B-A9C1-F53F3F1C6FCA}">
      <dgm:prSet/>
      <dgm:spPr/>
      <dgm:t>
        <a:bodyPr/>
        <a:lstStyle/>
        <a:p>
          <a:endParaRPr lang="cs-CZ" sz="1600"/>
        </a:p>
      </dgm:t>
    </dgm:pt>
    <dgm:pt modelId="{4D7C65E8-6C7B-4006-9D22-AF0D696171CB}" type="sibTrans" cxnId="{B4172D1B-5587-4F1B-A9C1-F53F3F1C6FCA}">
      <dgm:prSet/>
      <dgm:spPr/>
      <dgm:t>
        <a:bodyPr/>
        <a:lstStyle/>
        <a:p>
          <a:endParaRPr lang="cs-CZ" sz="1600"/>
        </a:p>
      </dgm:t>
    </dgm:pt>
    <dgm:pt modelId="{812F5EBB-3C34-4C97-90E9-91592B0E88EC}" type="pres">
      <dgm:prSet presAssocID="{814032CC-81F1-40BA-8680-2268B561DB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BA8BAC5-270A-4447-BFBE-EFC48DD1A719}" type="pres">
      <dgm:prSet presAssocID="{814032CC-81F1-40BA-8680-2268B561DBBB}" presName="matrix" presStyleCnt="0"/>
      <dgm:spPr/>
    </dgm:pt>
    <dgm:pt modelId="{4A46C433-CA26-47E6-89CD-460BC6E3EF28}" type="pres">
      <dgm:prSet presAssocID="{814032CC-81F1-40BA-8680-2268B561DBBB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5981138A-BE9E-4475-93B3-5C1F9BD4406F}" type="pres">
      <dgm:prSet presAssocID="{814032CC-81F1-40BA-8680-2268B561D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947B4-ACAA-44B8-8A53-955CE929FE70}" type="pres">
      <dgm:prSet presAssocID="{814032CC-81F1-40BA-8680-2268B561DBBB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47F049ED-F945-4340-805A-501768FF0255}" type="pres">
      <dgm:prSet presAssocID="{814032CC-81F1-40BA-8680-2268B561D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CF2713-43CF-4C5F-A14A-214F163453EB}" type="pres">
      <dgm:prSet presAssocID="{814032CC-81F1-40BA-8680-2268B561DBBB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C5963197-7001-43BC-BE48-2987EB3172CC}" type="pres">
      <dgm:prSet presAssocID="{814032CC-81F1-40BA-8680-2268B561D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EC0119-7037-447D-91B5-A269A31178B4}" type="pres">
      <dgm:prSet presAssocID="{814032CC-81F1-40BA-8680-2268B561DBBB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D8E9C0C3-5153-4453-81DA-7B851850E2E2}" type="pres">
      <dgm:prSet presAssocID="{814032CC-81F1-40BA-8680-2268B561D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8C8E82-78E0-4736-9584-352B01E43540}" type="pres">
      <dgm:prSet presAssocID="{814032CC-81F1-40BA-8680-2268B561DBBB}" presName="centerTile" presStyleLbl="fgShp" presStyleIdx="0" presStyleCnt="1" custScaleX="127148" custScaleY="11883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</dgm:ptLst>
  <dgm:cxnLst>
    <dgm:cxn modelId="{B4172D1B-5587-4F1B-A9C1-F53F3F1C6FCA}" srcId="{66B58A8B-2304-4CC3-BBC8-DEC2440F773D}" destId="{25571F0B-C8D8-4834-8CDF-7BCD591D9DA9}" srcOrd="3" destOrd="0" parTransId="{8EC768BB-FC51-421F-AA98-5495DF5515D0}" sibTransId="{4D7C65E8-6C7B-4006-9D22-AF0D696171CB}"/>
    <dgm:cxn modelId="{159AD26F-69C0-449F-AC1E-A8ED5D947D09}" type="presOf" srcId="{25571F0B-C8D8-4834-8CDF-7BCD591D9DA9}" destId="{55EC0119-7037-447D-91B5-A269A31178B4}" srcOrd="0" destOrd="0" presId="urn:microsoft.com/office/officeart/2005/8/layout/matrix1"/>
    <dgm:cxn modelId="{2DC00706-2DF8-405F-BEED-5358CA3F8D1A}" type="presOf" srcId="{C13BB91D-D1FE-43CC-86A8-885CDD7D7E65}" destId="{5981138A-BE9E-4475-93B3-5C1F9BD4406F}" srcOrd="1" destOrd="0" presId="urn:microsoft.com/office/officeart/2005/8/layout/matrix1"/>
    <dgm:cxn modelId="{6DF1E178-F206-477E-AB2E-11F833FDA23A}" type="presOf" srcId="{EED0349E-7C23-4054-89B1-E75219A1D6E0}" destId="{2A9947B4-ACAA-44B8-8A53-955CE929FE70}" srcOrd="0" destOrd="0" presId="urn:microsoft.com/office/officeart/2005/8/layout/matrix1"/>
    <dgm:cxn modelId="{C82D2A95-40F4-4025-9A24-69302BB06FC4}" type="presOf" srcId="{814032CC-81F1-40BA-8680-2268B561DBBB}" destId="{812F5EBB-3C34-4C97-90E9-91592B0E88EC}" srcOrd="0" destOrd="0" presId="urn:microsoft.com/office/officeart/2005/8/layout/matrix1"/>
    <dgm:cxn modelId="{67784851-89E1-4B17-A33A-59513BC42AF5}" type="presOf" srcId="{66B58A8B-2304-4CC3-BBC8-DEC2440F773D}" destId="{B28C8E82-78E0-4736-9584-352B01E43540}" srcOrd="0" destOrd="0" presId="urn:microsoft.com/office/officeart/2005/8/layout/matrix1"/>
    <dgm:cxn modelId="{1FBBF4BD-E682-4537-A214-2917A1B21FA0}" srcId="{814032CC-81F1-40BA-8680-2268B561DBBB}" destId="{66B58A8B-2304-4CC3-BBC8-DEC2440F773D}" srcOrd="0" destOrd="0" parTransId="{7753BEF8-6863-4909-934A-9C3C9EC0E2B7}" sibTransId="{E803A5B0-CEC3-42CD-B0F7-F7773AA08DE4}"/>
    <dgm:cxn modelId="{0FC00C32-374A-4968-9233-AF7AB0E0C97C}" srcId="{66B58A8B-2304-4CC3-BBC8-DEC2440F773D}" destId="{EED0349E-7C23-4054-89B1-E75219A1D6E0}" srcOrd="1" destOrd="0" parTransId="{16A954A7-AEBA-45A0-BAF7-B97E1E8AC02F}" sibTransId="{F66D432C-D7B4-4F27-A6F6-B4DA5D99CACF}"/>
    <dgm:cxn modelId="{3CEB9C0B-0D68-4FF9-B667-8413D1F1779A}" type="presOf" srcId="{2802B438-52E7-4BE0-A20C-B3D227BB9323}" destId="{C5963197-7001-43BC-BE48-2987EB3172CC}" srcOrd="1" destOrd="0" presId="urn:microsoft.com/office/officeart/2005/8/layout/matrix1"/>
    <dgm:cxn modelId="{58B485F0-7C16-44A6-A66D-9F6A6CB32B44}" srcId="{66B58A8B-2304-4CC3-BBC8-DEC2440F773D}" destId="{2802B438-52E7-4BE0-A20C-B3D227BB9323}" srcOrd="2" destOrd="0" parTransId="{A23F572A-1A0D-448E-A39D-00BBDF609F05}" sibTransId="{06F99A47-767F-4B7A-9664-E85B1AD84A03}"/>
    <dgm:cxn modelId="{48B778A1-08C9-4EFE-B7CF-29A85C482E5F}" type="presOf" srcId="{C13BB91D-D1FE-43CC-86A8-885CDD7D7E65}" destId="{4A46C433-CA26-47E6-89CD-460BC6E3EF28}" srcOrd="0" destOrd="0" presId="urn:microsoft.com/office/officeart/2005/8/layout/matrix1"/>
    <dgm:cxn modelId="{286DDA8D-2258-460B-80CD-6B59BE41F7ED}" type="presOf" srcId="{25571F0B-C8D8-4834-8CDF-7BCD591D9DA9}" destId="{D8E9C0C3-5153-4453-81DA-7B851850E2E2}" srcOrd="1" destOrd="0" presId="urn:microsoft.com/office/officeart/2005/8/layout/matrix1"/>
    <dgm:cxn modelId="{12D78A71-D6DB-48F2-BBAA-1DE88737C86B}" srcId="{66B58A8B-2304-4CC3-BBC8-DEC2440F773D}" destId="{C13BB91D-D1FE-43CC-86A8-885CDD7D7E65}" srcOrd="0" destOrd="0" parTransId="{6BB55963-F0E1-4BB7-94FE-31E2A2A3AE4D}" sibTransId="{AAB96699-CF3C-4911-892C-8ACF1F6D4D5D}"/>
    <dgm:cxn modelId="{A353A157-2030-4759-9CE8-BDD2B56FF2D4}" type="presOf" srcId="{2802B438-52E7-4BE0-A20C-B3D227BB9323}" destId="{F2CF2713-43CF-4C5F-A14A-214F163453EB}" srcOrd="0" destOrd="0" presId="urn:microsoft.com/office/officeart/2005/8/layout/matrix1"/>
    <dgm:cxn modelId="{9CBED181-9B1E-41AA-8AF9-7D4F5A19A339}" type="presOf" srcId="{EED0349E-7C23-4054-89B1-E75219A1D6E0}" destId="{47F049ED-F945-4340-805A-501768FF0255}" srcOrd="1" destOrd="0" presId="urn:microsoft.com/office/officeart/2005/8/layout/matrix1"/>
    <dgm:cxn modelId="{F9615BD2-5D7D-4206-B43C-4101935729F9}" type="presParOf" srcId="{812F5EBB-3C34-4C97-90E9-91592B0E88EC}" destId="{9BA8BAC5-270A-4447-BFBE-EFC48DD1A719}" srcOrd="0" destOrd="0" presId="urn:microsoft.com/office/officeart/2005/8/layout/matrix1"/>
    <dgm:cxn modelId="{92E524EE-2F5C-45E1-A4E4-694DC0B1BABD}" type="presParOf" srcId="{9BA8BAC5-270A-4447-BFBE-EFC48DD1A719}" destId="{4A46C433-CA26-47E6-89CD-460BC6E3EF28}" srcOrd="0" destOrd="0" presId="urn:microsoft.com/office/officeart/2005/8/layout/matrix1"/>
    <dgm:cxn modelId="{EBB775A4-AE0D-41B2-91CE-631C0547CF3C}" type="presParOf" srcId="{9BA8BAC5-270A-4447-BFBE-EFC48DD1A719}" destId="{5981138A-BE9E-4475-93B3-5C1F9BD4406F}" srcOrd="1" destOrd="0" presId="urn:microsoft.com/office/officeart/2005/8/layout/matrix1"/>
    <dgm:cxn modelId="{E39DCD35-ED31-43FE-87C9-D4335BA829E9}" type="presParOf" srcId="{9BA8BAC5-270A-4447-BFBE-EFC48DD1A719}" destId="{2A9947B4-ACAA-44B8-8A53-955CE929FE70}" srcOrd="2" destOrd="0" presId="urn:microsoft.com/office/officeart/2005/8/layout/matrix1"/>
    <dgm:cxn modelId="{5DDB833E-EBF9-4389-A1D2-8646387A0F44}" type="presParOf" srcId="{9BA8BAC5-270A-4447-BFBE-EFC48DD1A719}" destId="{47F049ED-F945-4340-805A-501768FF0255}" srcOrd="3" destOrd="0" presId="urn:microsoft.com/office/officeart/2005/8/layout/matrix1"/>
    <dgm:cxn modelId="{A354AEAB-118A-4E65-8CC2-8C3298D348F8}" type="presParOf" srcId="{9BA8BAC5-270A-4447-BFBE-EFC48DD1A719}" destId="{F2CF2713-43CF-4C5F-A14A-214F163453EB}" srcOrd="4" destOrd="0" presId="urn:microsoft.com/office/officeart/2005/8/layout/matrix1"/>
    <dgm:cxn modelId="{BF46CEA3-AAD2-4FFF-BE00-9B65B48AF1A9}" type="presParOf" srcId="{9BA8BAC5-270A-4447-BFBE-EFC48DD1A719}" destId="{C5963197-7001-43BC-BE48-2987EB3172CC}" srcOrd="5" destOrd="0" presId="urn:microsoft.com/office/officeart/2005/8/layout/matrix1"/>
    <dgm:cxn modelId="{1169EA0E-14E5-4D4C-8D0D-B8F92C79B9A6}" type="presParOf" srcId="{9BA8BAC5-270A-4447-BFBE-EFC48DD1A719}" destId="{55EC0119-7037-447D-91B5-A269A31178B4}" srcOrd="6" destOrd="0" presId="urn:microsoft.com/office/officeart/2005/8/layout/matrix1"/>
    <dgm:cxn modelId="{111DB8D3-449E-40C3-8FFA-506949A2AE86}" type="presParOf" srcId="{9BA8BAC5-270A-4447-BFBE-EFC48DD1A719}" destId="{D8E9C0C3-5153-4453-81DA-7B851850E2E2}" srcOrd="7" destOrd="0" presId="urn:microsoft.com/office/officeart/2005/8/layout/matrix1"/>
    <dgm:cxn modelId="{6505E733-A03A-48FA-91D2-6E7C940B933A}" type="presParOf" srcId="{812F5EBB-3C34-4C97-90E9-91592B0E88EC}" destId="{B28C8E82-78E0-4736-9584-352B01E435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6C433-CA26-47E6-89CD-460BC6E3EF28}">
      <dsp:nvSpPr>
        <dsp:cNvPr id="0" name=""/>
        <dsp:cNvSpPr/>
      </dsp:nvSpPr>
      <dsp:spPr>
        <a:xfrm rot="16200000">
          <a:off x="741082" y="-741082"/>
          <a:ext cx="2010223" cy="3492388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Engagement of key partners from public, private and non-for-profit sector and on-going search for consensus</a:t>
          </a:r>
          <a:endParaRPr lang="en-US" sz="2000" kern="12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5400000">
        <a:off x="0" y="0"/>
        <a:ext cx="3492388" cy="1507667"/>
      </dsp:txXfrm>
    </dsp:sp>
    <dsp:sp modelId="{2A9947B4-ACAA-44B8-8A53-955CE929FE70}">
      <dsp:nvSpPr>
        <dsp:cNvPr id="0" name=""/>
        <dsp:cNvSpPr/>
      </dsp:nvSpPr>
      <dsp:spPr>
        <a:xfrm>
          <a:off x="3492388" y="0"/>
          <a:ext cx="3492388" cy="2010223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Functional approach to urban development, incl. urban-rural links</a:t>
          </a:r>
          <a:endParaRPr lang="en-US" sz="2000" kern="12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492388" y="0"/>
        <a:ext cx="3492388" cy="1507667"/>
      </dsp:txXfrm>
    </dsp:sp>
    <dsp:sp modelId="{F2CF2713-43CF-4C5F-A14A-214F163453EB}">
      <dsp:nvSpPr>
        <dsp:cNvPr id="0" name=""/>
        <dsp:cNvSpPr/>
      </dsp:nvSpPr>
      <dsp:spPr>
        <a:xfrm rot="10800000">
          <a:off x="0" y="2010223"/>
          <a:ext cx="3492388" cy="2010223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Pressure on overall quality of planning and management and project results</a:t>
          </a:r>
          <a:endParaRPr lang="en-US" sz="2000" kern="12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10800000">
        <a:off x="0" y="2512779"/>
        <a:ext cx="3492388" cy="1507667"/>
      </dsp:txXfrm>
    </dsp:sp>
    <dsp:sp modelId="{55EC0119-7037-447D-91B5-A269A31178B4}">
      <dsp:nvSpPr>
        <dsp:cNvPr id="0" name=""/>
        <dsp:cNvSpPr/>
      </dsp:nvSpPr>
      <dsp:spPr>
        <a:xfrm rot="5400000">
          <a:off x="4233470" y="1269141"/>
          <a:ext cx="2010223" cy="3492388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Integration of relevant topics (mobility-</a:t>
          </a:r>
          <a:r>
            <a:rPr lang="en-US" sz="2000" kern="1200" noProof="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envi</a:t>
          </a:r>
          <a:r>
            <a:rPr lang="en-US" sz="2000" kern="1200" noProof="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, education-labor market etc.) – out-of-the-box thinking</a:t>
          </a:r>
          <a:endParaRPr lang="en-US" sz="2000" kern="1200" noProof="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3492388" y="2512779"/>
        <a:ext cx="3492388" cy="1507667"/>
      </dsp:txXfrm>
    </dsp:sp>
    <dsp:sp modelId="{B28C8E82-78E0-4736-9584-352B01E43540}">
      <dsp:nvSpPr>
        <dsp:cNvPr id="0" name=""/>
        <dsp:cNvSpPr/>
      </dsp:nvSpPr>
      <dsp:spPr>
        <a:xfrm>
          <a:off x="2160237" y="1413031"/>
          <a:ext cx="2664300" cy="1194384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Strong coordination on the level of cities</a:t>
          </a:r>
          <a:endParaRPr lang="en-US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218542" y="1471336"/>
        <a:ext cx="2547690" cy="107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26. 1. 2016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26. 1. 2016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8436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1" y="4714875"/>
            <a:ext cx="5438775" cy="4902200"/>
          </a:xfrm>
          <a:noFill/>
          <a:ln/>
        </p:spPr>
        <p:txBody>
          <a:bodyPr/>
          <a:lstStyle/>
          <a:p>
            <a:pPr marL="279400" marR="0" lvl="1" indent="-27940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Příprava Dohody o partnerství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respektuje principy strategického přístupu (aplikace na model Metodiky přípravy veřejných strategií)</a:t>
            </a:r>
          </a:p>
          <a:p>
            <a:pPr marL="279400" lvl="1" indent="-2794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dirty="0" smtClean="0"/>
              <a:t>Navazuje na požadavky Evropská komise, která vyžaduje posílení procesu strategického plánování.</a:t>
            </a:r>
          </a:p>
          <a:p>
            <a:pPr marL="279400" marR="0" lvl="1" indent="-2794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Příprava Dohody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 programů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je tak řešena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pomocí strategického přístupu včetně zapojení všech dotčených partnerů.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400" dirty="0" smtClean="0"/>
          </a:p>
        </p:txBody>
      </p:sp>
    </p:spTree>
    <p:extLst>
      <p:ext uri="{BB962C8B-B14F-4D97-AF65-F5344CB8AC3E}">
        <p14:creationId xmlns:p14="http://schemas.microsoft.com/office/powerpoint/2010/main" val="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Na schématu</a:t>
            </a:r>
            <a:r>
              <a:rPr lang="cs-CZ" altLang="cs-CZ" baseline="0" dirty="0" smtClean="0"/>
              <a:t> vidíte proces vyjednávání Dohody o partnerství a programů, obecně lze konstatovat, že ČR po vydání nařízení během prvního Q roku 2014 připravila finální znění </a:t>
            </a:r>
            <a:r>
              <a:rPr lang="cs-CZ" altLang="cs-CZ" baseline="0" dirty="0" err="1" smtClean="0"/>
              <a:t>DoP</a:t>
            </a:r>
            <a:r>
              <a:rPr lang="cs-CZ" altLang="cs-CZ" baseline="0" dirty="0" smtClean="0"/>
              <a:t>, i přesto, že se jednalo o období výměny vlády, a předložila následně tento dokument EK. Ve srovnání s předchozím programovým obdobím je možné nyní zpětně říci, že schvalování programů nám zabralo více času než jsme předpokládali, a to i přesto, že s EK proběhlo několik neformálních jednání ke každému programu před jeho předložením EK oficiální cestou. Nicméně je nutné v tomto kontextu ještě připomenout, že určité čas si na evropské úrovni vzala technická revize VFR, kvůli převodu závazků z roku 2014. I přesto, že programy byly schváleny před koncem první pol. minulého roku, byly během této doby jíž připravovány první výzvy, které byly vyhlášeny již během léta 2015.</a:t>
            </a:r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B1ECC-F98F-4C6F-AA50-C0A45BD63BF0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Největší</a:t>
            </a:r>
            <a:r>
              <a:rPr lang="cs-CZ" baseline="0" dirty="0" smtClean="0"/>
              <a:t> objem finančních prostředků je směřován do podpory – dopravní infrastruktury, ochrany ŽP, posílení </a:t>
            </a:r>
            <a:r>
              <a:rPr lang="cs-CZ" baseline="0" dirty="0" err="1" smtClean="0"/>
              <a:t>VaV</a:t>
            </a:r>
            <a:r>
              <a:rPr lang="cs-CZ" baseline="0" dirty="0" smtClean="0"/>
              <a:t> a inovací.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47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NA </a:t>
            </a:r>
            <a:r>
              <a:rPr lang="cs-CZ" altLang="cs-CZ" dirty="0" err="1" smtClean="0"/>
              <a:t>slidu</a:t>
            </a:r>
            <a:r>
              <a:rPr lang="cs-CZ" altLang="cs-CZ" baseline="0" dirty="0" smtClean="0"/>
              <a:t> můžete vidět rozdělení alokace mezi programy a jejich napojení na tematické cíle. Programy s nejvyšší alokací jsou OP Doprava, IROP, OP PIK a OPŽP. Toto rozložení dá se říci také kopíruje alokaci na jednotlivé </a:t>
            </a:r>
            <a:r>
              <a:rPr lang="cs-CZ" altLang="cs-CZ" baseline="0" dirty="0" err="1" smtClean="0"/>
              <a:t>tématické</a:t>
            </a:r>
            <a:r>
              <a:rPr lang="cs-CZ" altLang="cs-CZ" baseline="0" dirty="0" smtClean="0"/>
              <a:t> cíle, kterou vidíte na dalším </a:t>
            </a:r>
            <a:r>
              <a:rPr lang="cs-CZ" altLang="cs-CZ" baseline="0" dirty="0" err="1" smtClean="0"/>
              <a:t>slidu</a:t>
            </a:r>
            <a:r>
              <a:rPr lang="cs-CZ" altLang="cs-CZ" baseline="0" dirty="0" smtClean="0"/>
              <a:t>.</a:t>
            </a:r>
          </a:p>
          <a:p>
            <a:endParaRPr lang="en-US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17B10-3AA9-4F61-8187-B4965A5B931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Font typeface="Arial" charset="0"/>
              <a:buNone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Při přípravě</a:t>
            </a:r>
            <a:r>
              <a:rPr lang="cs-CZ" sz="2000" baseline="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14-20 jsme se zaměřili nejen na definování strategického rámce, ale plně využít možnosti zjednodušení, které nám nabízí legislativa, a na základě předchozích zkušeností ale také komunikaci s žadateli a příjemci. Našim cílem bylo:</a:t>
            </a:r>
            <a:endParaRPr lang="cs-CZ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zjednodušení administrativních postupů</a:t>
            </a:r>
            <a:endParaRPr lang="cs-CZ" sz="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snadnější orientace žadatele / příjemce v systému přidělování evropských dotací</a:t>
            </a:r>
            <a:endParaRPr lang="cs-CZ" sz="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zlepšení komunikace mezi žadatelem / příjemcem a poskytovatelem dotace</a:t>
            </a:r>
          </a:p>
          <a:p>
            <a:pPr marL="342900" lvl="1" indent="-342900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jednotná a srozumitelná pravidla</a:t>
            </a:r>
          </a:p>
          <a:p>
            <a:pPr marL="342900" lvl="1" indent="-342900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</a:rPr>
              <a:t>zavedení jednotné terminologie napříč celým systémem implementace</a:t>
            </a:r>
            <a:endParaRPr lang="cs-CZ" sz="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zkrácení administrativních lhůt</a:t>
            </a:r>
            <a:endParaRPr lang="cs-CZ" sz="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998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Koncentrace (zacílení) prostředků z ESI fondů do specifických typů území se specifickými problémy a zároveň rozvojovými příležitostmi </a:t>
            </a:r>
          </a:p>
          <a:p>
            <a:r>
              <a:rPr lang="cs-CZ" sz="2400" dirty="0" smtClean="0"/>
              <a:t>Územní dimenze bude </a:t>
            </a:r>
            <a:r>
              <a:rPr lang="cs-CZ" sz="2400" b="0" dirty="0" smtClean="0"/>
              <a:t>realizována dvěma způsoby: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integrovanými nástroji - (ITI – 7 oblastí, IPRÚ – 6 oblastí</a:t>
            </a:r>
            <a:r>
              <a:rPr lang="cs-CZ" b="0" baseline="0" dirty="0" smtClean="0"/>
              <a:t> </a:t>
            </a:r>
            <a:r>
              <a:rPr lang="cs-CZ" b="0" dirty="0" smtClean="0"/>
              <a:t>, CLLD – venkovský</a:t>
            </a:r>
            <a:r>
              <a:rPr lang="cs-CZ" b="0" baseline="0" dirty="0" smtClean="0"/>
              <a:t> prostor - MAS</a:t>
            </a:r>
            <a:r>
              <a:rPr lang="cs-CZ" b="0" dirty="0" smtClean="0"/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projekty ve specifických výzvách („cílené výzvy“)  - </a:t>
            </a:r>
            <a:r>
              <a:rPr lang="cs-CZ" dirty="0" smtClean="0"/>
              <a:t>zacílení územně, tematicky, územně i tematicky, jiným způsobem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3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Očekávání spojená s posílením urbánní dimenze</a:t>
            </a:r>
            <a:r>
              <a:rPr lang="cs-CZ" baseline="0" dirty="0" smtClean="0"/>
              <a:t> ESIF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1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</a:t>
            </a:r>
            <a:r>
              <a:rPr lang="cs-CZ" baseline="0" dirty="0" smtClean="0"/>
              <a:t> už jsme zmínila první výzvy byly vyhlášeny již v polovině minulého roku. Během druhé poloviny roku 2015 postupně vyhlásily výzvy všechny řídicí orgány. K 16.1 je vyhlášeno přes 170 výzev o alokaci přes 8,5 mld. EUR, což odpovídá více než 36 % celkové alokace. Na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 vidíte kolik prostředků je již z celkové alokace zahrnuto ve výzvách. Samozřejmě OP Doprava má vyhlášen největší objem prostředků, neboť v tomto programu budou spolufinancovány z fondů EU investičně náročné velké projekty. Obecně lze říci, že i s plány, které mají řídicí orgány na tento rok, dosáhnou objemy prostředků ve výzvách v tomto roce průměrně 50 % alokace programu. Některé programy ovšem cílí i k 80 %.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3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Nejvíce</a:t>
            </a:r>
            <a:r>
              <a:rPr lang="cs-CZ" baseline="0" dirty="0" smtClean="0"/>
              <a:t> výzev má k datu 16.1. vyhlášen OPZ – 47, dále pak OP PIK a OP ŽP. Z hlediska alokace ve výzvě jistě také stojí </a:t>
            </a:r>
            <a:r>
              <a:rPr lang="cs-CZ" baseline="0" smtClean="0"/>
              <a:t>za zmínku IROP.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32173-FAE1-4A1D-A381-2ADBCD82400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12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Kohezní politika</a:t>
            </a:r>
            <a:r>
              <a:rPr lang="cs-CZ" baseline="0" dirty="0" smtClean="0"/>
              <a:t> hraje důležitou roli v ČR od roku 2004. ČR již prochází třetím programovacím obdobím a vnímá vývoj kohezní politiky v horizontu posledních 15. let – nejen intenzivnější potřeba investic s jasnými výsledky a dopady, ale také na druhou stranu navyšující se legislativní náročnost koheze s tím stále náročnější administrativní požadavky.</a:t>
            </a:r>
          </a:p>
          <a:p>
            <a:r>
              <a:rPr lang="cs-CZ" baseline="0" dirty="0" smtClean="0"/>
              <a:t>ČR prošla řadou situací – nejprve finanční a ekonomickou krizí, kterou přečkala právě díky KP, následně zkušenosti s implementací v letech 2010-2011, kdy bylo nutné nastavit celý systém implementace znovu. Přesto se podařilo nastavit programy na nově období  - přechod od investic do základní infrastruktury k investicím s přidanou hodnotou – </a:t>
            </a:r>
          </a:p>
          <a:p>
            <a:endParaRPr lang="cs-CZ" b="1" baseline="0" dirty="0" smtClean="0"/>
          </a:p>
          <a:p>
            <a:r>
              <a:rPr lang="cs-CZ" b="1" baseline="0" dirty="0" err="1" smtClean="0"/>
              <a:t>Speaking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points</a:t>
            </a:r>
            <a:r>
              <a:rPr lang="cs-CZ" b="1" baseline="0" dirty="0" smtClean="0"/>
              <a:t>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Kohezní politika hraje klíčovou roli již od doby předvstupních nástrojů (ISPA, SAPARD, PHARE), od roku 2004 jde již o třetí programové období.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ČR vnímá vývoj kohezní politiky v horizontu posledních 15. let za velmi dynamický (intenzivnější potřeba investic s jasnými výsledky a dopady, na druhou stranu navyšující se legislativní náročnost koheze s tím stále náročnější administrativní požadavky).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Kohezní politika umožnila ztlumit dopady hospodářské krize.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 období 2014-2020 se podařilo nastavit ESI fondy, kde lze pozorovat přechod od investic do základní infrastruktury k investicím s přidanou hodnotou.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71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soudržnosti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významný</a:t>
            </a:r>
            <a:r>
              <a:rPr lang="en-US" dirty="0" smtClean="0"/>
              <a:t> </a:t>
            </a:r>
            <a:r>
              <a:rPr lang="en-US" dirty="0" err="1" smtClean="0"/>
              <a:t>makroekonomický</a:t>
            </a:r>
            <a:r>
              <a:rPr lang="en-US" dirty="0" smtClean="0"/>
              <a:t> </a:t>
            </a:r>
            <a:r>
              <a:rPr lang="en-US" dirty="0" err="1" smtClean="0"/>
              <a:t>dopad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ekonomiku</a:t>
            </a:r>
            <a:r>
              <a:rPr lang="en-US" dirty="0" smtClean="0"/>
              <a:t> </a:t>
            </a:r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republiky</a:t>
            </a:r>
            <a:r>
              <a:rPr lang="en-US" dirty="0" smtClean="0"/>
              <a:t>,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díky</a:t>
            </a:r>
            <a:r>
              <a:rPr lang="en-US" dirty="0" smtClean="0"/>
              <a:t> </a:t>
            </a:r>
            <a:r>
              <a:rPr lang="en-US" dirty="0" err="1" smtClean="0"/>
              <a:t>fondů</a:t>
            </a:r>
            <a:r>
              <a:rPr lang="cs-CZ" dirty="0" smtClean="0"/>
              <a:t>m</a:t>
            </a:r>
            <a:r>
              <a:rPr lang="en-US" dirty="0" smtClean="0"/>
              <a:t> EU,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hlavním</a:t>
            </a:r>
            <a:r>
              <a:rPr lang="en-US" dirty="0" smtClean="0"/>
              <a:t> </a:t>
            </a:r>
            <a:r>
              <a:rPr lang="en-US" dirty="0" err="1" smtClean="0"/>
              <a:t>nástrojem</a:t>
            </a:r>
            <a:r>
              <a:rPr lang="en-US" dirty="0" smtClean="0"/>
              <a:t> pro </a:t>
            </a:r>
            <a:r>
              <a:rPr lang="en-US" dirty="0" err="1" smtClean="0"/>
              <a:t>provádění</a:t>
            </a:r>
            <a:r>
              <a:rPr lang="en-US" dirty="0" smtClean="0"/>
              <a:t> </a:t>
            </a:r>
            <a:r>
              <a:rPr lang="en-US" dirty="0" err="1" smtClean="0"/>
              <a:t>evropské</a:t>
            </a:r>
            <a:r>
              <a:rPr lang="en-US" dirty="0" smtClean="0"/>
              <a:t> </a:t>
            </a:r>
            <a:r>
              <a:rPr lang="en-US" dirty="0" err="1" smtClean="0"/>
              <a:t>hospodářské</a:t>
            </a:r>
            <a:r>
              <a:rPr lang="en-US" dirty="0" smtClean="0"/>
              <a:t> </a:t>
            </a:r>
            <a:r>
              <a:rPr lang="en-US" dirty="0" err="1" smtClean="0"/>
              <a:t>politiky</a:t>
            </a:r>
            <a:r>
              <a:rPr lang="en-US" dirty="0" smtClean="0"/>
              <a:t> a </a:t>
            </a:r>
            <a:r>
              <a:rPr lang="en-US" dirty="0" err="1" smtClean="0"/>
              <a:t>politiky</a:t>
            </a:r>
            <a:r>
              <a:rPr lang="en-US" dirty="0" smtClean="0"/>
              <a:t> </a:t>
            </a:r>
            <a:r>
              <a:rPr lang="en-US" dirty="0" err="1" smtClean="0"/>
              <a:t>sociální</a:t>
            </a:r>
            <a:r>
              <a:rPr lang="en-US" dirty="0" smtClean="0"/>
              <a:t> </a:t>
            </a:r>
            <a:r>
              <a:rPr lang="en-US" dirty="0" err="1" smtClean="0"/>
              <a:t>soudržnosti</a:t>
            </a:r>
            <a:r>
              <a:rPr lang="en-US" dirty="0" smtClean="0"/>
              <a:t>. </a:t>
            </a:r>
            <a:r>
              <a:rPr lang="en-US" dirty="0" err="1" smtClean="0"/>
              <a:t>Prostřednictvím</a:t>
            </a:r>
            <a:r>
              <a:rPr lang="en-US" dirty="0" smtClean="0"/>
              <a:t> </a:t>
            </a:r>
            <a:r>
              <a:rPr lang="en-US" dirty="0" err="1" smtClean="0"/>
              <a:t>těchto</a:t>
            </a:r>
            <a:r>
              <a:rPr lang="en-US" dirty="0" smtClean="0"/>
              <a:t> </a:t>
            </a:r>
            <a:r>
              <a:rPr lang="en-US" dirty="0" err="1" smtClean="0"/>
              <a:t>fondů</a:t>
            </a:r>
            <a:r>
              <a:rPr lang="en-US" dirty="0" smtClean="0"/>
              <a:t> </a:t>
            </a:r>
            <a:r>
              <a:rPr lang="cs-CZ" dirty="0" smtClean="0"/>
              <a:t>jsou </a:t>
            </a:r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prostředky</a:t>
            </a:r>
            <a:r>
              <a:rPr lang="en-US" dirty="0" smtClean="0"/>
              <a:t> </a:t>
            </a:r>
            <a:r>
              <a:rPr lang="en-US" dirty="0" err="1" smtClean="0"/>
              <a:t>přiděleny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projekty</a:t>
            </a:r>
            <a:r>
              <a:rPr lang="en-US" dirty="0" smtClean="0"/>
              <a:t> </a:t>
            </a:r>
            <a:r>
              <a:rPr lang="en-US" dirty="0" err="1" smtClean="0"/>
              <a:t>zaměřené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posílení</a:t>
            </a:r>
            <a:r>
              <a:rPr lang="en-US" dirty="0" smtClean="0"/>
              <a:t> </a:t>
            </a:r>
            <a:r>
              <a:rPr lang="en-US" dirty="0" err="1" smtClean="0"/>
              <a:t>konkurenceschopnosti</a:t>
            </a:r>
            <a:r>
              <a:rPr lang="en-US" dirty="0" smtClean="0"/>
              <a:t> 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hospodářských</a:t>
            </a:r>
            <a:r>
              <a:rPr lang="en-US" dirty="0" smtClean="0"/>
              <a:t> a </a:t>
            </a:r>
            <a:r>
              <a:rPr lang="en-US" dirty="0" err="1" smtClean="0"/>
              <a:t>sociálních</a:t>
            </a:r>
            <a:r>
              <a:rPr lang="en-US" dirty="0" smtClean="0"/>
              <a:t> </a:t>
            </a:r>
            <a:r>
              <a:rPr lang="en-US" dirty="0" err="1" smtClean="0"/>
              <a:t>rozdílů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regiony</a:t>
            </a:r>
            <a:r>
              <a:rPr lang="en-US" dirty="0" smtClean="0"/>
              <a:t> a </a:t>
            </a:r>
            <a:r>
              <a:rPr lang="en-US" dirty="0" err="1" smtClean="0"/>
              <a:t>pomáhá</a:t>
            </a:r>
            <a:r>
              <a:rPr lang="cs-CZ" dirty="0" smtClean="0"/>
              <a:t>jí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k </a:t>
            </a:r>
            <a:r>
              <a:rPr lang="en-US" dirty="0" err="1" smtClean="0"/>
              <a:t>plnění</a:t>
            </a:r>
            <a:r>
              <a:rPr lang="en-US" dirty="0" smtClean="0"/>
              <a:t> </a:t>
            </a:r>
            <a:r>
              <a:rPr lang="en-US" dirty="0" err="1" smtClean="0"/>
              <a:t>cílů</a:t>
            </a:r>
            <a:r>
              <a:rPr lang="en-US" dirty="0" smtClean="0"/>
              <a:t> </a:t>
            </a:r>
            <a:r>
              <a:rPr lang="en-US" dirty="0" err="1" smtClean="0"/>
              <a:t>Lisabonské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Z </a:t>
            </a:r>
            <a:r>
              <a:rPr lang="en-US" dirty="0" err="1" smtClean="0">
                <a:solidFill>
                  <a:srgbClr val="FF0000"/>
                </a:solidFill>
              </a:rPr>
              <a:t>makroekonomického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hlediska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hlavní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přínos</a:t>
            </a:r>
            <a:r>
              <a:rPr lang="cs-CZ" baseline="0" dirty="0" smtClean="0">
                <a:solidFill>
                  <a:srgbClr val="FF0000"/>
                </a:solidFill>
              </a:rPr>
              <a:t> EU fondů spatřován v příspěvku k </a:t>
            </a:r>
            <a:r>
              <a:rPr lang="en-US" dirty="0" err="1" smtClean="0">
                <a:solidFill>
                  <a:srgbClr val="FF0000"/>
                </a:solidFill>
              </a:rPr>
              <a:t>veřejný</a:t>
            </a:r>
            <a:r>
              <a:rPr lang="cs-CZ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výdajů</a:t>
            </a:r>
            <a:r>
              <a:rPr lang="cs-CZ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soukromý</a:t>
            </a:r>
            <a:r>
              <a:rPr lang="cs-CZ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investic</a:t>
            </a:r>
            <a:r>
              <a:rPr lang="cs-CZ" dirty="0" err="1" smtClean="0">
                <a:solidFill>
                  <a:srgbClr val="FF0000"/>
                </a:solidFill>
              </a:rPr>
              <a:t>ím</a:t>
            </a:r>
            <a:r>
              <a:rPr lang="en-US" dirty="0" smtClean="0"/>
              <a:t>, </a:t>
            </a:r>
            <a:r>
              <a:rPr lang="cs-CZ" dirty="0" smtClean="0"/>
              <a:t>u</a:t>
            </a:r>
            <a:r>
              <a:rPr lang="cs-CZ" baseline="0" dirty="0" smtClean="0"/>
              <a:t> nichž je dosaženo </a:t>
            </a:r>
            <a:r>
              <a:rPr lang="en-US" dirty="0" err="1" smtClean="0"/>
              <a:t>multiplikační</a:t>
            </a:r>
            <a:r>
              <a:rPr lang="cs-CZ" dirty="0" smtClean="0"/>
              <a:t>ho</a:t>
            </a:r>
            <a:r>
              <a:rPr lang="en-US" dirty="0" smtClean="0"/>
              <a:t> </a:t>
            </a:r>
            <a:r>
              <a:rPr lang="en-US" dirty="0" err="1" smtClean="0"/>
              <a:t>efekt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díky</a:t>
            </a:r>
            <a:r>
              <a:rPr lang="en-US" dirty="0" smtClean="0"/>
              <a:t> </a:t>
            </a:r>
            <a:r>
              <a:rPr lang="en-US" dirty="0" err="1" smtClean="0"/>
              <a:t>spolufinancování</a:t>
            </a:r>
            <a:r>
              <a:rPr lang="en-US" dirty="0" smtClean="0"/>
              <a:t> z </a:t>
            </a:r>
            <a:r>
              <a:rPr lang="en-US" dirty="0" err="1" smtClean="0"/>
              <a:t>fondů</a:t>
            </a:r>
            <a:r>
              <a:rPr lang="en-US" dirty="0" smtClean="0"/>
              <a:t> EU. </a:t>
            </a:r>
            <a:r>
              <a:rPr lang="cs-CZ" dirty="0" smtClean="0"/>
              <a:t>F</a:t>
            </a:r>
            <a:r>
              <a:rPr lang="en-US" dirty="0" err="1" smtClean="0"/>
              <a:t>inanční</a:t>
            </a:r>
            <a:r>
              <a:rPr lang="en-US" dirty="0" smtClean="0"/>
              <a:t> </a:t>
            </a:r>
            <a:r>
              <a:rPr lang="en-US" dirty="0" err="1" smtClean="0"/>
              <a:t>prostředky</a:t>
            </a:r>
            <a:r>
              <a:rPr lang="en-US" dirty="0" smtClean="0"/>
              <a:t> EU </a:t>
            </a:r>
            <a:r>
              <a:rPr lang="cs-CZ" dirty="0" smtClean="0"/>
              <a:t>investované</a:t>
            </a:r>
            <a:r>
              <a:rPr lang="cs-CZ" baseline="0" dirty="0" smtClean="0"/>
              <a:t> do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podnikání</a:t>
            </a:r>
            <a:r>
              <a:rPr lang="en-US" dirty="0" smtClean="0"/>
              <a:t> a </a:t>
            </a:r>
            <a:r>
              <a:rPr lang="en-US" dirty="0" err="1" smtClean="0"/>
              <a:t>inovací</a:t>
            </a:r>
            <a:r>
              <a:rPr lang="en-US" dirty="0" smtClean="0"/>
              <a:t> </a:t>
            </a:r>
            <a:r>
              <a:rPr lang="en-US" dirty="0" err="1" smtClean="0"/>
              <a:t>přispěly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zlepšení</a:t>
            </a:r>
            <a:r>
              <a:rPr lang="en-US" dirty="0" smtClean="0"/>
              <a:t> </a:t>
            </a:r>
            <a:r>
              <a:rPr lang="en-US" dirty="0" err="1" smtClean="0"/>
              <a:t>podnikatelského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r>
              <a:rPr lang="en-US" dirty="0" smtClean="0"/>
              <a:t> v </a:t>
            </a:r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republice</a:t>
            </a:r>
            <a:r>
              <a:rPr lang="en-US" dirty="0" smtClean="0"/>
              <a:t>, </a:t>
            </a:r>
            <a:r>
              <a:rPr lang="en-US" dirty="0" err="1" smtClean="0"/>
              <a:t>zakládání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podniků</a:t>
            </a:r>
            <a:r>
              <a:rPr lang="en-US" dirty="0" smtClean="0"/>
              <a:t> 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rozvoje</a:t>
            </a:r>
            <a:r>
              <a:rPr lang="cs-CZ" dirty="0" smtClean="0"/>
              <a:t>,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inovací</a:t>
            </a:r>
            <a:r>
              <a:rPr lang="cs-CZ" baseline="0" dirty="0" smtClean="0"/>
              <a:t> přispěly k </a:t>
            </a:r>
            <a:r>
              <a:rPr lang="en-US" dirty="0" err="1" smtClean="0"/>
              <a:t>nárůst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i</a:t>
            </a:r>
            <a:r>
              <a:rPr lang="cs-CZ" dirty="0" err="1" smtClean="0"/>
              <a:t>novativních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produků</a:t>
            </a:r>
            <a:r>
              <a:rPr lang="cs-CZ" baseline="0" dirty="0" smtClean="0"/>
              <a:t> na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r>
              <a:rPr lang="cs-CZ" dirty="0" smtClean="0"/>
              <a:t>u</a:t>
            </a:r>
            <a:r>
              <a:rPr lang="en-US" dirty="0" smtClean="0"/>
              <a:t>.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výzkumu</a:t>
            </a:r>
            <a:r>
              <a:rPr lang="en-US" dirty="0" smtClean="0"/>
              <a:t> a </a:t>
            </a:r>
            <a:r>
              <a:rPr lang="en-US" dirty="0" err="1" smtClean="0"/>
              <a:t>vývoje</a:t>
            </a:r>
            <a:r>
              <a:rPr lang="en-US" dirty="0" smtClean="0"/>
              <a:t> </a:t>
            </a:r>
            <a:r>
              <a:rPr lang="en-US" dirty="0" err="1" smtClean="0"/>
              <a:t>podpo</a:t>
            </a:r>
            <a:r>
              <a:rPr lang="cs-CZ" dirty="0" err="1" smtClean="0"/>
              <a:t>řily</a:t>
            </a:r>
            <a:r>
              <a:rPr lang="cs-CZ" baseline="0" dirty="0" smtClean="0"/>
              <a:t> </a:t>
            </a:r>
            <a:r>
              <a:rPr lang="en-US" dirty="0" err="1" smtClean="0"/>
              <a:t>vytváření</a:t>
            </a:r>
            <a:r>
              <a:rPr lang="en-US" dirty="0" smtClean="0"/>
              <a:t> </a:t>
            </a:r>
            <a:r>
              <a:rPr lang="en-US" dirty="0" err="1" smtClean="0"/>
              <a:t>pracovních</a:t>
            </a:r>
            <a:r>
              <a:rPr lang="en-US" dirty="0" smtClean="0"/>
              <a:t> </a:t>
            </a:r>
            <a:r>
              <a:rPr lang="en-US" dirty="0" err="1" smtClean="0"/>
              <a:t>míst</a:t>
            </a:r>
            <a:r>
              <a:rPr lang="en-US" dirty="0" smtClean="0"/>
              <a:t> (</a:t>
            </a:r>
            <a:r>
              <a:rPr lang="en-US" dirty="0" err="1" smtClean="0"/>
              <a:t>většinou</a:t>
            </a:r>
            <a:r>
              <a:rPr lang="en-US" dirty="0" smtClean="0"/>
              <a:t> </a:t>
            </a:r>
            <a:r>
              <a:rPr lang="en-US" dirty="0" err="1" smtClean="0"/>
              <a:t>vědeckých</a:t>
            </a:r>
            <a:r>
              <a:rPr lang="en-US" dirty="0" smtClean="0"/>
              <a:t>)</a:t>
            </a:r>
            <a:r>
              <a:rPr lang="cs-CZ" dirty="0" smtClean="0"/>
              <a:t>,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transferu</a:t>
            </a:r>
            <a:r>
              <a:rPr lang="en-US" dirty="0" smtClean="0"/>
              <a:t> </a:t>
            </a:r>
            <a:r>
              <a:rPr lang="en-US" dirty="0" err="1" smtClean="0"/>
              <a:t>technologií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cs-CZ" dirty="0" smtClean="0"/>
              <a:t>ložení</a:t>
            </a:r>
            <a:r>
              <a:rPr lang="en-US" dirty="0" smtClean="0"/>
              <a:t> 8 center </a:t>
            </a:r>
            <a:r>
              <a:rPr lang="en-US" dirty="0" err="1" smtClean="0"/>
              <a:t>excelence</a:t>
            </a:r>
            <a:r>
              <a:rPr lang="en-US" dirty="0" smtClean="0"/>
              <a:t> a 40 </a:t>
            </a:r>
            <a:r>
              <a:rPr lang="en-US" dirty="0" err="1" smtClean="0"/>
              <a:t>regionálních</a:t>
            </a:r>
            <a:r>
              <a:rPr lang="en-US" dirty="0" smtClean="0"/>
              <a:t> </a:t>
            </a:r>
            <a:r>
              <a:rPr lang="en-US" dirty="0" err="1" smtClean="0"/>
              <a:t>výzkumných</a:t>
            </a:r>
            <a:r>
              <a:rPr lang="en-US" dirty="0" smtClean="0"/>
              <a:t> a </a:t>
            </a:r>
            <a:r>
              <a:rPr lang="en-US" dirty="0" err="1" smtClean="0"/>
              <a:t>vývojových</a:t>
            </a:r>
            <a:r>
              <a:rPr lang="en-US" dirty="0" smtClean="0"/>
              <a:t> center. </a:t>
            </a:r>
            <a:r>
              <a:rPr lang="en-US" dirty="0" err="1" smtClean="0"/>
              <a:t>Kromě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 </a:t>
            </a:r>
            <a:r>
              <a:rPr lang="en-US" dirty="0" err="1" smtClean="0"/>
              <a:t>téměř</a:t>
            </a:r>
            <a:r>
              <a:rPr lang="en-US" dirty="0" smtClean="0"/>
              <a:t> </a:t>
            </a:r>
            <a:r>
              <a:rPr lang="en-US" dirty="0" err="1" smtClean="0"/>
              <a:t>třetin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clusterů</a:t>
            </a:r>
            <a:r>
              <a:rPr lang="en-US" dirty="0" smtClean="0"/>
              <a:t> z </a:t>
            </a:r>
            <a:r>
              <a:rPr lang="en-US" dirty="0" err="1" smtClean="0"/>
              <a:t>celkového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</a:t>
            </a:r>
            <a:r>
              <a:rPr lang="en-US" dirty="0" err="1" smtClean="0"/>
              <a:t>klastrů</a:t>
            </a:r>
            <a:r>
              <a:rPr lang="en-US" dirty="0" smtClean="0"/>
              <a:t> v </a:t>
            </a:r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republice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podpořen</a:t>
            </a:r>
            <a:r>
              <a:rPr lang="cs-CZ" dirty="0" smtClean="0"/>
              <a:t>a</a:t>
            </a:r>
            <a:r>
              <a:rPr lang="en-US" dirty="0" smtClean="0"/>
              <a:t> z </a:t>
            </a:r>
            <a:r>
              <a:rPr lang="en-US" dirty="0" err="1" smtClean="0"/>
              <a:t>fondů</a:t>
            </a:r>
            <a:r>
              <a:rPr lang="en-US" dirty="0" smtClean="0"/>
              <a:t> EU. </a:t>
            </a:r>
            <a:r>
              <a:rPr lang="en-US" dirty="0" err="1" smtClean="0"/>
              <a:t>Tato</a:t>
            </a:r>
            <a:r>
              <a:rPr lang="en-US" dirty="0" smtClean="0"/>
              <a:t> </a:t>
            </a:r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 smtClean="0"/>
              <a:t>infrastruktury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výzkumu</a:t>
            </a:r>
            <a:r>
              <a:rPr lang="en-US" dirty="0" smtClean="0"/>
              <a:t> a </a:t>
            </a:r>
            <a:r>
              <a:rPr lang="en-US" dirty="0" err="1" smtClean="0"/>
              <a:t>vývoje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cs-CZ" dirty="0" smtClean="0"/>
              <a:t>a</a:t>
            </a:r>
            <a:r>
              <a:rPr lang="cs-CZ" baseline="0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evropských</a:t>
            </a:r>
            <a:r>
              <a:rPr lang="en-US" dirty="0" smtClean="0"/>
              <a:t> </a:t>
            </a:r>
            <a:r>
              <a:rPr lang="en-US" dirty="0" err="1" smtClean="0"/>
              <a:t>fondů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významn</a:t>
            </a:r>
            <a:r>
              <a:rPr lang="cs-CZ" dirty="0" smtClean="0"/>
              <a:t>á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to </a:t>
            </a:r>
            <a:r>
              <a:rPr lang="en-US" dirty="0" err="1" smtClean="0"/>
              <a:t>způsobilo</a:t>
            </a:r>
            <a:r>
              <a:rPr lang="en-US" dirty="0" smtClean="0"/>
              <a:t> "</a:t>
            </a:r>
            <a:r>
              <a:rPr lang="en-US" dirty="0" err="1" smtClean="0"/>
              <a:t>překreslení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r>
              <a:rPr lang="en-US" dirty="0" smtClean="0"/>
              <a:t> </a:t>
            </a:r>
            <a:r>
              <a:rPr lang="en-US" dirty="0" err="1" smtClean="0"/>
              <a:t>českého</a:t>
            </a:r>
            <a:r>
              <a:rPr lang="en-US" dirty="0" smtClean="0"/>
              <a:t> </a:t>
            </a:r>
            <a:r>
              <a:rPr lang="en-US" dirty="0" err="1" smtClean="0"/>
              <a:t>výzkumu</a:t>
            </a:r>
            <a:r>
              <a:rPr lang="en-US" dirty="0" smtClean="0"/>
              <a:t>" a </a:t>
            </a:r>
            <a:r>
              <a:rPr lang="en-US" dirty="0" err="1" smtClean="0"/>
              <a:t>regiony</a:t>
            </a:r>
            <a:r>
              <a:rPr lang="en-US" dirty="0" smtClean="0"/>
              <a:t> s </a:t>
            </a:r>
            <a:r>
              <a:rPr lang="en-US" dirty="0" err="1" smtClean="0"/>
              <a:t>nižší</a:t>
            </a:r>
            <a:r>
              <a:rPr lang="en-US" dirty="0" smtClean="0"/>
              <a:t> </a:t>
            </a:r>
            <a:r>
              <a:rPr lang="en-US" dirty="0" err="1" smtClean="0"/>
              <a:t>úrovní</a:t>
            </a:r>
            <a:r>
              <a:rPr lang="en-US" dirty="0" smtClean="0"/>
              <a:t> </a:t>
            </a:r>
            <a:r>
              <a:rPr lang="en-US" dirty="0" err="1" smtClean="0"/>
              <a:t>VaV</a:t>
            </a:r>
            <a:r>
              <a:rPr lang="en-US" dirty="0" smtClean="0"/>
              <a:t> </a:t>
            </a:r>
            <a:r>
              <a:rPr lang="en-US" dirty="0" err="1" smtClean="0"/>
              <a:t>začaly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podporovány</a:t>
            </a:r>
            <a:r>
              <a:rPr lang="en-US" dirty="0" smtClean="0"/>
              <a:t>. OP </a:t>
            </a:r>
            <a:r>
              <a:rPr lang="en-US" dirty="0" err="1" smtClean="0"/>
              <a:t>Doprava</a:t>
            </a:r>
            <a:r>
              <a:rPr lang="en-US" dirty="0" smtClean="0"/>
              <a:t> </a:t>
            </a:r>
            <a:r>
              <a:rPr lang="en-US" dirty="0" err="1" smtClean="0"/>
              <a:t>spolu</a:t>
            </a:r>
            <a:r>
              <a:rPr lang="en-US" dirty="0" smtClean="0"/>
              <a:t> s </a:t>
            </a:r>
            <a:r>
              <a:rPr lang="en-US" dirty="0" err="1" smtClean="0"/>
              <a:t>regionálními</a:t>
            </a:r>
            <a:r>
              <a:rPr lang="en-US" dirty="0" smtClean="0"/>
              <a:t> </a:t>
            </a:r>
            <a:r>
              <a:rPr lang="en-US" dirty="0" err="1" smtClean="0"/>
              <a:t>operačními</a:t>
            </a:r>
            <a:r>
              <a:rPr lang="en-US" dirty="0" smtClean="0"/>
              <a:t> </a:t>
            </a:r>
            <a:r>
              <a:rPr lang="en-US" dirty="0" err="1" smtClean="0"/>
              <a:t>programy</a:t>
            </a:r>
            <a:r>
              <a:rPr lang="en-US" dirty="0" smtClean="0"/>
              <a:t> a OP </a:t>
            </a:r>
            <a:r>
              <a:rPr lang="en-US" dirty="0" err="1" smtClean="0"/>
              <a:t>Praha</a:t>
            </a:r>
            <a:r>
              <a:rPr lang="en-US" dirty="0" smtClean="0"/>
              <a:t> </a:t>
            </a:r>
            <a:r>
              <a:rPr lang="en-US" dirty="0" err="1" smtClean="0"/>
              <a:t>Konkurenceschopnost</a:t>
            </a:r>
            <a:r>
              <a:rPr lang="en-US" dirty="0" smtClean="0"/>
              <a:t> </a:t>
            </a:r>
            <a:r>
              <a:rPr lang="en-US" dirty="0" err="1" smtClean="0"/>
              <a:t>celou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existence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významně</a:t>
            </a:r>
            <a:r>
              <a:rPr lang="en-US" dirty="0" smtClean="0"/>
              <a:t> </a:t>
            </a:r>
            <a:r>
              <a:rPr lang="en-US" dirty="0" err="1" smtClean="0"/>
              <a:t>přispěl</a:t>
            </a:r>
            <a:r>
              <a:rPr lang="cs-CZ" dirty="0" smtClean="0"/>
              <a:t>y</a:t>
            </a:r>
            <a:r>
              <a:rPr lang="en-US" dirty="0" smtClean="0"/>
              <a:t> k </a:t>
            </a:r>
            <a:r>
              <a:rPr lang="en-US" dirty="0" err="1" smtClean="0"/>
              <a:t>rozvoji</a:t>
            </a:r>
            <a:r>
              <a:rPr lang="en-US" dirty="0" smtClean="0"/>
              <a:t> </a:t>
            </a:r>
            <a:r>
              <a:rPr lang="en-US" dirty="0" err="1" smtClean="0"/>
              <a:t>dopravní</a:t>
            </a:r>
            <a:r>
              <a:rPr lang="en-US" dirty="0" smtClean="0"/>
              <a:t> </a:t>
            </a:r>
            <a:r>
              <a:rPr lang="en-US" dirty="0" err="1" smtClean="0"/>
              <a:t>infrastruktury</a:t>
            </a:r>
            <a:r>
              <a:rPr lang="en-US" dirty="0" smtClean="0"/>
              <a:t> </a:t>
            </a:r>
            <a:r>
              <a:rPr lang="en-US" dirty="0" err="1" smtClean="0"/>
              <a:t>regionálního</a:t>
            </a:r>
            <a:r>
              <a:rPr lang="en-US" dirty="0" smtClean="0"/>
              <a:t> a </a:t>
            </a:r>
            <a:r>
              <a:rPr lang="en-US" dirty="0" err="1" smtClean="0"/>
              <a:t>celostátního</a:t>
            </a:r>
            <a:r>
              <a:rPr lang="en-US" dirty="0" smtClean="0"/>
              <a:t> </a:t>
            </a:r>
            <a:r>
              <a:rPr lang="en-US" dirty="0" err="1" smtClean="0"/>
              <a:t>významu</a:t>
            </a:r>
            <a:r>
              <a:rPr lang="en-US" dirty="0" smtClean="0"/>
              <a:t>. V </a:t>
            </a:r>
            <a:r>
              <a:rPr lang="en-US" dirty="0" err="1" smtClean="0"/>
              <a:t>energetickém</a:t>
            </a:r>
            <a:r>
              <a:rPr lang="en-US" dirty="0" smtClean="0"/>
              <a:t> </a:t>
            </a:r>
            <a:r>
              <a:rPr lang="en-US" dirty="0" err="1" smtClean="0"/>
              <a:t>sektoru</a:t>
            </a:r>
            <a:r>
              <a:rPr lang="en-US" dirty="0" smtClean="0"/>
              <a:t>, </a:t>
            </a:r>
            <a:r>
              <a:rPr lang="en-US" dirty="0" err="1" smtClean="0"/>
              <a:t>projekt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spolufinancovan</a:t>
            </a:r>
            <a:r>
              <a:rPr lang="cs-CZ" dirty="0" smtClean="0"/>
              <a:t>é</a:t>
            </a:r>
            <a:r>
              <a:rPr lang="en-US" dirty="0" smtClean="0"/>
              <a:t> z </a:t>
            </a:r>
            <a:r>
              <a:rPr lang="en-US" dirty="0" err="1" smtClean="0"/>
              <a:t>fondů</a:t>
            </a:r>
            <a:r>
              <a:rPr lang="en-US" dirty="0" smtClean="0"/>
              <a:t> EU </a:t>
            </a:r>
            <a:r>
              <a:rPr lang="en-US" dirty="0" err="1" smtClean="0"/>
              <a:t>podpořil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vyšší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 </a:t>
            </a:r>
            <a:r>
              <a:rPr lang="en-US" dirty="0" err="1" smtClean="0"/>
              <a:t>obnovitelných</a:t>
            </a:r>
            <a:r>
              <a:rPr lang="en-US" dirty="0" smtClean="0"/>
              <a:t> </a:t>
            </a:r>
            <a:r>
              <a:rPr lang="en-US" dirty="0" err="1" smtClean="0"/>
              <a:t>zdrojů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a do </a:t>
            </a:r>
            <a:r>
              <a:rPr lang="en-US" dirty="0" err="1" smtClean="0"/>
              <a:t>jisté</a:t>
            </a:r>
            <a:r>
              <a:rPr lang="en-US" dirty="0" smtClean="0"/>
              <a:t> </a:t>
            </a:r>
            <a:r>
              <a:rPr lang="en-US" dirty="0" err="1" smtClean="0"/>
              <a:t>míry</a:t>
            </a:r>
            <a:r>
              <a:rPr lang="en-US" dirty="0" smtClean="0"/>
              <a:t> </a:t>
            </a:r>
            <a:r>
              <a:rPr lang="en-US" dirty="0" err="1" smtClean="0"/>
              <a:t>také</a:t>
            </a:r>
            <a:r>
              <a:rPr lang="en-US" dirty="0" smtClean="0"/>
              <a:t> </a:t>
            </a:r>
            <a:r>
              <a:rPr lang="en-US" dirty="0" err="1" smtClean="0"/>
              <a:t>zvýšení</a:t>
            </a:r>
            <a:r>
              <a:rPr lang="en-US" dirty="0" smtClean="0"/>
              <a:t> </a:t>
            </a:r>
            <a:r>
              <a:rPr lang="en-US" dirty="0" err="1" smtClean="0"/>
              <a:t>energetické</a:t>
            </a:r>
            <a:r>
              <a:rPr lang="en-US" dirty="0" smtClean="0"/>
              <a:t> </a:t>
            </a:r>
            <a:r>
              <a:rPr lang="en-US" dirty="0" err="1" smtClean="0"/>
              <a:t>účinnosti</a:t>
            </a:r>
            <a:r>
              <a:rPr lang="en-US" dirty="0" smtClean="0"/>
              <a:t> a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spotřeby</a:t>
            </a:r>
            <a:r>
              <a:rPr lang="en-US" dirty="0" smtClean="0"/>
              <a:t> PES. </a:t>
            </a:r>
            <a:r>
              <a:rPr lang="en-US" dirty="0" err="1" smtClean="0"/>
              <a:t>Významný</a:t>
            </a:r>
            <a:r>
              <a:rPr lang="en-US" dirty="0" smtClean="0"/>
              <a:t> </a:t>
            </a:r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identifikován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životního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r>
              <a:rPr lang="en-US" dirty="0" smtClean="0"/>
              <a:t>. </a:t>
            </a:r>
            <a:r>
              <a:rPr lang="en-US" dirty="0" err="1" smtClean="0"/>
              <a:t>Zde</a:t>
            </a:r>
            <a:r>
              <a:rPr lang="en-US" dirty="0" smtClean="0"/>
              <a:t> </a:t>
            </a:r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prostředky</a:t>
            </a:r>
            <a:r>
              <a:rPr lang="en-US" dirty="0" smtClean="0"/>
              <a:t> EU </a:t>
            </a:r>
            <a:r>
              <a:rPr lang="cs-CZ" dirty="0" smtClean="0"/>
              <a:t>pomohly</a:t>
            </a:r>
            <a:r>
              <a:rPr lang="cs-CZ" baseline="0" dirty="0" smtClean="0"/>
              <a:t> </a:t>
            </a:r>
            <a:r>
              <a:rPr lang="en-US" dirty="0" smtClean="0"/>
              <a:t>k </a:t>
            </a:r>
            <a:r>
              <a:rPr lang="en-US" dirty="0" err="1" smtClean="0"/>
              <a:t>výstavbě</a:t>
            </a:r>
            <a:r>
              <a:rPr lang="en-US" dirty="0" smtClean="0"/>
              <a:t> </a:t>
            </a:r>
            <a:r>
              <a:rPr lang="en-US" dirty="0" err="1" smtClean="0"/>
              <a:t>velkého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ČOV,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zařízení</a:t>
            </a:r>
            <a:r>
              <a:rPr lang="en-US" dirty="0" smtClean="0"/>
              <a:t> pro </a:t>
            </a:r>
            <a:r>
              <a:rPr lang="en-US" dirty="0" err="1" smtClean="0"/>
              <a:t>nakládání</a:t>
            </a:r>
            <a:r>
              <a:rPr lang="en-US" dirty="0" smtClean="0"/>
              <a:t> s </a:t>
            </a:r>
            <a:r>
              <a:rPr lang="en-US" dirty="0" err="1" smtClean="0"/>
              <a:t>odpady</a:t>
            </a:r>
            <a:r>
              <a:rPr lang="en-US" dirty="0" smtClean="0"/>
              <a:t>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starých</a:t>
            </a:r>
            <a:r>
              <a:rPr lang="en-US" dirty="0" smtClean="0"/>
              <a:t> </a:t>
            </a:r>
            <a:r>
              <a:rPr lang="en-US" dirty="0" err="1" smtClean="0"/>
              <a:t>ekologických</a:t>
            </a:r>
            <a:r>
              <a:rPr lang="en-US" dirty="0" smtClean="0"/>
              <a:t> </a:t>
            </a:r>
            <a:r>
              <a:rPr lang="en-US" dirty="0" err="1" smtClean="0"/>
              <a:t>zátěží</a:t>
            </a:r>
            <a:r>
              <a:rPr lang="en-US" dirty="0" smtClean="0"/>
              <a:t>.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jde</a:t>
            </a:r>
            <a:r>
              <a:rPr lang="en-US" dirty="0" smtClean="0"/>
              <a:t> o </a:t>
            </a:r>
            <a:r>
              <a:rPr lang="en-US" dirty="0" err="1" smtClean="0"/>
              <a:t>zaměstnanost</a:t>
            </a:r>
            <a:r>
              <a:rPr lang="en-US" dirty="0" smtClean="0"/>
              <a:t>, </a:t>
            </a:r>
            <a:r>
              <a:rPr lang="en-US" dirty="0" err="1" smtClean="0"/>
              <a:t>fondy</a:t>
            </a:r>
            <a:r>
              <a:rPr lang="en-US" dirty="0" smtClean="0"/>
              <a:t> EU </a:t>
            </a:r>
            <a:r>
              <a:rPr lang="en-US" dirty="0" err="1" smtClean="0"/>
              <a:t>podpořil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vytvoření</a:t>
            </a:r>
            <a:r>
              <a:rPr lang="en-US" dirty="0" smtClean="0"/>
              <a:t> </a:t>
            </a:r>
            <a:r>
              <a:rPr lang="en-US" dirty="0" err="1" smtClean="0"/>
              <a:t>velkého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</a:t>
            </a:r>
            <a:r>
              <a:rPr lang="en-US" dirty="0" err="1" smtClean="0"/>
              <a:t>pracovních</a:t>
            </a:r>
            <a:r>
              <a:rPr lang="en-US" dirty="0" smtClean="0"/>
              <a:t> </a:t>
            </a:r>
            <a:r>
              <a:rPr lang="en-US" dirty="0" err="1" smtClean="0"/>
              <a:t>míst</a:t>
            </a:r>
            <a:r>
              <a:rPr lang="cs-CZ" dirty="0" smtClean="0"/>
              <a:t>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Kokrétní</a:t>
            </a:r>
            <a:r>
              <a:rPr lang="cs-CZ" baseline="0" dirty="0" smtClean="0"/>
              <a:t> čísla Vám představím v následujících </a:t>
            </a:r>
            <a:r>
              <a:rPr lang="cs-CZ" baseline="0" dirty="0" err="1" smtClean="0"/>
              <a:t>slidech</a:t>
            </a:r>
            <a:r>
              <a:rPr lang="cs-CZ" baseline="0" dirty="0" smtClean="0"/>
              <a:t>.</a:t>
            </a:r>
          </a:p>
          <a:p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err="1" smtClean="0"/>
              <a:t>Speaking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points</a:t>
            </a:r>
            <a:r>
              <a:rPr lang="cs-CZ" b="1" baseline="0" dirty="0" smtClean="0"/>
              <a:t>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Politika soudržnosti má významný makroekonomický dopad na ekonomiku ČR.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 makroekonomického hlediska je hlavní přínos EU fondů spatřován v příspěvku k veřejným výdajům a soukromým investicím.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Finanční prostředky EU investované do oblasti podnikání a inovací přispěly ke zlepšení podnikatelského prostředí v České republice, zakládání nových podniků a jejich rozvoje, v oblasti inovací přispěly k nárůst počtu inovativních produktů na trhu.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Např. v oblasti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podpořily vytváření pracovních míst (většinou vědeckých), v oblasti transferu technologií pak založení 8 center excelence a 40 regionálních výzkumných a vývojových center.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Byly dosaženy významné výsledky v rámci rozvoje dopravní infrastruktury regionálního a celostátního významu. Doprava tak urychluje rozvoj regionů, zlepšuje mobilitu či např. zpřístupňuje možnosti podnikatelům, i občanům.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Pokud jde o zaměstnanost, fondy EU podpořily vytvoření velkého počtu pracovních míst. Konkrétní čísla Vám představím v následujících snímcích.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71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Očekáváme,</a:t>
            </a:r>
            <a:r>
              <a:rPr lang="cs-CZ" baseline="0" dirty="0" smtClean="0"/>
              <a:t> že efekty realizace fondů EU </a:t>
            </a:r>
            <a:r>
              <a:rPr lang="cs-CZ" baseline="0" dirty="0" smtClean="0">
                <a:solidFill>
                  <a:srgbClr val="FF0000"/>
                </a:solidFill>
              </a:rPr>
              <a:t>(2007-13) </a:t>
            </a:r>
            <a:r>
              <a:rPr lang="cs-CZ" baseline="0" dirty="0" smtClean="0"/>
              <a:t>v ČR v rámci EU 15ky lze vyčíslit částkou odhadem na 6,5 mld. EUR. V tomto ohledu je třeba rozlišit </a:t>
            </a:r>
          </a:p>
          <a:p>
            <a:r>
              <a:rPr lang="cs-CZ" baseline="0" dirty="0" smtClean="0"/>
              <a:t>1) Přímé zisky – kdy se firmy přímo podíleli na realizaci projektů, např. o dotaci žádala „dcera“ zahraniční firmy – zde bych mohla zmínit nejvyšší efekty pro Francii,</a:t>
            </a:r>
            <a:r>
              <a:rPr lang="en-US" dirty="0" smtClean="0"/>
              <a:t> </a:t>
            </a:r>
            <a:r>
              <a:rPr lang="en-US" dirty="0" err="1" smtClean="0"/>
              <a:t>Švédsk</a:t>
            </a:r>
            <a:r>
              <a:rPr lang="cs-CZ" dirty="0" smtClean="0"/>
              <a:t>o</a:t>
            </a:r>
            <a:r>
              <a:rPr lang="en-US" dirty="0" smtClean="0"/>
              <a:t>, </a:t>
            </a:r>
            <a:r>
              <a:rPr lang="en-US" dirty="0" err="1" smtClean="0"/>
              <a:t>Německ</a:t>
            </a:r>
            <a:r>
              <a:rPr lang="cs-CZ" dirty="0" smtClean="0"/>
              <a:t>o</a:t>
            </a:r>
            <a:r>
              <a:rPr lang="en-US" dirty="0" smtClean="0"/>
              <a:t> a </a:t>
            </a:r>
            <a:r>
              <a:rPr lang="en-US" dirty="0" err="1" smtClean="0"/>
              <a:t>Rakousk</a:t>
            </a:r>
            <a:r>
              <a:rPr lang="cs-CZ" dirty="0" smtClean="0"/>
              <a:t>o</a:t>
            </a:r>
            <a:r>
              <a:rPr lang="en-US" dirty="0" smtClean="0"/>
              <a:t>, </a:t>
            </a:r>
            <a:r>
              <a:rPr lang="en-US" dirty="0" err="1" smtClean="0"/>
              <a:t>zejména</a:t>
            </a:r>
            <a:r>
              <a:rPr lang="en-US" dirty="0" smtClean="0"/>
              <a:t>.</a:t>
            </a:r>
          </a:p>
          <a:p>
            <a:r>
              <a:rPr lang="cs-CZ" dirty="0" smtClean="0"/>
              <a:t>2) </a:t>
            </a:r>
            <a:r>
              <a:rPr lang="en-US" dirty="0" err="1" smtClean="0"/>
              <a:t>Nepřímé</a:t>
            </a:r>
            <a:r>
              <a:rPr lang="en-US" dirty="0" smtClean="0"/>
              <a:t> </a:t>
            </a:r>
            <a:r>
              <a:rPr lang="en-US" dirty="0" err="1" smtClean="0"/>
              <a:t>zisky</a:t>
            </a:r>
            <a:r>
              <a:rPr lang="en-US" dirty="0" smtClean="0"/>
              <a:t> – </a:t>
            </a:r>
            <a:r>
              <a:rPr lang="cs-CZ" dirty="0" smtClean="0"/>
              <a:t>firmy zejména</a:t>
            </a:r>
            <a:r>
              <a:rPr lang="cs-CZ" baseline="0" dirty="0" smtClean="0"/>
              <a:t> jako </a:t>
            </a:r>
            <a:r>
              <a:rPr lang="cs-CZ" baseline="0" dirty="0" err="1" smtClean="0"/>
              <a:t>dodavetelé</a:t>
            </a:r>
            <a:r>
              <a:rPr lang="cs-CZ" baseline="0" dirty="0" smtClean="0"/>
              <a:t> služeb nebo dodávek.</a:t>
            </a:r>
          </a:p>
          <a:p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externalities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eg.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err="1" smtClean="0"/>
              <a:t>Speaking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points</a:t>
            </a:r>
            <a:r>
              <a:rPr lang="cs-CZ" b="1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Očekáváme, že efekty realizace fondů EU (2007-13) v ČR v rámci EU 15ky lze vyčíslit částkou odhadem na 6,5 mld. EUR.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12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návaznosti na předchozí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slidy</a:t>
            </a:r>
            <a:r>
              <a:rPr lang="cs-CZ" baseline="0" dirty="0" smtClean="0"/>
              <a:t> bych Vás ráda seznámila s tím, co se nám pomocí fondů EU v ČR podařilo. S alokací přesahující 26 mld. EUR jsme i přes nepříznivou situaci v době ekonomické krize a intervenci ČNB umožnili vytvořit více než 87 tis. pracovních míst, dále podpořit přes 8 tis. MSP nebo opravit či nově postavit více než 2500 km silnic 2. a 3. třídy.</a:t>
            </a:r>
          </a:p>
          <a:p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err="1" smtClean="0"/>
              <a:t>Speaking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points</a:t>
            </a:r>
            <a:r>
              <a:rPr lang="cs-CZ" b="1" baseline="0" dirty="0" smtClean="0"/>
              <a:t>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 alokací přesahující 26 mld. EUR jsme i přes nepříznivou situaci v době ekonomické krize a intervenci ČNB umožnili vytvořit více než 87 tis. pracovních míst, dále podpořit přes 8 tis. MSP nebo opravit či nově postavit více než 2500 km silnic 2. a 3. třídy.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jsou jen některá čísla, která nelze chápat pouze kvantitativně, kterých bylo v rámci EU fondů dosaženo.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70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</a:t>
            </a:r>
            <a:r>
              <a:rPr lang="cs-CZ" sz="120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čím jsme se museli vypořádat, resp. jaké změny nás potkali při přípravě nového programového období 2014-2020?</a:t>
            </a:r>
            <a:endParaRPr lang="cs-CZ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počtu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cílů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zaměstnanost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vyčlenění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parametrů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výkonnosti</a:t>
            </a: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(nově přechodné regiony)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tematická koncentrace (11 tematických cílů)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předběžných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podmínek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 na vyšší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specifického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integrovaných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nástrojů</a:t>
            </a: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(ITI, CLLD)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ětší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finančních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nástrojů</a:t>
            </a:r>
            <a:r>
              <a:rPr lang="cs-CZ" sz="120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zjednodušeného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vykazování</a:t>
            </a:r>
            <a:endParaRPr lang="cs-CZ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prvky</a:t>
            </a:r>
            <a:r>
              <a:rPr lang="cs-CZ" sz="120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elektronizace, sběru a monitorování dat a jejich přenos mezi ČS a EK.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46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Jak</a:t>
            </a:r>
            <a:r>
              <a:rPr lang="cs-CZ" altLang="cs-CZ" baseline="0" dirty="0" smtClean="0"/>
              <a:t> tedy v kontextu nových prvků KP připravit efektivní systém implementace tak, abychom zohlednili 3E, zároveň se poučili z předchozích zkušeností a vytvořili takové prostředí, které bude pro všechny účastníky přívětivé.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9479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Nepřehledná a komplikovaná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impl</a:t>
            </a:r>
            <a:r>
              <a:rPr lang="cs-CZ" baseline="0" dirty="0" smtClean="0"/>
              <a:t>. Struktura nás vedla k rozhodnutí o snížení OP a subjektů zapojených do jejich implementace.  </a:t>
            </a:r>
          </a:p>
          <a:p>
            <a:r>
              <a:rPr lang="cs-CZ" baseline="0" dirty="0" smtClean="0"/>
              <a:t>Jako kritický bod se jeví plánování ve vazbě na </a:t>
            </a:r>
            <a:r>
              <a:rPr lang="cs-CZ" baseline="0" dirty="0" err="1" smtClean="0"/>
              <a:t>konktrétní</a:t>
            </a:r>
            <a:r>
              <a:rPr lang="cs-CZ" baseline="0" dirty="0" smtClean="0"/>
              <a:t> potřeby a také absorpční kapacitu daného území. Proto byly definovány hlavní priority na národní úrovni v návaznosti na hlavní strategické dokumenty ČR a programy na tyto priority následně navazují. Také jsme zavedli prvky ročního plánování na úrovni programů.</a:t>
            </a:r>
            <a:endParaRPr lang="cs-CZ" dirty="0" smtClean="0"/>
          </a:p>
          <a:p>
            <a:r>
              <a:rPr lang="en-US" dirty="0" err="1" smtClean="0"/>
              <a:t>Některé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principy</a:t>
            </a:r>
            <a:r>
              <a:rPr lang="en-US" dirty="0" smtClean="0"/>
              <a:t> </a:t>
            </a:r>
            <a:r>
              <a:rPr lang="en-US" dirty="0" err="1" smtClean="0"/>
              <a:t>implementace</a:t>
            </a:r>
            <a:r>
              <a:rPr lang="en-US" dirty="0" smtClean="0"/>
              <a:t> </a:t>
            </a:r>
            <a:r>
              <a:rPr lang="en-US" dirty="0" err="1" smtClean="0"/>
              <a:t>zahrnují</a:t>
            </a:r>
            <a:r>
              <a:rPr lang="en-US" dirty="0" smtClean="0"/>
              <a:t> </a:t>
            </a:r>
            <a:r>
              <a:rPr lang="en-US" dirty="0" err="1" smtClean="0"/>
              <a:t>nejen</a:t>
            </a:r>
            <a:r>
              <a:rPr lang="en-US" dirty="0" smtClean="0"/>
              <a:t> </a:t>
            </a:r>
            <a:r>
              <a:rPr lang="en-US" dirty="0" err="1" smtClean="0"/>
              <a:t>transparentnost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prvků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, ale </a:t>
            </a:r>
            <a:r>
              <a:rPr lang="en-US" dirty="0" err="1" smtClean="0"/>
              <a:t>také</a:t>
            </a:r>
            <a:r>
              <a:rPr lang="en-US" dirty="0" smtClean="0"/>
              <a:t> </a:t>
            </a:r>
            <a:r>
              <a:rPr lang="en-US" dirty="0" err="1" smtClean="0"/>
              <a:t>sjednocení</a:t>
            </a:r>
            <a:r>
              <a:rPr lang="en-US" dirty="0" smtClean="0"/>
              <a:t> </a:t>
            </a:r>
            <a:r>
              <a:rPr lang="en-US" dirty="0" err="1" smtClean="0"/>
              <a:t>prvků</a:t>
            </a:r>
            <a:r>
              <a:rPr lang="en-US" dirty="0" smtClean="0"/>
              <a:t> = </a:t>
            </a:r>
            <a:r>
              <a:rPr lang="en-US" dirty="0" err="1" smtClean="0"/>
              <a:t>dokumentů</a:t>
            </a:r>
            <a:r>
              <a:rPr lang="en-US" dirty="0" smtClean="0"/>
              <a:t>, </a:t>
            </a:r>
            <a:r>
              <a:rPr lang="en-US" dirty="0" err="1" smtClean="0"/>
              <a:t>stejně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výklad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Tvorba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metodik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koordinovány</a:t>
            </a:r>
            <a:r>
              <a:rPr lang="en-US" dirty="0" smtClean="0"/>
              <a:t> a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rozděleny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kompetencí</a:t>
            </a:r>
            <a:r>
              <a:rPr lang="en-US" dirty="0" smtClean="0"/>
              <a:t>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orgánů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en-US" dirty="0" err="1" smtClean="0"/>
              <a:t>lidských</a:t>
            </a:r>
            <a:r>
              <a:rPr lang="en-US" dirty="0" smtClean="0"/>
              <a:t> </a:t>
            </a:r>
            <a:r>
              <a:rPr lang="en-US" dirty="0" err="1" smtClean="0"/>
              <a:t>zdrojů</a:t>
            </a:r>
            <a:r>
              <a:rPr lang="en-US" dirty="0" smtClean="0"/>
              <a:t> je </a:t>
            </a:r>
            <a:r>
              <a:rPr lang="en-US" dirty="0" err="1" smtClean="0"/>
              <a:t>zásadní</a:t>
            </a:r>
            <a:r>
              <a:rPr lang="en-US" dirty="0" smtClean="0"/>
              <a:t> a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posílena</a:t>
            </a:r>
            <a:r>
              <a:rPr lang="en-US" dirty="0" smtClean="0"/>
              <a:t> z </a:t>
            </a:r>
            <a:r>
              <a:rPr lang="en-US" dirty="0" err="1" smtClean="0"/>
              <a:t>několika</a:t>
            </a:r>
            <a:r>
              <a:rPr lang="en-US" dirty="0" smtClean="0"/>
              <a:t> </a:t>
            </a:r>
            <a:r>
              <a:rPr lang="en-US" dirty="0" err="1" smtClean="0"/>
              <a:t>hledisek</a:t>
            </a:r>
            <a:r>
              <a:rPr lang="en-US" dirty="0" smtClean="0"/>
              <a:t>, </a:t>
            </a:r>
            <a:r>
              <a:rPr lang="en-US" dirty="0" err="1" smtClean="0"/>
              <a:t>jako</a:t>
            </a:r>
            <a:r>
              <a:rPr lang="en-US" dirty="0" smtClean="0"/>
              <a:t> je </a:t>
            </a:r>
            <a:r>
              <a:rPr lang="en-US" dirty="0" err="1" smtClean="0"/>
              <a:t>profesionalita</a:t>
            </a:r>
            <a:r>
              <a:rPr lang="en-US" dirty="0" smtClean="0"/>
              <a:t>, </a:t>
            </a:r>
            <a:r>
              <a:rPr lang="en-US" dirty="0" err="1" smtClean="0"/>
              <a:t>zodpovědnost</a:t>
            </a:r>
            <a:r>
              <a:rPr lang="en-US" dirty="0" smtClean="0"/>
              <a:t>, </a:t>
            </a:r>
            <a:r>
              <a:rPr lang="en-US" dirty="0" err="1" smtClean="0"/>
              <a:t>atd</a:t>
            </a:r>
            <a:endParaRPr lang="en-US" dirty="0" smtClean="0"/>
          </a:p>
          <a:p>
            <a:r>
              <a:rPr lang="cs-CZ" dirty="0" smtClean="0"/>
              <a:t>V</a:t>
            </a:r>
            <a:r>
              <a:rPr lang="cs-CZ" baseline="0" dirty="0" smtClean="0"/>
              <a:t> souladu s požadavky e-</a:t>
            </a:r>
            <a:r>
              <a:rPr lang="cs-CZ" baseline="0" dirty="0" err="1" smtClean="0"/>
              <a:t>cohesion</a:t>
            </a:r>
            <a:r>
              <a:rPr lang="cs-CZ" baseline="0" dirty="0" smtClean="0"/>
              <a:t> a také snahou o zjednodušení procesů jsme zavedli digitalizaci</a:t>
            </a:r>
            <a:r>
              <a:rPr lang="en-US" dirty="0" smtClean="0"/>
              <a:t> </a:t>
            </a:r>
            <a:r>
              <a:rPr lang="en-US" dirty="0" err="1" smtClean="0"/>
              <a:t>administra</a:t>
            </a:r>
            <a:r>
              <a:rPr lang="cs-CZ" dirty="0" err="1" smtClean="0"/>
              <a:t>ce</a:t>
            </a:r>
            <a:r>
              <a:rPr lang="cs-CZ" baseline="0" dirty="0" smtClean="0"/>
              <a:t> projektů. </a:t>
            </a:r>
            <a:r>
              <a:rPr lang="cs-CZ" dirty="0" smtClean="0"/>
              <a:t>Možnost plně elektronické výměny dat mezi žadatelem / příjemcem a ŘO, včetně používání elektronických podpisů, posílení principu "jen jednou" (získávání dat jen jednou) pomocí centralizované databáze</a:t>
            </a:r>
          </a:p>
          <a:p>
            <a:r>
              <a:rPr lang="cs-CZ" dirty="0" smtClean="0"/>
              <a:t>Posílení elektronickou výměnu a sdílení dat mezi dalšími aktéry v rámci implementační struktury, používání výměny dat s e-</a:t>
            </a:r>
            <a:r>
              <a:rPr lang="cs-CZ" dirty="0" err="1" smtClean="0"/>
              <a:t>government</a:t>
            </a:r>
            <a:r>
              <a:rPr lang="cs-CZ" dirty="0" smtClean="0"/>
              <a:t> databází České republiky (základních registrů, registr podpory de </a:t>
            </a:r>
            <a:r>
              <a:rPr lang="cs-CZ" dirty="0" err="1" smtClean="0"/>
              <a:t>minimis</a:t>
            </a:r>
            <a:r>
              <a:rPr lang="cs-CZ" dirty="0" smtClean="0"/>
              <a:t>, </a:t>
            </a:r>
            <a:r>
              <a:rPr lang="cs-CZ" dirty="0" err="1" smtClean="0"/>
              <a:t>treasury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Digitalizace dokumentů a jejich skladování (e-</a:t>
            </a:r>
            <a:r>
              <a:rPr lang="cs-CZ" dirty="0" err="1" smtClean="0"/>
              <a:t>storage</a:t>
            </a:r>
            <a:r>
              <a:rPr lang="cs-CZ" dirty="0" smtClean="0"/>
              <a:t>), důvěryhodný dlouhodobý archiv</a:t>
            </a:r>
          </a:p>
          <a:p>
            <a:r>
              <a:rPr lang="cs-CZ" dirty="0" smtClean="0"/>
              <a:t>Posílení e-audit </a:t>
            </a:r>
            <a:r>
              <a:rPr lang="cs-CZ" dirty="0" err="1" smtClean="0"/>
              <a:t>trail</a:t>
            </a:r>
            <a:r>
              <a:rPr lang="cs-CZ" dirty="0" smtClean="0"/>
              <a:t> (formou elektronického "auditní stopy" pro použití při ověřování legality a správnosti)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82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strategii na období let 2014-2020  představuje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Dohoda o partnerstv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í. V rámci Dohody o partnerství bylo identifikováno pět problémových oblastí, v nichž musí za účelem zachování soudržnosti a udržitelnosti a docílení růstu dojít k výraznému zlepšení, má-li ČR rozvinout svůj celý potenciál. Jednotlivé problémové oblasti byly detailně rozpracovány do potřeb rozvoje a v těchto oblastech byly stanoveny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financování </a:t>
            </a:r>
            <a:r>
              <a:rPr lang="cs-CZ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ČR pro programové období 2014–2020, které reflektují potřeby na národní i regionální úrovni: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Účinné a efektivní služby zaměstnanosti, které přispějí ke zvýšení zaměstnanosti zejména ohrožených skupin.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Kvalitní vzdělávací systém (celoživotní učení) produkující kvalifikovanou a adaptabilní pracovní sílu.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Výzkumný a inovační systém založený na kvalitním výzkumu propojeném s aplikační sférou a směřujícím ke komerčně využitelným výsledkům.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Podniky využívající výsledků </a:t>
            </a:r>
            <a:r>
              <a:rPr lang="cs-CZ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konkurenceschopné na globálním trhu a přispívající k nízkouhlíkovému hospodářství.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Udržitelná infrastruktura umožňující konkurenceschopnost ekonomiky a odpovídající obslužnost území.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Transparentní a efektivní veřejná správa s nízkou mírou administrativní a regulační zátěže.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Sociální systém začleňující sociálně vyloučené skupiny a působící preventivně proti chudobě.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Ochrana životního prostředí a krajiny, přizpůsobení se změně klimatu a řešení rizik.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82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057633"/>
            <a:ext cx="7272808" cy="7200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657367"/>
            <a:ext cx="7283152" cy="900100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0" name="Podnadpis 2"/>
          <p:cNvSpPr txBox="1">
            <a:spLocks/>
          </p:cNvSpPr>
          <p:nvPr userDrawn="1"/>
        </p:nvSpPr>
        <p:spPr>
          <a:xfrm>
            <a:off x="1403648" y="2617473"/>
            <a:ext cx="7209184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MINISTRY OF REGIONAL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NATIONAL COORDINATION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717373"/>
            <a:ext cx="8291264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177313"/>
            <a:ext cx="8291264" cy="4200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237320"/>
            <a:ext cx="8291264" cy="37204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177313"/>
            <a:ext cx="8291264" cy="4200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1717375"/>
            <a:ext cx="8229600" cy="32403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16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282157"/>
            <a:ext cx="4038600" cy="1822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0013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517240"/>
            <a:ext cx="8352928" cy="4800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sz="30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117307"/>
            <a:ext cx="8352928" cy="3987829"/>
          </a:xfrm>
          <a:prstGeom prst="rect">
            <a:avLst/>
          </a:prstGeom>
        </p:spPr>
        <p:txBody>
          <a:bodyPr/>
          <a:lstStyle>
            <a:lvl1pPr marL="361950" indent="-361950">
              <a:defRPr sz="2800">
                <a:latin typeface="Arial" pitchFamily="34" charset="0"/>
                <a:cs typeface="Arial" pitchFamily="34" charset="0"/>
              </a:defRPr>
            </a:lvl1pPr>
            <a:lvl2pPr marL="714375" indent="-352425">
              <a:defRPr sz="2400">
                <a:latin typeface="Arial" pitchFamily="34" charset="0"/>
                <a:cs typeface="Arial" pitchFamily="34" charset="0"/>
              </a:defRPr>
            </a:lvl2pPr>
            <a:lvl3pPr marL="1076325" indent="-273050">
              <a:defRPr sz="2200">
                <a:latin typeface="Arial" pitchFamily="34" charset="0"/>
                <a:cs typeface="Arial" pitchFamily="34" charset="0"/>
              </a:defRPr>
            </a:lvl3pPr>
            <a:lvl4pPr marL="1438275" indent="-273050">
              <a:defRPr>
                <a:latin typeface="Arial" pitchFamily="34" charset="0"/>
                <a:cs typeface="Arial" pitchFamily="34" charset="0"/>
              </a:defRPr>
            </a:lvl4pPr>
            <a:lvl5pPr marL="1792288" indent="-265113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5" name="Picture 2" descr="http://www0.praha.mmr.cz/logo_manual/LOGO_MMR/cz_english/color/mmr_cz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7807"/>
            <a:ext cx="223058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9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850D9A-FB73-4B58-8EDB-2F1B5A355FB7}" type="datetimeFigureOut">
              <a:rPr lang="cs-CZ" smtClean="0"/>
              <a:t>26. 1. 2016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5FCD237-AA4E-4955-98F8-90BCCC6B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5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nok bubliny.jpg"/>
          <p:cNvPicPr>
            <a:picLocks noChangeAspect="1"/>
          </p:cNvPicPr>
          <p:nvPr/>
        </p:nvPicPr>
        <p:blipFill>
          <a:blip r:embed="rId9" cstate="print"/>
          <a:srcRect l="8249"/>
          <a:stretch>
            <a:fillRect/>
          </a:stretch>
        </p:blipFill>
        <p:spPr>
          <a:xfrm>
            <a:off x="-1" y="1345332"/>
            <a:ext cx="6621899" cy="4021570"/>
          </a:xfrm>
          <a:prstGeom prst="rect">
            <a:avLst/>
          </a:prstGeom>
        </p:spPr>
      </p:pic>
      <p:sp>
        <p:nvSpPr>
          <p:cNvPr id="9" name="Obdélník 8"/>
          <p:cNvSpPr>
            <a:spLocks noChangeAspect="1"/>
          </p:cNvSpPr>
          <p:nvPr/>
        </p:nvSpPr>
        <p:spPr>
          <a:xfrm>
            <a:off x="0" y="1"/>
            <a:ext cx="9144000" cy="21720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217208"/>
            <a:ext cx="9144000" cy="120013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pic>
        <p:nvPicPr>
          <p:cNvPr id="12" name="Picture 2" descr="C:\Users\lukond\Pictures\mmr_cz_rgb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53244"/>
            <a:ext cx="240823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OBECNÉ\Loga 2014-2020\Logolinky 2014_2020\OPTP\RGB\PNG\EN_RO_B_C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29999"/>
            <a:ext cx="3317876" cy="8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8518" y="2377447"/>
            <a:ext cx="8501122" cy="1013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j-ea"/>
                <a:cs typeface="Arial" pitchFamily="34" charset="0"/>
              </a:rPr>
              <a:t>Strategic Planning and Future of Cohesion Policy after 2020</a:t>
            </a:r>
            <a:endParaRPr lang="cs-CZ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Obrázek 2" descr="http://www.visegradgroup.eu/site/upload/2015/06/V4Trust_CZPRES2015_20161_250x25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37287"/>
            <a:ext cx="2250483" cy="1020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9748" y="4194366"/>
            <a:ext cx="913425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Tx/>
              <a:buSzPct val="80000"/>
            </a:pPr>
            <a:r>
              <a:rPr lang="cs-CZ" sz="1900" b="1" dirty="0" smtClean="0">
                <a:latin typeface="Candara" panose="020E0502030303020204" pitchFamily="34" charset="0"/>
              </a:rPr>
              <a:t>Panel </a:t>
            </a:r>
            <a:r>
              <a:rPr lang="cs-CZ" sz="1900" b="1" dirty="0">
                <a:latin typeface="Candara" panose="020E0502030303020204" pitchFamily="34" charset="0"/>
              </a:rPr>
              <a:t>1</a:t>
            </a:r>
            <a:r>
              <a:rPr lang="cs-CZ" sz="1900" b="1" dirty="0" smtClean="0">
                <a:latin typeface="Candara" panose="020E0502030303020204" pitchFamily="34" charset="0"/>
              </a:rPr>
              <a:t> </a:t>
            </a:r>
            <a:r>
              <a:rPr lang="en-US" sz="1900" b="1" dirty="0">
                <a:latin typeface="Candara" panose="020E0502030303020204" pitchFamily="34" charset="0"/>
              </a:rPr>
              <a:t>“ESI Funds 2014 – 2020 and best </a:t>
            </a:r>
            <a:r>
              <a:rPr lang="en-US" sz="1900" b="1" dirty="0" smtClean="0">
                <a:latin typeface="Candara" panose="020E0502030303020204" pitchFamily="34" charset="0"/>
              </a:rPr>
              <a:t>practice</a:t>
            </a:r>
            <a:r>
              <a:rPr lang="cs-CZ" sz="1900" b="1" dirty="0" smtClean="0">
                <a:latin typeface="Candara" panose="020E0502030303020204" pitchFamily="34" charset="0"/>
              </a:rPr>
              <a:t>”</a:t>
            </a:r>
            <a:r>
              <a:rPr lang="cs-CZ" sz="1900" dirty="0" smtClean="0">
                <a:latin typeface="Candara" panose="020E0502030303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  <a:buClrTx/>
              <a:buSzPct val="80000"/>
            </a:pPr>
            <a:r>
              <a:rPr lang="cs-CZ" sz="1900" dirty="0" smtClean="0">
                <a:latin typeface="Candara" panose="020E0502030303020204" pitchFamily="34" charset="0"/>
              </a:rPr>
              <a:t>(</a:t>
            </a:r>
            <a:r>
              <a:rPr lang="cs-CZ" sz="1900" dirty="0" err="1" smtClean="0">
                <a:latin typeface="Candara" panose="020E0502030303020204" pitchFamily="34" charset="0"/>
              </a:rPr>
              <a:t>Conference</a:t>
            </a:r>
            <a:r>
              <a:rPr lang="cs-CZ" sz="1900" dirty="0" smtClean="0">
                <a:latin typeface="Candara" panose="020E0502030303020204" pitchFamily="34" charset="0"/>
              </a:rPr>
              <a:t> V4+4; Prague </a:t>
            </a:r>
            <a:r>
              <a:rPr lang="cs-CZ" sz="1900" dirty="0" err="1" smtClean="0">
                <a:latin typeface="Candara" panose="020E0502030303020204" pitchFamily="34" charset="0"/>
              </a:rPr>
              <a:t>January</a:t>
            </a:r>
            <a:r>
              <a:rPr lang="cs-CZ" sz="1900" dirty="0" smtClean="0">
                <a:latin typeface="Candara" panose="020E0502030303020204" pitchFamily="34" charset="0"/>
              </a:rPr>
              <a:t> 27, 2016)</a:t>
            </a:r>
            <a:endParaRPr lang="cs-CZ" sz="1900" dirty="0">
              <a:latin typeface="Candara" panose="020E050203030302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9747" y="4203979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0" y="4948419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/>
          <p:cNvSpPr txBox="1">
            <a:spLocks/>
          </p:cNvSpPr>
          <p:nvPr/>
        </p:nvSpPr>
        <p:spPr bwMode="auto">
          <a:xfrm>
            <a:off x="2555876" y="550015"/>
            <a:ext cx="6445279" cy="6405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cs-CZ" sz="2400" b="1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Partnership</a:t>
            </a:r>
            <a:r>
              <a:rPr lang="cs-CZ" sz="2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cs-CZ" sz="2400" b="1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Agreement</a:t>
            </a:r>
            <a:r>
              <a:rPr lang="cs-CZ" sz="2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cs-CZ" sz="24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- </a:t>
            </a:r>
            <a:r>
              <a:rPr lang="cs-CZ" sz="2400" b="1" kern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Process</a:t>
            </a:r>
            <a:r>
              <a:rPr lang="cs-CZ" sz="24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of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preparation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406" y="1190613"/>
            <a:ext cx="8929750" cy="14868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279400" lvl="1" indent="-2794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err="1" smtClean="0">
                <a:solidFill>
                  <a:srgbClr val="000099"/>
                </a:solidFill>
              </a:rPr>
              <a:t>Preparing</a:t>
            </a:r>
            <a:r>
              <a:rPr lang="cs-CZ" sz="1600" dirty="0" smtClean="0">
                <a:solidFill>
                  <a:srgbClr val="000099"/>
                </a:solidFill>
              </a:rPr>
              <a:t> PA </a:t>
            </a:r>
            <a:r>
              <a:rPr lang="cs-CZ" sz="1600" dirty="0" err="1" smtClean="0">
                <a:solidFill>
                  <a:srgbClr val="000099"/>
                </a:solidFill>
              </a:rPr>
              <a:t>respects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the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principals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of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strategic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access</a:t>
            </a:r>
            <a:r>
              <a:rPr lang="cs-CZ" sz="1600" dirty="0" smtClean="0">
                <a:solidFill>
                  <a:srgbClr val="000099"/>
                </a:solidFill>
              </a:rPr>
              <a:t> (</a:t>
            </a:r>
            <a:r>
              <a:rPr lang="cs-CZ" sz="1600" dirty="0" err="1" smtClean="0">
                <a:solidFill>
                  <a:srgbClr val="000099"/>
                </a:solidFill>
              </a:rPr>
              <a:t>application</a:t>
            </a:r>
            <a:r>
              <a:rPr lang="cs-CZ" sz="1600" dirty="0" smtClean="0">
                <a:solidFill>
                  <a:srgbClr val="000099"/>
                </a:solidFill>
              </a:rPr>
              <a:t> on model </a:t>
            </a:r>
            <a:r>
              <a:rPr lang="cs-CZ" sz="1600" dirty="0" err="1" smtClean="0">
                <a:solidFill>
                  <a:srgbClr val="000099"/>
                </a:solidFill>
              </a:rPr>
              <a:t>of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the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Methodology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of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Preparing</a:t>
            </a:r>
            <a:r>
              <a:rPr lang="cs-CZ" sz="1600" dirty="0" smtClean="0">
                <a:solidFill>
                  <a:srgbClr val="000099"/>
                </a:solidFill>
              </a:rPr>
              <a:t> Public </a:t>
            </a:r>
            <a:r>
              <a:rPr lang="cs-CZ" sz="1600" dirty="0" err="1" smtClean="0">
                <a:solidFill>
                  <a:srgbClr val="000099"/>
                </a:solidFill>
              </a:rPr>
              <a:t>Strategies</a:t>
            </a:r>
            <a:r>
              <a:rPr lang="cs-CZ" sz="1600" dirty="0" smtClean="0">
                <a:solidFill>
                  <a:srgbClr val="000099"/>
                </a:solidFill>
              </a:rPr>
              <a:t>).</a:t>
            </a:r>
          </a:p>
          <a:p>
            <a:pPr marL="279400" lvl="1" indent="-2794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err="1" smtClean="0">
                <a:solidFill>
                  <a:srgbClr val="000099"/>
                </a:solidFill>
              </a:rPr>
              <a:t>It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refers</a:t>
            </a:r>
            <a:r>
              <a:rPr lang="cs-CZ" sz="1600" dirty="0" smtClean="0">
                <a:solidFill>
                  <a:srgbClr val="000099"/>
                </a:solidFill>
              </a:rPr>
              <a:t> to </a:t>
            </a:r>
            <a:r>
              <a:rPr lang="cs-CZ" sz="1600" dirty="0" err="1" smtClean="0">
                <a:solidFill>
                  <a:srgbClr val="000099"/>
                </a:solidFill>
              </a:rPr>
              <a:t>requirements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of</a:t>
            </a:r>
            <a:r>
              <a:rPr lang="cs-CZ" sz="1600" dirty="0" smtClean="0">
                <a:solidFill>
                  <a:srgbClr val="000099"/>
                </a:solidFill>
              </a:rPr>
              <a:t> EC </a:t>
            </a:r>
            <a:r>
              <a:rPr lang="cs-CZ" sz="1600" dirty="0" err="1" smtClean="0">
                <a:solidFill>
                  <a:srgbClr val="000099"/>
                </a:solidFill>
              </a:rPr>
              <a:t>that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requires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strengthening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of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strategic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planning</a:t>
            </a:r>
            <a:r>
              <a:rPr lang="cs-CZ" sz="1600" dirty="0" smtClean="0">
                <a:solidFill>
                  <a:srgbClr val="000099"/>
                </a:solidFill>
              </a:rPr>
              <a:t> </a:t>
            </a:r>
            <a:r>
              <a:rPr lang="cs-CZ" sz="1600" dirty="0" err="1" smtClean="0">
                <a:solidFill>
                  <a:srgbClr val="000099"/>
                </a:solidFill>
              </a:rPr>
              <a:t>process</a:t>
            </a:r>
            <a:r>
              <a:rPr lang="cs-CZ" sz="1600" dirty="0" smtClean="0">
                <a:solidFill>
                  <a:srgbClr val="000099"/>
                </a:solidFill>
              </a:rPr>
              <a:t>.</a:t>
            </a:r>
          </a:p>
          <a:p>
            <a:pPr marL="279400" marR="0" lvl="1" indent="-2794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Preparation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of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PA and OP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is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solved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by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strategic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access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incl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.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involvement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of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all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injured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stakeholders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.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2" y="2677480"/>
            <a:ext cx="8822223" cy="28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3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0895" y="379130"/>
            <a:ext cx="6783105" cy="480053"/>
          </a:xfrm>
        </p:spPr>
        <p:txBody>
          <a:bodyPr anchor="t"/>
          <a:lstStyle/>
          <a:p>
            <a:pPr algn="r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Negotiations</a:t>
            </a:r>
            <a:r>
              <a:rPr lang="cs-CZ" dirty="0" smtClean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PA and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programmes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endParaRPr lang="en-GB" dirty="0"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grpSp>
        <p:nvGrpSpPr>
          <p:cNvPr id="1027" name="Skupina 1026"/>
          <p:cNvGrpSpPr/>
          <p:nvPr/>
        </p:nvGrpSpPr>
        <p:grpSpPr>
          <a:xfrm>
            <a:off x="69311" y="931319"/>
            <a:ext cx="8890906" cy="4684342"/>
            <a:chOff x="125349" y="1658469"/>
            <a:chExt cx="8890906" cy="4746935"/>
          </a:xfrm>
        </p:grpSpPr>
        <p:grpSp>
          <p:nvGrpSpPr>
            <p:cNvPr id="1025" name="Skupina 1024"/>
            <p:cNvGrpSpPr/>
            <p:nvPr/>
          </p:nvGrpSpPr>
          <p:grpSpPr>
            <a:xfrm>
              <a:off x="125349" y="1787932"/>
              <a:ext cx="4353946" cy="4617472"/>
              <a:chOff x="125349" y="1787932"/>
              <a:chExt cx="4353946" cy="4617472"/>
            </a:xfrm>
          </p:grpSpPr>
          <p:grpSp>
            <p:nvGrpSpPr>
              <p:cNvPr id="27" name="Skupina 26"/>
              <p:cNvGrpSpPr/>
              <p:nvPr/>
            </p:nvGrpSpPr>
            <p:grpSpPr>
              <a:xfrm>
                <a:off x="125349" y="2172035"/>
                <a:ext cx="4353946" cy="4233369"/>
                <a:chOff x="127445" y="2172035"/>
                <a:chExt cx="4136858" cy="4233369"/>
              </a:xfrm>
            </p:grpSpPr>
            <p:sp>
              <p:nvSpPr>
                <p:cNvPr id="5" name="Obdélník 4"/>
                <p:cNvSpPr/>
                <p:nvPr/>
              </p:nvSpPr>
              <p:spPr>
                <a:xfrm>
                  <a:off x="455414" y="2172035"/>
                  <a:ext cx="3796759" cy="648072"/>
                </a:xfrm>
                <a:prstGeom prst="rect">
                  <a:avLst/>
                </a:prstGeom>
                <a:solidFill>
                  <a:srgbClr val="F0F5FA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cs-CZ" sz="1350" b="1" dirty="0" err="1" smtClean="0">
                      <a:solidFill>
                        <a:schemeClr val="tx1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April</a:t>
                  </a:r>
                  <a:r>
                    <a:rPr lang="cs-CZ" sz="1350" b="1" dirty="0" smtClean="0">
                      <a:solidFill>
                        <a:schemeClr val="tx1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 9th, 2014</a:t>
                  </a:r>
                </a:p>
                <a:p>
                  <a:r>
                    <a:rPr lang="en-US" sz="1350" dirty="0">
                      <a:solidFill>
                        <a:schemeClr val="tx1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Approval of the Partnership Agreement by the Government of the Czech Republic</a:t>
                  </a:r>
                  <a:endParaRPr lang="cs-CZ" sz="1350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Obdélník 6"/>
                <p:cNvSpPr/>
                <p:nvPr/>
              </p:nvSpPr>
              <p:spPr>
                <a:xfrm>
                  <a:off x="467544" y="2875165"/>
                  <a:ext cx="3796759" cy="64807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1130"/>
                  <a:r>
                    <a:rPr lang="cs-CZ" sz="1350" b="1" dirty="0" err="1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April</a:t>
                  </a:r>
                  <a:r>
                    <a:rPr lang="cs-CZ" sz="1350" b="1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17th, 2014</a:t>
                  </a:r>
                </a:p>
                <a:p>
                  <a:pPr marR="1130"/>
                  <a:r>
                    <a:rPr lang="en-US" sz="1350" b="1" dirty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The official submission of the Partnership Agreement to </a:t>
                  </a:r>
                  <a:r>
                    <a:rPr lang="en-US" sz="1350" b="1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the</a:t>
                  </a:r>
                  <a:r>
                    <a:rPr lang="cs-CZ" sz="1350" b="1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EC</a:t>
                  </a:r>
                  <a:endParaRPr lang="cs-CZ" sz="1350" b="1" dirty="0">
                    <a:solidFill>
                      <a:srgbClr val="000000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8" name="Obdélník 7"/>
                <p:cNvSpPr/>
                <p:nvPr/>
              </p:nvSpPr>
              <p:spPr>
                <a:xfrm>
                  <a:off x="458620" y="3620948"/>
                  <a:ext cx="3796759" cy="64807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1130"/>
                  <a:r>
                    <a:rPr lang="cs-CZ" sz="1350" b="1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June 24th, 2014</a:t>
                  </a:r>
                  <a:endParaRPr lang="cs-CZ" sz="1350" b="1" dirty="0">
                    <a:solidFill>
                      <a:srgbClr val="000000"/>
                    </a:solidFill>
                    <a:latin typeface="Corbel" panose="020B0503020204020204" pitchFamily="34" charset="0"/>
                  </a:endParaRPr>
                </a:p>
                <a:p>
                  <a:pPr marR="1130"/>
                  <a:r>
                    <a:rPr lang="cs-CZ" sz="1350" dirty="0" err="1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Receipt</a:t>
                  </a:r>
                  <a:r>
                    <a:rPr lang="cs-CZ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dirty="0" err="1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of</a:t>
                  </a:r>
                  <a:r>
                    <a:rPr lang="cs-CZ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dirty="0" err="1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official</a:t>
                  </a:r>
                  <a:r>
                    <a:rPr lang="cs-CZ" sz="1350" dirty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dirty="0" err="1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comments</a:t>
                  </a:r>
                  <a:r>
                    <a:rPr lang="cs-CZ" sz="1350" dirty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dirty="0" err="1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from</a:t>
                  </a:r>
                  <a:r>
                    <a:rPr lang="cs-CZ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dirty="0" err="1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the</a:t>
                  </a:r>
                  <a:r>
                    <a:rPr lang="cs-CZ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EC</a:t>
                  </a:r>
                  <a:endParaRPr lang="cs-CZ" sz="1350" dirty="0">
                    <a:solidFill>
                      <a:srgbClr val="000000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9" name="Obdélník 8"/>
                <p:cNvSpPr/>
                <p:nvPr/>
              </p:nvSpPr>
              <p:spPr>
                <a:xfrm>
                  <a:off x="455414" y="4341027"/>
                  <a:ext cx="3796759" cy="64807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1130"/>
                  <a:r>
                    <a:rPr lang="cs-CZ" sz="1350" b="1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July 4th, 2014</a:t>
                  </a:r>
                  <a:endParaRPr lang="cs-CZ" sz="1350" b="1" dirty="0">
                    <a:solidFill>
                      <a:srgbClr val="000000"/>
                    </a:solidFill>
                    <a:latin typeface="Corbel" panose="020B0503020204020204" pitchFamily="34" charset="0"/>
                  </a:endParaRPr>
                </a:p>
                <a:p>
                  <a:pPr marR="1130"/>
                  <a:r>
                    <a:rPr lang="en-US" sz="1350" dirty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Sending </a:t>
                  </a:r>
                  <a:r>
                    <a:rPr lang="cs-CZ" sz="1350" dirty="0" err="1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the</a:t>
                  </a:r>
                  <a:r>
                    <a:rPr lang="cs-CZ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CZ</a:t>
                  </a:r>
                  <a:r>
                    <a:rPr lang="en-US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en-US" sz="1350" dirty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comprehensive response </a:t>
                  </a:r>
                  <a:r>
                    <a:rPr lang="en-US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to</a:t>
                  </a:r>
                  <a:r>
                    <a:rPr lang="cs-CZ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EC</a:t>
                  </a:r>
                  <a:r>
                    <a:rPr lang="en-US" sz="1350" dirty="0" smtClean="0"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 comments</a:t>
                  </a:r>
                  <a:endParaRPr lang="cs-CZ" sz="1350" dirty="0">
                    <a:solidFill>
                      <a:srgbClr val="000000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" name="Obdélník 9"/>
                <p:cNvSpPr/>
                <p:nvPr/>
              </p:nvSpPr>
              <p:spPr>
                <a:xfrm>
                  <a:off x="455415" y="5049180"/>
                  <a:ext cx="3796759" cy="64807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1130"/>
                  <a:r>
                    <a:rPr lang="cs-CZ" sz="1350" b="1" dirty="0" smtClean="0">
                      <a:solidFill>
                        <a:schemeClr val="bg1"/>
                      </a:solidFill>
                      <a:latin typeface="Corbel" panose="020B0503020204020204" pitchFamily="34" charset="0"/>
                    </a:rPr>
                    <a:t>July 10th, 2014</a:t>
                  </a:r>
                </a:p>
                <a:p>
                  <a:pPr marR="1130"/>
                  <a:r>
                    <a:rPr lang="en-US" sz="1350" dirty="0" smtClean="0">
                      <a:solidFill>
                        <a:schemeClr val="bg1"/>
                      </a:solidFill>
                      <a:latin typeface="Corbel" panose="020B0503020204020204" pitchFamily="34" charset="0"/>
                    </a:rPr>
                    <a:t>Negotiations </a:t>
                  </a:r>
                  <a:r>
                    <a:rPr lang="en-US" sz="1350" dirty="0">
                      <a:solidFill>
                        <a:schemeClr val="bg1"/>
                      </a:solidFill>
                      <a:latin typeface="Corbel" panose="020B0503020204020204" pitchFamily="34" charset="0"/>
                    </a:rPr>
                    <a:t>with the EC </a:t>
                  </a:r>
                  <a:r>
                    <a:rPr lang="en-US" sz="1350" dirty="0" smtClean="0">
                      <a:solidFill>
                        <a:schemeClr val="bg1"/>
                      </a:solidFill>
                      <a:latin typeface="Corbel" panose="020B0503020204020204" pitchFamily="34" charset="0"/>
                    </a:rPr>
                    <a:t>as part of a </a:t>
                  </a:r>
                  <a:r>
                    <a:rPr lang="en-US" sz="1350" dirty="0">
                      <a:solidFill>
                        <a:schemeClr val="bg1"/>
                      </a:solidFill>
                      <a:latin typeface="Corbel" panose="020B0503020204020204" pitchFamily="34" charset="0"/>
                    </a:rPr>
                    <a:t>formal dialogue</a:t>
                  </a:r>
                  <a:endParaRPr lang="cs-CZ" sz="1350" dirty="0">
                    <a:solidFill>
                      <a:schemeClr val="bg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" name="Obdélník 10"/>
                <p:cNvSpPr/>
                <p:nvPr/>
              </p:nvSpPr>
              <p:spPr>
                <a:xfrm>
                  <a:off x="467544" y="5757332"/>
                  <a:ext cx="3796759" cy="64807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1130"/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August 26th, 2014</a:t>
                  </a:r>
                  <a:endParaRPr lang="cs-CZ" sz="1350" b="1" dirty="0">
                    <a:solidFill>
                      <a:srgbClr val="FFFFFF"/>
                    </a:solidFill>
                    <a:latin typeface="Corbel" panose="020B0503020204020204" pitchFamily="34" charset="0"/>
                  </a:endParaRPr>
                </a:p>
                <a:p>
                  <a:pPr marR="1130"/>
                  <a:r>
                    <a:rPr lang="cs-CZ" sz="1350" b="1" dirty="0" err="1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The</a:t>
                  </a:r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b="1" dirty="0" err="1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Partnership</a:t>
                  </a:r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b="1" dirty="0" err="1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Agreement</a:t>
                  </a:r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b="1" dirty="0" err="1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was</a:t>
                  </a:r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cs-CZ" sz="1350" b="1" dirty="0" err="1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approved</a:t>
                  </a:r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 by </a:t>
                  </a:r>
                  <a:r>
                    <a:rPr lang="cs-CZ" sz="1350" b="1" dirty="0" err="1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the</a:t>
                  </a:r>
                  <a:r>
                    <a:rPr lang="cs-CZ" sz="1350" b="1" dirty="0" smtClean="0">
                      <a:solidFill>
                        <a:srgbClr val="FFFFFF"/>
                      </a:solidFill>
                      <a:latin typeface="Corbel" panose="020B0503020204020204" pitchFamily="34" charset="0"/>
                    </a:rPr>
                    <a:t> EC</a:t>
                  </a:r>
                  <a:endParaRPr lang="cs-CZ" sz="1350" b="1" dirty="0">
                    <a:solidFill>
                      <a:prstClr val="black"/>
                    </a:solidFill>
                    <a:latin typeface="Corbel" panose="020B05030202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Zahnutá šipka doprava 16"/>
                <p:cNvSpPr/>
                <p:nvPr/>
              </p:nvSpPr>
              <p:spPr>
                <a:xfrm>
                  <a:off x="138476" y="2728804"/>
                  <a:ext cx="288032" cy="432048"/>
                </a:xfrm>
                <a:prstGeom prst="curvedRightArrow">
                  <a:avLst>
                    <a:gd name="adj1" fmla="val 17527"/>
                    <a:gd name="adj2" fmla="val 50000"/>
                    <a:gd name="adj3" fmla="val 25000"/>
                  </a:avLst>
                </a:prstGeom>
                <a:ln w="95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9" name="Zahnutá šipka doprava 18"/>
                <p:cNvSpPr/>
                <p:nvPr/>
              </p:nvSpPr>
              <p:spPr>
                <a:xfrm>
                  <a:off x="127445" y="3459579"/>
                  <a:ext cx="288032" cy="432048"/>
                </a:xfrm>
                <a:prstGeom prst="curvedRightArrow">
                  <a:avLst>
                    <a:gd name="adj1" fmla="val 17527"/>
                    <a:gd name="adj2" fmla="val 50000"/>
                    <a:gd name="adj3" fmla="val 25000"/>
                  </a:avLst>
                </a:prstGeom>
                <a:ln w="95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ln w="1270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0" name="Zahnutá šipka doprava 19"/>
                <p:cNvSpPr/>
                <p:nvPr/>
              </p:nvSpPr>
              <p:spPr>
                <a:xfrm>
                  <a:off x="127445" y="4140404"/>
                  <a:ext cx="288032" cy="432048"/>
                </a:xfrm>
                <a:prstGeom prst="curvedRightArrow">
                  <a:avLst>
                    <a:gd name="adj1" fmla="val 17527"/>
                    <a:gd name="adj2" fmla="val 50000"/>
                    <a:gd name="adj3" fmla="val 25000"/>
                  </a:avLst>
                </a:prstGeom>
                <a:ln w="95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1" name="Zahnutá šipka doprava 20"/>
                <p:cNvSpPr/>
                <p:nvPr/>
              </p:nvSpPr>
              <p:spPr>
                <a:xfrm>
                  <a:off x="138476" y="4821228"/>
                  <a:ext cx="288032" cy="432048"/>
                </a:xfrm>
                <a:prstGeom prst="curvedRightArrow">
                  <a:avLst>
                    <a:gd name="adj1" fmla="val 17527"/>
                    <a:gd name="adj2" fmla="val 50000"/>
                    <a:gd name="adj3" fmla="val 25000"/>
                  </a:avLst>
                </a:prstGeom>
                <a:ln w="95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2" name="Zahnutá šipka doprava 21"/>
                <p:cNvSpPr/>
                <p:nvPr/>
              </p:nvSpPr>
              <p:spPr>
                <a:xfrm>
                  <a:off x="138476" y="5541307"/>
                  <a:ext cx="288032" cy="432048"/>
                </a:xfrm>
                <a:prstGeom prst="curvedRightArrow">
                  <a:avLst>
                    <a:gd name="adj1" fmla="val 17527"/>
                    <a:gd name="adj2" fmla="val 50000"/>
                    <a:gd name="adj3" fmla="val 25000"/>
                  </a:avLst>
                </a:prstGeom>
                <a:ln w="95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sp>
            <p:nvSpPr>
              <p:cNvPr id="28" name="TextovéPole 27"/>
              <p:cNvSpPr txBox="1"/>
              <p:nvPr/>
            </p:nvSpPr>
            <p:spPr>
              <a:xfrm>
                <a:off x="428496" y="1787932"/>
                <a:ext cx="3816424" cy="34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 err="1">
                    <a:latin typeface="Corbel" panose="020B0503020204020204" pitchFamily="34" charset="0"/>
                  </a:rPr>
                  <a:t>Partnership</a:t>
                </a:r>
                <a:r>
                  <a:rPr lang="cs-CZ" sz="1600" b="1" dirty="0">
                    <a:latin typeface="Corbel" panose="020B0503020204020204" pitchFamily="34" charset="0"/>
                  </a:rPr>
                  <a:t> </a:t>
                </a:r>
                <a:r>
                  <a:rPr lang="cs-CZ" sz="1600" b="1" dirty="0" err="1" smtClean="0">
                    <a:latin typeface="Corbel" panose="020B0503020204020204" pitchFamily="34" charset="0"/>
                  </a:rPr>
                  <a:t>agreement</a:t>
                </a:r>
                <a:endParaRPr lang="cs-CZ" sz="1600" b="1" dirty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024" name="Skupina 1023"/>
            <p:cNvGrpSpPr/>
            <p:nvPr/>
          </p:nvGrpSpPr>
          <p:grpSpPr>
            <a:xfrm>
              <a:off x="4687441" y="1658469"/>
              <a:ext cx="4328814" cy="4162855"/>
              <a:chOff x="4687441" y="1658469"/>
              <a:chExt cx="4328814" cy="4162855"/>
            </a:xfrm>
          </p:grpSpPr>
          <p:grpSp>
            <p:nvGrpSpPr>
              <p:cNvPr id="31" name="Skupina 30"/>
              <p:cNvGrpSpPr/>
              <p:nvPr/>
            </p:nvGrpSpPr>
            <p:grpSpPr>
              <a:xfrm>
                <a:off x="4687441" y="1988840"/>
                <a:ext cx="4277048" cy="3832484"/>
                <a:chOff x="4687441" y="1988840"/>
                <a:chExt cx="4277048" cy="3832484"/>
              </a:xfrm>
            </p:grpSpPr>
            <p:sp>
              <p:nvSpPr>
                <p:cNvPr id="3" name="Obdélník 2"/>
                <p:cNvSpPr/>
                <p:nvPr/>
              </p:nvSpPr>
              <p:spPr>
                <a:xfrm>
                  <a:off x="4968553" y="5517232"/>
                  <a:ext cx="3995936" cy="3040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GB" sz="1350" dirty="0">
                    <a:latin typeface="Corbel" panose="020B0503020204020204" pitchFamily="34" charset="0"/>
                  </a:endParaRPr>
                </a:p>
              </p:txBody>
            </p:sp>
            <p:grpSp>
              <p:nvGrpSpPr>
                <p:cNvPr id="29" name="Skupina 28"/>
                <p:cNvGrpSpPr/>
                <p:nvPr/>
              </p:nvGrpSpPr>
              <p:grpSpPr>
                <a:xfrm>
                  <a:off x="4687441" y="1988840"/>
                  <a:ext cx="4277048" cy="2891716"/>
                  <a:chOff x="4687441" y="1988840"/>
                  <a:chExt cx="4277048" cy="2891716"/>
                </a:xfrm>
              </p:grpSpPr>
              <p:sp>
                <p:nvSpPr>
                  <p:cNvPr id="12" name="Obdélník 11"/>
                  <p:cNvSpPr/>
                  <p:nvPr/>
                </p:nvSpPr>
                <p:spPr>
                  <a:xfrm>
                    <a:off x="4968553" y="1988840"/>
                    <a:ext cx="3995936" cy="648072"/>
                  </a:xfrm>
                  <a:prstGeom prst="rect">
                    <a:avLst/>
                  </a:prstGeom>
                  <a:solidFill>
                    <a:srgbClr val="F0F5FA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cs-CZ" sz="1350" b="1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rPr>
                      <a:t>July 9./14.th, 2014</a:t>
                    </a:r>
                  </a:p>
                  <a:p>
                    <a:r>
                      <a:rPr lang="en-US" sz="135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rPr>
                      <a:t>Approval of the </a:t>
                    </a:r>
                    <a:r>
                      <a:rPr lang="en-US" sz="1350" dirty="0" err="1">
                        <a:solidFill>
                          <a:schemeClr val="tx1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rPr>
                      <a:t>programmes</a:t>
                    </a:r>
                    <a:r>
                      <a:rPr lang="en-US" sz="135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rPr>
                      <a:t> by the Czech government</a:t>
                    </a:r>
                    <a:endParaRPr lang="cs-CZ" sz="1350" dirty="0">
                      <a:solidFill>
                        <a:schemeClr val="tx1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Obdélník 12"/>
                  <p:cNvSpPr/>
                  <p:nvPr/>
                </p:nvSpPr>
                <p:spPr>
                  <a:xfrm>
                    <a:off x="4968553" y="2708920"/>
                    <a:ext cx="3995936" cy="64807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1130"/>
                    <a:r>
                      <a:rPr lang="cs-CZ" sz="1350" b="1" dirty="0" err="1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Until</a:t>
                    </a:r>
                    <a:r>
                      <a:rPr lang="cs-CZ" sz="1350" b="1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July 17th, 2014</a:t>
                    </a:r>
                  </a:p>
                  <a:p>
                    <a:pPr marR="1130"/>
                    <a:r>
                      <a:rPr lang="en-US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The official submission </a:t>
                    </a:r>
                    <a:r>
                      <a:rPr lang="en-US" sz="1350" dirty="0" err="1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programmes</a:t>
                    </a:r>
                    <a:r>
                      <a:rPr lang="en-US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to </a:t>
                    </a:r>
                    <a:r>
                      <a:rPr lang="en-US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the</a:t>
                    </a:r>
                    <a:r>
                      <a:rPr lang="cs-CZ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EC</a:t>
                    </a:r>
                    <a:endParaRPr lang="cs-CZ" sz="1350" dirty="0">
                      <a:solidFill>
                        <a:srgbClr val="000000"/>
                      </a:solidFill>
                      <a:latin typeface="Corbel" panose="020B0503020204020204" pitchFamily="34" charset="0"/>
                    </a:endParaRPr>
                  </a:p>
                </p:txBody>
              </p:sp>
              <p:sp>
                <p:nvSpPr>
                  <p:cNvPr id="14" name="Obdélník 13"/>
                  <p:cNvSpPr/>
                  <p:nvPr/>
                </p:nvSpPr>
                <p:spPr>
                  <a:xfrm>
                    <a:off x="4968553" y="3429000"/>
                    <a:ext cx="3995936" cy="64807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1130"/>
                    <a:r>
                      <a:rPr lang="cs-CZ" sz="1350" b="1" dirty="0" err="1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September</a:t>
                    </a:r>
                    <a:r>
                      <a:rPr lang="cs-CZ" sz="1350" b="1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/</a:t>
                    </a:r>
                    <a:r>
                      <a:rPr lang="cs-CZ" sz="1350" b="1" dirty="0" err="1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October</a:t>
                    </a:r>
                    <a:r>
                      <a:rPr lang="cs-CZ" sz="1350" b="1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 2014</a:t>
                    </a:r>
                  </a:p>
                  <a:p>
                    <a:pPr marR="1130"/>
                    <a:r>
                      <a:rPr lang="cs-CZ" sz="1350" dirty="0" err="1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Receipt</a:t>
                    </a:r>
                    <a:r>
                      <a:rPr lang="cs-CZ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</a:t>
                    </a:r>
                    <a:r>
                      <a:rPr lang="cs-CZ" sz="1350" dirty="0" err="1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of</a:t>
                    </a:r>
                    <a:r>
                      <a:rPr lang="cs-CZ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</a:t>
                    </a:r>
                    <a:r>
                      <a:rPr lang="cs-CZ" sz="1350" dirty="0" err="1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official</a:t>
                    </a:r>
                    <a:r>
                      <a:rPr lang="cs-CZ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</a:t>
                    </a:r>
                    <a:r>
                      <a:rPr lang="cs-CZ" sz="1350" dirty="0" err="1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comments</a:t>
                    </a:r>
                    <a:r>
                      <a:rPr lang="cs-CZ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</a:t>
                    </a:r>
                    <a:r>
                      <a:rPr lang="cs-CZ" sz="1350" dirty="0" err="1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from</a:t>
                    </a:r>
                    <a:r>
                      <a:rPr lang="cs-CZ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</a:t>
                    </a:r>
                    <a:r>
                      <a:rPr lang="cs-CZ" sz="1350" dirty="0" err="1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the</a:t>
                    </a:r>
                    <a:r>
                      <a:rPr lang="cs-CZ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EC</a:t>
                    </a:r>
                  </a:p>
                </p:txBody>
              </p:sp>
              <p:sp>
                <p:nvSpPr>
                  <p:cNvPr id="15" name="Obdélník 14"/>
                  <p:cNvSpPr/>
                  <p:nvPr/>
                </p:nvSpPr>
                <p:spPr>
                  <a:xfrm>
                    <a:off x="4968553" y="4232484"/>
                    <a:ext cx="3995936" cy="64807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1130"/>
                    <a:r>
                      <a:rPr lang="en-US" sz="1350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Formal negotiations with </a:t>
                    </a:r>
                    <a:r>
                      <a:rPr lang="en-US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the</a:t>
                    </a:r>
                    <a:r>
                      <a:rPr lang="cs-CZ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EC</a:t>
                    </a:r>
                    <a:r>
                      <a:rPr lang="en-US" sz="135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rPr>
                      <a:t> </a:t>
                    </a:r>
                    <a:endParaRPr lang="en-US" sz="1350" dirty="0">
                      <a:solidFill>
                        <a:srgbClr val="000000"/>
                      </a:solidFill>
                      <a:latin typeface="Corbel" panose="020B0503020204020204" pitchFamily="34" charset="0"/>
                    </a:endParaRPr>
                  </a:p>
                </p:txBody>
              </p:sp>
              <p:sp>
                <p:nvSpPr>
                  <p:cNvPr id="23" name="Zahnutá šipka doprava 22"/>
                  <p:cNvSpPr/>
                  <p:nvPr/>
                </p:nvSpPr>
                <p:spPr>
                  <a:xfrm>
                    <a:off x="4687441" y="2441768"/>
                    <a:ext cx="288032" cy="432048"/>
                  </a:xfrm>
                  <a:prstGeom prst="curvedRightArrow">
                    <a:avLst>
                      <a:gd name="adj1" fmla="val 17527"/>
                      <a:gd name="adj2" fmla="val 50000"/>
                      <a:gd name="adj3" fmla="val 25000"/>
                    </a:avLst>
                  </a:prstGeom>
                  <a:ln w="9525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  <a:latin typeface="Corbel" panose="020B0503020204020204" pitchFamily="34" charset="0"/>
                    </a:endParaRPr>
                  </a:p>
                </p:txBody>
              </p:sp>
              <p:sp>
                <p:nvSpPr>
                  <p:cNvPr id="24" name="Zahnutá šipka doprava 23"/>
                  <p:cNvSpPr/>
                  <p:nvPr/>
                </p:nvSpPr>
                <p:spPr>
                  <a:xfrm>
                    <a:off x="4687441" y="3173509"/>
                    <a:ext cx="288032" cy="432048"/>
                  </a:xfrm>
                  <a:prstGeom prst="curvedRightArrow">
                    <a:avLst>
                      <a:gd name="adj1" fmla="val 17527"/>
                      <a:gd name="adj2" fmla="val 50000"/>
                      <a:gd name="adj3" fmla="val 25000"/>
                    </a:avLst>
                  </a:prstGeom>
                  <a:ln w="9525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  <a:latin typeface="Corbel" panose="020B0503020204020204" pitchFamily="34" charset="0"/>
                    </a:endParaRPr>
                  </a:p>
                </p:txBody>
              </p:sp>
            </p:grpSp>
          </p:grpSp>
          <p:sp>
            <p:nvSpPr>
              <p:cNvPr id="30" name="TextovéPole 29"/>
              <p:cNvSpPr txBox="1"/>
              <p:nvPr/>
            </p:nvSpPr>
            <p:spPr>
              <a:xfrm>
                <a:off x="4959424" y="1658469"/>
                <a:ext cx="4056831" cy="34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 err="1" smtClean="0">
                    <a:latin typeface="Corbel" panose="020B0503020204020204" pitchFamily="34" charset="0"/>
                  </a:rPr>
                  <a:t>Programmes</a:t>
                </a:r>
                <a:endParaRPr lang="cs-CZ" sz="1600" b="1" dirty="0"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33" name="Obdélník 32"/>
          <p:cNvSpPr/>
          <p:nvPr/>
        </p:nvSpPr>
        <p:spPr>
          <a:xfrm>
            <a:off x="4933802" y="4177647"/>
            <a:ext cx="3996000" cy="54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130"/>
            <a:r>
              <a:rPr lang="cs-CZ" sz="135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June 2015 </a:t>
            </a:r>
            <a:r>
              <a:rPr lang="cs-CZ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cs-CZ" sz="1350" dirty="0" err="1">
                <a:solidFill>
                  <a:srgbClr val="FFFFFF"/>
                </a:solidFill>
                <a:latin typeface="Corbel" panose="020B0503020204020204" pitchFamily="34" charset="0"/>
              </a:rPr>
              <a:t>The</a:t>
            </a:r>
            <a:r>
              <a:rPr lang="cs-CZ" sz="1350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35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Programmes</a:t>
            </a:r>
            <a:r>
              <a:rPr lang="cs-CZ" sz="1350" dirty="0" smtClean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35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were</a:t>
            </a:r>
            <a:r>
              <a:rPr lang="cs-CZ" sz="1350" dirty="0" smtClean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350" dirty="0" err="1">
                <a:solidFill>
                  <a:srgbClr val="FFFFFF"/>
                </a:solidFill>
                <a:latin typeface="Corbel" panose="020B0503020204020204" pitchFamily="34" charset="0"/>
              </a:rPr>
              <a:t>approved</a:t>
            </a:r>
            <a:r>
              <a:rPr lang="cs-CZ" sz="1350" dirty="0">
                <a:solidFill>
                  <a:srgbClr val="FFFFFF"/>
                </a:solidFill>
                <a:latin typeface="Corbel" panose="020B0503020204020204" pitchFamily="34" charset="0"/>
              </a:rPr>
              <a:t> by </a:t>
            </a:r>
            <a:r>
              <a:rPr lang="cs-CZ" sz="1350" dirty="0" err="1">
                <a:solidFill>
                  <a:srgbClr val="FFFFFF"/>
                </a:solidFill>
                <a:latin typeface="Corbel" panose="020B0503020204020204" pitchFamily="34" charset="0"/>
              </a:rPr>
              <a:t>the</a:t>
            </a:r>
            <a:r>
              <a:rPr lang="cs-CZ" sz="1350" dirty="0">
                <a:solidFill>
                  <a:srgbClr val="FFFFFF"/>
                </a:solidFill>
                <a:latin typeface="Corbel" panose="020B0503020204020204" pitchFamily="34" charset="0"/>
              </a:rPr>
              <a:t> EC</a:t>
            </a:r>
            <a:endParaRPr lang="cs-CZ" sz="1350" dirty="0">
              <a:solidFill>
                <a:prstClr val="black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ahnutá šipka doprava 33"/>
          <p:cNvSpPr/>
          <p:nvPr/>
        </p:nvSpPr>
        <p:spPr>
          <a:xfrm>
            <a:off x="4645770" y="3907617"/>
            <a:ext cx="288032" cy="360040"/>
          </a:xfrm>
          <a:prstGeom prst="curvedRightArrow">
            <a:avLst>
              <a:gd name="adj1" fmla="val 17527"/>
              <a:gd name="adj2" fmla="val 50000"/>
              <a:gd name="adj3" fmla="val 25000"/>
            </a:avLst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Zahnutá šipka doprava 34"/>
          <p:cNvSpPr/>
          <p:nvPr/>
        </p:nvSpPr>
        <p:spPr>
          <a:xfrm>
            <a:off x="4645770" y="3198624"/>
            <a:ext cx="288032" cy="360040"/>
          </a:xfrm>
          <a:prstGeom prst="curvedRightArrow">
            <a:avLst>
              <a:gd name="adj1" fmla="val 17527"/>
              <a:gd name="adj2" fmla="val 50000"/>
              <a:gd name="adj3" fmla="val 25000"/>
            </a:avLst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45507" y="4822246"/>
            <a:ext cx="431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Corbel" panose="020B0503020204020204" pitchFamily="34" charset="0"/>
              </a:rPr>
              <a:t>N</a:t>
            </a:r>
            <a:r>
              <a:rPr lang="en-US" sz="1400" b="1" dirty="0" err="1" smtClean="0">
                <a:latin typeface="Corbel" panose="020B0503020204020204" pitchFamily="34" charset="0"/>
              </a:rPr>
              <a:t>egotiations</a:t>
            </a:r>
            <a:r>
              <a:rPr lang="en-US" sz="1400" b="1" dirty="0" smtClean="0">
                <a:latin typeface="Corbel" panose="020B0503020204020204" pitchFamily="34" charset="0"/>
              </a:rPr>
              <a:t> </a:t>
            </a:r>
            <a:r>
              <a:rPr lang="en-US" sz="1400" b="1" dirty="0">
                <a:latin typeface="Corbel" panose="020B0503020204020204" pitchFamily="34" charset="0"/>
              </a:rPr>
              <a:t>in 2014 and the first half of 2015.</a:t>
            </a:r>
          </a:p>
        </p:txBody>
      </p:sp>
    </p:spTree>
    <p:extLst>
      <p:ext uri="{BB962C8B-B14F-4D97-AF65-F5344CB8AC3E}">
        <p14:creationId xmlns:p14="http://schemas.microsoft.com/office/powerpoint/2010/main" val="41368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\\praha.mmr.cz\dfs\O\Kostka+piktogramy\kostka\EU financing priorities ENG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5271"/>
            <a:ext cx="8568952" cy="51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8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409228"/>
            <a:ext cx="5976664" cy="540060"/>
          </a:xfrm>
        </p:spPr>
        <p:txBody>
          <a:bodyPr anchor="t"/>
          <a:lstStyle/>
          <a:p>
            <a:pPr algn="r"/>
            <a:r>
              <a:rPr lang="en-GB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2014–2020 programmes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83686"/>
              </p:ext>
            </p:extLst>
          </p:nvPr>
        </p:nvGraphicFramePr>
        <p:xfrm>
          <a:off x="323529" y="1117307"/>
          <a:ext cx="8568953" cy="4286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4949"/>
                <a:gridCol w="2114678"/>
                <a:gridCol w="1879326"/>
              </a:tblGrid>
              <a:tr h="41163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300" b="1" i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Programme</a:t>
                      </a:r>
                      <a:endParaRPr lang="en-GB" sz="1300" b="1" i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300" b="1" i="1" kern="120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Allocation in billion EUR</a:t>
                      </a:r>
                    </a:p>
                  </a:txBody>
                  <a:tcPr marL="6279" marR="6279" marT="5232" marB="0" anchor="ctr"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300" b="1" i="1" kern="120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Thematic objectives</a:t>
                      </a:r>
                      <a:endParaRPr lang="en-GB" sz="1300" b="1" i="1" kern="120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41163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Integrated</a:t>
                      </a:r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Regional</a:t>
                      </a:r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Operational</a:t>
                      </a:r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Programme</a:t>
                      </a:r>
                      <a:endParaRPr lang="en-GB" sz="13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62050" rtl="0" eaLnBrk="1" fontAlgn="ctr" latinLnBrk="0" hangingPunct="1">
                        <a:tabLst>
                          <a:tab pos="1619250" algn="dec"/>
                        </a:tabLst>
                      </a:pP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63 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62050" rtl="0" eaLnBrk="1" fontAlgn="ctr" latinLnBrk="0" hangingPunct="1">
                        <a:tabLst>
                          <a:tab pos="1619250" algn="dec"/>
                        </a:tabLst>
                      </a:pPr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2, 4, 5, 6, 7, 9, 10, 11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Transport</a:t>
                      </a:r>
                      <a:endParaRPr lang="en-GB" sz="13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70 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Environment</a:t>
                      </a:r>
                      <a:endParaRPr lang="en-GB" sz="13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64 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4, 5, 6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3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Enterprise</a:t>
                      </a:r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and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Innovation</a:t>
                      </a:r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for</a:t>
                      </a:r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Competitiveness</a:t>
                      </a:r>
                      <a:endParaRPr lang="en-GB" sz="13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33 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1, 2, 3, 4, 7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</a:t>
                      </a:r>
                      <a:r>
                        <a:rPr lang="cs-CZ" sz="1300" b="1" u="none" strike="noStrike" dirty="0" err="1">
                          <a:solidFill>
                            <a:srgbClr val="000099"/>
                          </a:solidFill>
                          <a:effectLst/>
                        </a:rPr>
                        <a:t>Employment</a:t>
                      </a:r>
                      <a:endParaRPr lang="en-GB" sz="13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8, 9, 11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>
                          <a:solidFill>
                            <a:srgbClr val="000099"/>
                          </a:solidFill>
                          <a:effectLst/>
                        </a:rPr>
                        <a:t>OP Research, development and education</a:t>
                      </a:r>
                      <a:endParaRPr lang="en-GB" sz="13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78 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1, 9, 10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>
                          <a:solidFill>
                            <a:srgbClr val="000099"/>
                          </a:solidFill>
                          <a:effectLst/>
                        </a:rPr>
                        <a:t>OP Technical assistance</a:t>
                      </a:r>
                      <a:endParaRPr lang="en-GB" sz="13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22 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- 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63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300" b="1" u="none" strike="noStrike">
                          <a:solidFill>
                            <a:srgbClr val="000099"/>
                          </a:solidFill>
                          <a:effectLst/>
                        </a:rPr>
                        <a:t>OP Prague – Growth Pole of the Czech Republic</a:t>
                      </a:r>
                      <a:endParaRPr lang="en-GB" sz="13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1, 4, 8, 9, 10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300" b="1" i="0" u="none" strike="noStrike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Rural Development Programme</a:t>
                      </a:r>
                      <a:endParaRPr lang="en-GB" sz="1300" b="1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1, 3, 4, 5, 6, 8, 9, 10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3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OP Fishery</a:t>
                      </a:r>
                      <a:endParaRPr lang="en-GB" sz="13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cs-CZ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03</a:t>
                      </a:r>
                      <a:endParaRPr lang="en-GB" sz="13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3, 6</a:t>
                      </a:r>
                      <a:endParaRPr lang="en-GB" sz="1300" b="1" u="none" strike="noStrike" kern="120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9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3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GB" sz="13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5232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cs-CZ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GB" sz="13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13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5232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4438"/>
            <a:ext cx="8291264" cy="381932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GB" altLang="cs-CZ" sz="26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Objectives: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Simplification</a:t>
            </a: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of the administrative process</a:t>
            </a:r>
            <a:r>
              <a:rPr lang="cs-CZ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.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Easier orientation of beneficiaries</a:t>
            </a:r>
            <a:r>
              <a:rPr lang="cs-CZ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.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Improvement of the </a:t>
            </a:r>
            <a:r>
              <a:rPr lang="en-GB" altLang="cs-CZ" sz="26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communication</a:t>
            </a: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between beneficiaries and support providing institutions</a:t>
            </a:r>
            <a:r>
              <a:rPr lang="cs-CZ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.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Single and comprehensive rules </a:t>
            </a: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at all levels</a:t>
            </a:r>
            <a:r>
              <a:rPr lang="cs-CZ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.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Introduction of the </a:t>
            </a:r>
            <a:r>
              <a:rPr lang="en-GB" altLang="cs-CZ" sz="26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unified terminology</a:t>
            </a: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(and its interpretation) across the whole implementation</a:t>
            </a:r>
            <a:r>
              <a:rPr lang="cs-CZ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.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Shortening</a:t>
            </a: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of the administration period</a:t>
            </a:r>
            <a:r>
              <a:rPr lang="cs-CZ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.</a:t>
            </a:r>
            <a:endParaRPr lang="en-GB" altLang="cs-CZ" sz="2600" dirty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cs-CZ" sz="26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Necessary changes in the legislative framework leading to smoother implementation.</a:t>
            </a:r>
          </a:p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5078" y="337220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Single</a:t>
            </a:r>
            <a:r>
              <a:rPr lang="en-GB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 methodological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415136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27785" y="357882"/>
            <a:ext cx="6336704" cy="72363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Basic phases of simplification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Pětiúhelník 5"/>
          <p:cNvSpPr/>
          <p:nvPr/>
        </p:nvSpPr>
        <p:spPr>
          <a:xfrm>
            <a:off x="427419" y="1057300"/>
            <a:ext cx="1880837" cy="840093"/>
          </a:xfrm>
          <a:prstGeom prst="homePlate">
            <a:avLst/>
          </a:prstGeom>
          <a:solidFill>
            <a:srgbClr val="3960CF"/>
          </a:solidFill>
          <a:ln>
            <a:solidFill>
              <a:srgbClr val="26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Calls for proposals</a:t>
            </a:r>
            <a:endParaRPr lang="en-US" sz="12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2258630" y="1057300"/>
            <a:ext cx="2160240" cy="840093"/>
          </a:xfrm>
          <a:prstGeom prst="chevron">
            <a:avLst/>
          </a:prstGeom>
          <a:solidFill>
            <a:srgbClr val="3960CF"/>
          </a:solidFill>
          <a:ln>
            <a:solidFill>
              <a:srgbClr val="26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noProof="0" dirty="0" smtClean="0">
                <a:latin typeface="Corbel" panose="020B0503020204020204" pitchFamily="34" charset="0"/>
              </a:rPr>
              <a:t>Submission of project application </a:t>
            </a:r>
            <a:endParaRPr lang="en-GB" sz="1200" noProof="0" dirty="0">
              <a:latin typeface="Corbel" panose="020B0503020204020204" pitchFamily="34" charset="0"/>
            </a:endParaRPr>
          </a:p>
        </p:txBody>
      </p:sp>
      <p:sp>
        <p:nvSpPr>
          <p:cNvPr id="9" name="Dvojitá šipka 8"/>
          <p:cNvSpPr/>
          <p:nvPr/>
        </p:nvSpPr>
        <p:spPr>
          <a:xfrm>
            <a:off x="4399914" y="1057300"/>
            <a:ext cx="2094589" cy="840093"/>
          </a:xfrm>
          <a:prstGeom prst="chevron">
            <a:avLst/>
          </a:prstGeom>
          <a:solidFill>
            <a:srgbClr val="3960CF"/>
          </a:solidFill>
          <a:ln>
            <a:solidFill>
              <a:srgbClr val="26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noProof="0" dirty="0" smtClean="0">
                <a:latin typeface="Corbel" panose="020B0503020204020204" pitchFamily="34" charset="0"/>
              </a:rPr>
              <a:t>Evaluation and selection of project</a:t>
            </a:r>
            <a:endParaRPr lang="en-GB" sz="1200" noProof="0" dirty="0">
              <a:latin typeface="Corbel" panose="020B0503020204020204" pitchFamily="34" charset="0"/>
            </a:endParaRPr>
          </a:p>
        </p:txBody>
      </p:sp>
      <p:sp>
        <p:nvSpPr>
          <p:cNvPr id="10" name="Dvojitá šipka 9"/>
          <p:cNvSpPr/>
          <p:nvPr/>
        </p:nvSpPr>
        <p:spPr>
          <a:xfrm>
            <a:off x="6468175" y="1057300"/>
            <a:ext cx="2412177" cy="840093"/>
          </a:xfrm>
          <a:prstGeom prst="chevron">
            <a:avLst/>
          </a:prstGeom>
          <a:solidFill>
            <a:srgbClr val="3960CF"/>
          </a:solidFill>
          <a:ln>
            <a:solidFill>
              <a:srgbClr val="26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noProof="0" dirty="0" smtClean="0">
                <a:latin typeface="Corbel" panose="020B0503020204020204" pitchFamily="34" charset="0"/>
              </a:rPr>
              <a:t>Implementation of the project, payments, </a:t>
            </a:r>
            <a:r>
              <a:rPr lang="cs-CZ" sz="1200" noProof="0" dirty="0" err="1" smtClean="0">
                <a:latin typeface="Corbel" panose="020B0503020204020204" pitchFamily="34" charset="0"/>
              </a:rPr>
              <a:t>controls</a:t>
            </a:r>
            <a:endParaRPr lang="en-GB" sz="1200" noProof="0" dirty="0">
              <a:latin typeface="Corbel" panose="020B0503020204020204" pitchFamily="34" charset="0"/>
            </a:endParaRPr>
          </a:p>
        </p:txBody>
      </p:sp>
      <p:sp>
        <p:nvSpPr>
          <p:cNvPr id="12" name="Popisek se šipkou nahoru 11"/>
          <p:cNvSpPr/>
          <p:nvPr/>
        </p:nvSpPr>
        <p:spPr>
          <a:xfrm>
            <a:off x="405589" y="2017406"/>
            <a:ext cx="2006171" cy="350439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0554"/>
            </a:avLst>
          </a:prstGeom>
          <a:noFill/>
          <a:ln>
            <a:solidFill>
              <a:srgbClr val="2C1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Unification of documentation requirements for applicants and beneficiaries;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greater emphasis on management of calls for proposal, synergies and complementarities;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coordination of announcements of calls for proposal;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better information flows and training of potential applicants before announcement of calls for proposal.</a:t>
            </a:r>
            <a:endParaRPr lang="en-US" sz="1150" dirty="0">
              <a:solidFill>
                <a:srgbClr val="261BBB"/>
              </a:solidFill>
              <a:latin typeface="Corbel" panose="020B0503020204020204" pitchFamily="34" charset="0"/>
            </a:endParaRPr>
          </a:p>
        </p:txBody>
      </p:sp>
      <p:sp>
        <p:nvSpPr>
          <p:cNvPr id="15" name="Popisek se šipkou nahoru 14"/>
          <p:cNvSpPr/>
          <p:nvPr/>
        </p:nvSpPr>
        <p:spPr>
          <a:xfrm>
            <a:off x="4421774" y="2017407"/>
            <a:ext cx="2088780" cy="35043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271"/>
            </a:avLst>
          </a:prstGeom>
          <a:noFill/>
          <a:ln>
            <a:solidFill>
              <a:srgbClr val="2C1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2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Definition of mandatory evaluation criteria;</a:t>
            </a:r>
          </a:p>
          <a:p>
            <a:pPr marL="85725" lvl="2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more emphasis on two-round evaluation;</a:t>
            </a:r>
          </a:p>
          <a:p>
            <a:pPr marL="85725" lvl="2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information for applicant about the result and the possibility of appeal;</a:t>
            </a:r>
          </a:p>
          <a:p>
            <a:pPr marL="85725" lvl="2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creating a joint database of evaluators, their automatic selection, evaluation and controls;</a:t>
            </a:r>
          </a:p>
          <a:p>
            <a:pPr marL="85725" lvl="2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set of the maximum deadlines for managing authorities for approval process.</a:t>
            </a:r>
            <a:endParaRPr lang="en-US" altLang="cs-CZ" sz="1200" dirty="0">
              <a:solidFill>
                <a:srgbClr val="261BBB"/>
              </a:solidFill>
              <a:latin typeface="Corbel" panose="020B0503020204020204" pitchFamily="34" charset="0"/>
            </a:endParaRPr>
          </a:p>
        </p:txBody>
      </p:sp>
      <p:sp>
        <p:nvSpPr>
          <p:cNvPr id="17" name="Popisek se šipkou nahoru 16"/>
          <p:cNvSpPr/>
          <p:nvPr/>
        </p:nvSpPr>
        <p:spPr>
          <a:xfrm>
            <a:off x="6675156" y="2017407"/>
            <a:ext cx="2205195" cy="31443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271"/>
            </a:avLst>
          </a:prstGeom>
          <a:noFill/>
          <a:ln>
            <a:solidFill>
              <a:srgbClr val="2C1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2" indent="-85725">
              <a:buFont typeface="Arial" panose="020B0604020202020204" pitchFamily="34" charset="0"/>
              <a:buChar char="•"/>
            </a:pPr>
            <a:endParaRPr lang="en-US" altLang="cs-CZ" sz="1200" dirty="0" smtClean="0">
              <a:solidFill>
                <a:srgbClr val="261BBB"/>
              </a:solidFill>
              <a:latin typeface="Corbel" panose="020B0503020204020204" pitchFamily="34" charset="0"/>
            </a:endParaRPr>
          </a:p>
          <a:p>
            <a:pPr marL="85725" lvl="2" indent="-85725">
              <a:buFont typeface="Arial" panose="020B0604020202020204" pitchFamily="34" charset="0"/>
              <a:buChar char="•"/>
            </a:pPr>
            <a:r>
              <a:rPr lang="en-US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Uniform structure and content of reports on the implementation of the project;</a:t>
            </a:r>
          </a:p>
          <a:p>
            <a:pPr marL="85725" lvl="2" indent="-85725">
              <a:buFont typeface="Arial" panose="020B0604020202020204" pitchFamily="34" charset="0"/>
              <a:buChar char="•"/>
            </a:pPr>
            <a:r>
              <a:rPr lang="en-US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templates for use in area of public procurement;</a:t>
            </a:r>
          </a:p>
          <a:p>
            <a:pPr marL="85725" lvl="2" indent="-85725">
              <a:buFont typeface="Arial" panose="020B0604020202020204" pitchFamily="34" charset="0"/>
              <a:buChar char="•"/>
            </a:pPr>
            <a:r>
              <a:rPr lang="en-US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implementation of central planning, financial controls;</a:t>
            </a:r>
          </a:p>
          <a:p>
            <a:pPr marL="85725" lvl="2" indent="-85725">
              <a:buFont typeface="Arial" panose="020B0604020202020204" pitchFamily="34" charset="0"/>
              <a:buChar char="•"/>
            </a:pPr>
            <a:r>
              <a:rPr lang="en-US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uniform checklists</a:t>
            </a:r>
            <a:r>
              <a:rPr lang="cs-CZ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;</a:t>
            </a:r>
            <a:endParaRPr lang="en-US" altLang="cs-CZ" sz="1150" dirty="0" smtClean="0">
              <a:solidFill>
                <a:srgbClr val="261BBB"/>
              </a:solidFill>
              <a:latin typeface="Corbel" panose="020B0503020204020204" pitchFamily="34" charset="0"/>
            </a:endParaRPr>
          </a:p>
          <a:p>
            <a:pPr marL="85725" lvl="2" indent="-85725">
              <a:buFont typeface="Arial" panose="020B0604020202020204" pitchFamily="34" charset="0"/>
              <a:buChar char="•"/>
            </a:pPr>
            <a:r>
              <a:rPr lang="en-US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setting limits for enforcement of minor claims irregularities;</a:t>
            </a:r>
          </a:p>
          <a:p>
            <a:pPr marL="85725" lvl="2" indent="-85725">
              <a:buFont typeface="Arial" panose="020B0604020202020204" pitchFamily="34" charset="0"/>
              <a:buChar char="•"/>
            </a:pPr>
            <a:r>
              <a:rPr lang="en-US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harmonization of penalties for violating the rules of mandatory publicity</a:t>
            </a:r>
            <a:r>
              <a:rPr lang="cs-CZ" altLang="cs-CZ" sz="1150" dirty="0" smtClean="0">
                <a:solidFill>
                  <a:srgbClr val="261BBB"/>
                </a:solidFill>
                <a:latin typeface="Corbel" panose="020B0503020204020204" pitchFamily="34" charset="0"/>
              </a:rPr>
              <a:t>.</a:t>
            </a:r>
            <a:endParaRPr lang="en-US" altLang="cs-CZ" sz="1150" dirty="0" smtClean="0">
              <a:solidFill>
                <a:srgbClr val="261BBB"/>
              </a:solidFill>
              <a:latin typeface="Corbel" panose="020B0503020204020204" pitchFamily="34" charset="0"/>
            </a:endParaRPr>
          </a:p>
          <a:p>
            <a:pPr algn="ctr"/>
            <a:endParaRPr lang="en-US" sz="1150" dirty="0">
              <a:solidFill>
                <a:srgbClr val="261BBB"/>
              </a:solidFill>
              <a:latin typeface="Corbel" panose="020B0503020204020204" pitchFamily="34" charset="0"/>
            </a:endParaRPr>
          </a:p>
        </p:txBody>
      </p:sp>
      <p:sp>
        <p:nvSpPr>
          <p:cNvPr id="19" name="Popisek se šipkou nahoru 18"/>
          <p:cNvSpPr/>
          <p:nvPr/>
        </p:nvSpPr>
        <p:spPr>
          <a:xfrm>
            <a:off x="2555776" y="2017406"/>
            <a:ext cx="1757938" cy="350438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711"/>
            </a:avLst>
          </a:prstGeom>
          <a:noFill/>
          <a:ln>
            <a:solidFill>
              <a:srgbClr val="2C1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261BBB"/>
              </a:solidFill>
              <a:latin typeface="Corbel" panose="020B0503020204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unified interface for applications;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Connection of monitoring system MS2014 + to central public administration registers;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reuse once entered information</a:t>
            </a:r>
            <a:r>
              <a:rPr 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s</a:t>
            </a:r>
            <a:r>
              <a:rPr lang="en-US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electronic signatures and archived electronic communications</a:t>
            </a:r>
            <a:r>
              <a:rPr lang="cs-CZ" sz="1200" dirty="0" smtClean="0">
                <a:solidFill>
                  <a:srgbClr val="261BBB"/>
                </a:solidFill>
                <a:latin typeface="Corbel" panose="020B0503020204020204" pitchFamily="34" charset="0"/>
              </a:rPr>
              <a:t>.</a:t>
            </a:r>
            <a:endParaRPr lang="en-US" sz="1200" dirty="0">
              <a:solidFill>
                <a:srgbClr val="261BB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37353"/>
            <a:ext cx="8291264" cy="3480387"/>
          </a:xfrm>
        </p:spPr>
        <p:txBody>
          <a:bodyPr>
            <a:noAutofit/>
          </a:bodyPr>
          <a:lstStyle/>
          <a:p>
            <a:r>
              <a:rPr lang="en-US" sz="2200" dirty="0" smtClean="0"/>
              <a:t>= Concentration and targeting of ESI funds in specific territories with specific problems to be solved but also with unique development opportunities </a:t>
            </a:r>
          </a:p>
          <a:p>
            <a:r>
              <a:rPr lang="en-US" sz="2200" dirty="0" smtClean="0"/>
              <a:t>= Two ways to implement in the Czech Rep.: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Integrated tools (ITI</a:t>
            </a:r>
            <a:r>
              <a:rPr lang="cs-CZ" sz="2200" b="1" dirty="0" smtClean="0"/>
              <a:t> - 7</a:t>
            </a:r>
            <a:r>
              <a:rPr lang="en-US" sz="2200" b="1" dirty="0" smtClean="0"/>
              <a:t>, IPTD</a:t>
            </a:r>
            <a:r>
              <a:rPr lang="cs-CZ" sz="2200" b="1" dirty="0" smtClean="0"/>
              <a:t> - 6</a:t>
            </a:r>
            <a:r>
              <a:rPr lang="en-US" sz="2200" b="1" dirty="0" smtClean="0"/>
              <a:t>, CLLD)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Projects in specific calls </a:t>
            </a:r>
            <a:r>
              <a:rPr lang="en-US" sz="2200" dirty="0" smtClean="0"/>
              <a:t>(„targeted calls“)  - territorial, thematic or other targeting</a:t>
            </a:r>
            <a:endParaRPr lang="en-US" sz="22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= Pressure on integrated planning and functional approach  </a:t>
            </a:r>
            <a:endParaRPr lang="en-US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15816" y="577247"/>
            <a:ext cx="8291264" cy="420047"/>
          </a:xfrm>
        </p:spPr>
        <p:txBody>
          <a:bodyPr/>
          <a:lstStyle/>
          <a:p>
            <a:r>
              <a:rPr lang="cs-CZ" dirty="0" err="1" smtClean="0"/>
              <a:t>Territorial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6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699792" y="481236"/>
            <a:ext cx="6213376" cy="480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 err="1">
                <a:solidFill>
                  <a:srgbClr val="000099"/>
                </a:solidFill>
                <a:cs typeface="Arial" pitchFamily="34" charset="0"/>
              </a:rPr>
              <a:t>S</a:t>
            </a:r>
            <a:r>
              <a:rPr lang="cs-CZ" sz="2000" b="1" dirty="0" err="1" smtClean="0">
                <a:solidFill>
                  <a:srgbClr val="000099"/>
                </a:solidFill>
                <a:cs typeface="Arial" pitchFamily="34" charset="0"/>
              </a:rPr>
              <a:t>trengthening</a:t>
            </a:r>
            <a:r>
              <a:rPr lang="cs-CZ" sz="2000" b="1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99"/>
                </a:solidFill>
                <a:cs typeface="Arial" pitchFamily="34" charset="0"/>
              </a:rPr>
              <a:t>urban</a:t>
            </a:r>
            <a:r>
              <a:rPr lang="cs-CZ" sz="2000" b="1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99"/>
                </a:solidFill>
                <a:cs typeface="Arial" pitchFamily="34" charset="0"/>
              </a:rPr>
              <a:t>dimension</a:t>
            </a:r>
            <a:r>
              <a:rPr lang="cs-CZ" sz="2000" b="1" dirty="0" smtClean="0">
                <a:solidFill>
                  <a:srgbClr val="000099"/>
                </a:solidFill>
                <a:cs typeface="Arial" pitchFamily="34" charset="0"/>
              </a:rPr>
              <a:t> in ESIF 2014-2020 – EU and </a:t>
            </a:r>
            <a:r>
              <a:rPr lang="cs-CZ" sz="2000" b="1" dirty="0" err="1" smtClean="0">
                <a:solidFill>
                  <a:srgbClr val="000099"/>
                </a:solidFill>
                <a:cs typeface="Arial" pitchFamily="34" charset="0"/>
              </a:rPr>
              <a:t>national</a:t>
            </a:r>
            <a:r>
              <a:rPr lang="cs-CZ" sz="2000" b="1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99"/>
                </a:solidFill>
                <a:cs typeface="Arial" pitchFamily="34" charset="0"/>
              </a:rPr>
              <a:t>expectations</a:t>
            </a:r>
            <a:r>
              <a:rPr lang="cs-CZ" sz="2000" b="1" dirty="0" smtClean="0">
                <a:solidFill>
                  <a:srgbClr val="000099"/>
                </a:solidFill>
                <a:cs typeface="Arial" pitchFamily="34" charset="0"/>
              </a:rPr>
              <a:t>  </a:t>
            </a:r>
            <a:endParaRPr lang="cs-CZ" sz="2000" b="1" dirty="0">
              <a:solidFill>
                <a:srgbClr val="000099"/>
              </a:solidFill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8787164"/>
              </p:ext>
            </p:extLst>
          </p:nvPr>
        </p:nvGraphicFramePr>
        <p:xfrm>
          <a:off x="1043608" y="1477346"/>
          <a:ext cx="6984776" cy="402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28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2915816" y="337220"/>
            <a:ext cx="6228184" cy="9509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cs-CZ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Launched</a:t>
            </a:r>
            <a:r>
              <a:rPr lang="cs-CZ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cs-CZ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lang="cs-CZ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alls</a:t>
            </a: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cs-CZ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for</a:t>
            </a: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cs-CZ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proposals</a:t>
            </a:r>
            <a:r>
              <a:rPr lang="en-GB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lang="en-GB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</a:br>
            <a:endParaRPr lang="en-GB" sz="1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978488" y="4807071"/>
            <a:ext cx="1151524" cy="505745"/>
            <a:chOff x="5113860" y="1740966"/>
            <a:chExt cx="1151524" cy="606894"/>
          </a:xfrm>
        </p:grpSpPr>
        <p:sp>
          <p:nvSpPr>
            <p:cNvPr id="10" name="TextovéPole 9"/>
            <p:cNvSpPr txBox="1"/>
            <p:nvPr/>
          </p:nvSpPr>
          <p:spPr>
            <a:xfrm>
              <a:off x="5195860" y="1867728"/>
              <a:ext cx="1069524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261BBB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Total allocation </a:t>
              </a:r>
            </a:p>
            <a:p>
              <a:r>
                <a:rPr lang="en-GB" sz="1000" b="1" dirty="0" smtClean="0">
                  <a:solidFill>
                    <a:srgbClr val="261BBB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2014-2020</a:t>
              </a:r>
              <a:endParaRPr lang="en-GB" sz="1000" dirty="0">
                <a:solidFill>
                  <a:srgbClr val="261BBB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5113860" y="1740966"/>
              <a:ext cx="164000" cy="1308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261BBB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413885" y="4807071"/>
            <a:ext cx="1490004" cy="509114"/>
            <a:chOff x="5113860" y="1740966"/>
            <a:chExt cx="1490004" cy="610937"/>
          </a:xfrm>
        </p:grpSpPr>
        <p:sp>
          <p:nvSpPr>
            <p:cNvPr id="13" name="TextovéPole 12"/>
            <p:cNvSpPr txBox="1"/>
            <p:nvPr/>
          </p:nvSpPr>
          <p:spPr>
            <a:xfrm>
              <a:off x="5277860" y="1871771"/>
              <a:ext cx="1326004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261BBB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Launched calls </a:t>
              </a:r>
            </a:p>
            <a:p>
              <a:r>
                <a:rPr lang="en-GB" sz="1000" b="1" dirty="0" smtClean="0">
                  <a:solidFill>
                    <a:srgbClr val="261BBB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as of January 4, 2016</a:t>
              </a:r>
              <a:endParaRPr lang="en-GB" sz="1000" b="1" dirty="0">
                <a:solidFill>
                  <a:srgbClr val="261BBB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113860" y="1740966"/>
              <a:ext cx="164000" cy="1308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261BBB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327577" y="847693"/>
            <a:ext cx="3816423" cy="4045026"/>
            <a:chOff x="5940152" y="1971224"/>
            <a:chExt cx="3240358" cy="3550253"/>
          </a:xfrm>
        </p:grpSpPr>
        <p:grpSp>
          <p:nvGrpSpPr>
            <p:cNvPr id="27" name="Skupina 26"/>
            <p:cNvGrpSpPr/>
            <p:nvPr/>
          </p:nvGrpSpPr>
          <p:grpSpPr>
            <a:xfrm>
              <a:off x="5940152" y="1998059"/>
              <a:ext cx="2952328" cy="3523418"/>
              <a:chOff x="6012160" y="1708144"/>
              <a:chExt cx="2952328" cy="3523418"/>
            </a:xfrm>
          </p:grpSpPr>
          <p:graphicFrame>
            <p:nvGraphicFramePr>
              <p:cNvPr id="15" name="Graf 1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1856327"/>
                  </p:ext>
                </p:extLst>
              </p:nvPr>
            </p:nvGraphicFramePr>
            <p:xfrm>
              <a:off x="6012160" y="1708144"/>
              <a:ext cx="2952328" cy="24482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5" name="Skupina 24"/>
              <p:cNvGrpSpPr/>
              <p:nvPr/>
            </p:nvGrpSpPr>
            <p:grpSpPr>
              <a:xfrm>
                <a:off x="7694080" y="2474274"/>
                <a:ext cx="1178933" cy="2034846"/>
                <a:chOff x="7694080" y="2474274"/>
                <a:chExt cx="1178933" cy="2034846"/>
              </a:xfrm>
            </p:grpSpPr>
            <p:sp>
              <p:nvSpPr>
                <p:cNvPr id="16" name="TextovéPole 15"/>
                <p:cNvSpPr txBox="1"/>
                <p:nvPr/>
              </p:nvSpPr>
              <p:spPr>
                <a:xfrm>
                  <a:off x="7694080" y="4005064"/>
                  <a:ext cx="1178933" cy="4862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b="1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2015</a:t>
                  </a:r>
                </a:p>
                <a:p>
                  <a:r>
                    <a:rPr lang="en-GB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36,2 % total allocation </a:t>
                  </a:r>
                </a:p>
                <a:p>
                  <a:r>
                    <a:rPr lang="cs-CZ" sz="1000" dirty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en-GB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,7 </a:t>
                  </a:r>
                  <a:r>
                    <a:rPr lang="cs-CZ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EUR</a:t>
                  </a:r>
                  <a:r>
                    <a:rPr lang="en-GB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 bn.</a:t>
                  </a:r>
                  <a:endParaRPr lang="en-GB" sz="1000" dirty="0">
                    <a:solidFill>
                      <a:srgbClr val="000099"/>
                    </a:solidFill>
                    <a:latin typeface="Corbel" panose="020B0503020204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" name="Přímá spojnice 16"/>
                <p:cNvCxnSpPr/>
                <p:nvPr/>
              </p:nvCxnSpPr>
              <p:spPr>
                <a:xfrm>
                  <a:off x="7708749" y="2474274"/>
                  <a:ext cx="0" cy="203484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Skupina 17"/>
              <p:cNvGrpSpPr/>
              <p:nvPr/>
            </p:nvGrpSpPr>
            <p:grpSpPr>
              <a:xfrm>
                <a:off x="7194018" y="3501008"/>
                <a:ext cx="1157157" cy="1730554"/>
                <a:chOff x="7315086" y="1648064"/>
                <a:chExt cx="1157157" cy="1730554"/>
              </a:xfrm>
            </p:grpSpPr>
            <p:sp>
              <p:nvSpPr>
                <p:cNvPr id="19" name="TextovéPole 18"/>
                <p:cNvSpPr txBox="1"/>
                <p:nvPr/>
              </p:nvSpPr>
              <p:spPr>
                <a:xfrm>
                  <a:off x="7315086" y="2892383"/>
                  <a:ext cx="1157157" cy="4862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b="1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2016-2023</a:t>
                  </a:r>
                </a:p>
                <a:p>
                  <a:r>
                    <a:rPr lang="en-GB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63,8 % total allocation</a:t>
                  </a:r>
                </a:p>
                <a:p>
                  <a:r>
                    <a:rPr lang="cs-CZ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15,3</a:t>
                  </a:r>
                  <a:r>
                    <a:rPr lang="en-GB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cs-CZ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EUR</a:t>
                  </a:r>
                  <a:r>
                    <a:rPr lang="en-GB" sz="1000" dirty="0" smtClean="0">
                      <a:solidFill>
                        <a:srgbClr val="000099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rPr>
                    <a:t> bn.</a:t>
                  </a:r>
                  <a:endParaRPr lang="en-GB" sz="1000" dirty="0">
                    <a:solidFill>
                      <a:srgbClr val="000099"/>
                    </a:solidFill>
                    <a:latin typeface="Corbel" panose="020B0503020204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Přímá spojnice 19"/>
                <p:cNvCxnSpPr/>
                <p:nvPr/>
              </p:nvCxnSpPr>
              <p:spPr>
                <a:xfrm>
                  <a:off x="7349400" y="1648064"/>
                  <a:ext cx="0" cy="172819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Nadpis 2"/>
            <p:cNvSpPr txBox="1">
              <a:spLocks/>
            </p:cNvSpPr>
            <p:nvPr/>
          </p:nvSpPr>
          <p:spPr>
            <a:xfrm>
              <a:off x="6499471" y="1971224"/>
              <a:ext cx="2681039" cy="114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GB" sz="1800" b="1" kern="0" dirty="0" smtClean="0">
                  <a:solidFill>
                    <a:srgbClr val="000099"/>
                  </a:solidFill>
                  <a:latin typeface="Corbel" panose="020B0503020204020204" pitchFamily="34" charset="0"/>
                  <a:ea typeface="+mn-ea"/>
                  <a:cs typeface="+mn-cs"/>
                </a:rPr>
                <a:t>Calls</a:t>
              </a:r>
              <a:r>
                <a:rPr lang="cs-CZ" sz="1800" b="1" kern="0" dirty="0" smtClean="0">
                  <a:solidFill>
                    <a:srgbClr val="000099"/>
                  </a:solidFill>
                  <a:latin typeface="Corbel" panose="020B0503020204020204" pitchFamily="34" charset="0"/>
                  <a:ea typeface="+mn-ea"/>
                  <a:cs typeface="+mn-cs"/>
                </a:rPr>
                <a:t> </a:t>
              </a:r>
              <a:r>
                <a:rPr lang="en-GB" sz="1800" b="1" kern="0" dirty="0" smtClean="0">
                  <a:solidFill>
                    <a:srgbClr val="000099"/>
                  </a:solidFill>
                  <a:latin typeface="Corbel" panose="020B0503020204020204" pitchFamily="34" charset="0"/>
                  <a:ea typeface="+mn-ea"/>
                  <a:cs typeface="+mn-cs"/>
                </a:rPr>
                <a:t>for proposals</a:t>
              </a:r>
              <a:r>
                <a:rPr lang="cs-CZ" sz="1800" b="1" kern="0" dirty="0" smtClean="0">
                  <a:solidFill>
                    <a:srgbClr val="000099"/>
                  </a:solidFill>
                  <a:latin typeface="Corbel" panose="020B0503020204020204" pitchFamily="34" charset="0"/>
                  <a:ea typeface="+mn-ea"/>
                  <a:cs typeface="+mn-cs"/>
                </a:rPr>
                <a:t> </a:t>
              </a:r>
              <a:r>
                <a:rPr lang="en-GB" sz="1800" b="1" kern="0" dirty="0" smtClean="0">
                  <a:solidFill>
                    <a:srgbClr val="000099"/>
                  </a:solidFill>
                  <a:latin typeface="Corbel" panose="020B0503020204020204" pitchFamily="34" charset="0"/>
                  <a:ea typeface="+mn-ea"/>
                  <a:cs typeface="+mn-cs"/>
                </a:rPr>
                <a:t>launched </a:t>
              </a:r>
              <a:r>
                <a:rPr lang="cs-CZ" sz="1800" b="1" kern="0" dirty="0" smtClean="0">
                  <a:solidFill>
                    <a:srgbClr val="000099"/>
                  </a:solidFill>
                  <a:latin typeface="Corbel" panose="020B0503020204020204" pitchFamily="34" charset="0"/>
                  <a:ea typeface="+mn-ea"/>
                  <a:cs typeface="+mn-cs"/>
                </a:rPr>
                <a:t>in </a:t>
              </a:r>
              <a:r>
                <a:rPr lang="en-GB" sz="1800" b="1" kern="0" dirty="0">
                  <a:solidFill>
                    <a:srgbClr val="000099"/>
                  </a:solidFill>
                  <a:latin typeface="Corbel" panose="020B0503020204020204" pitchFamily="34" charset="0"/>
                </a:rPr>
                <a:t>2015 </a:t>
              </a:r>
              <a:endParaRPr lang="en-GB" sz="1800" b="1" kern="0" dirty="0">
                <a:solidFill>
                  <a:srgbClr val="000099"/>
                </a:solidFill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408443" y="4407696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EUR</a:t>
            </a:r>
            <a:r>
              <a:rPr lang="en-GB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 bn.</a:t>
            </a:r>
            <a:endParaRPr lang="en-GB" sz="1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995166" y="4856526"/>
            <a:ext cx="481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Source: MS2014+; as of January 4, 2016; EU share only</a:t>
            </a:r>
            <a:r>
              <a:rPr lang="cs-CZ" sz="1000" dirty="0">
                <a:latin typeface="Corbel" panose="020B0503020204020204" pitchFamily="34" charset="0"/>
                <a:cs typeface="Arial" panose="020B0604020202020204" pitchFamily="34" charset="0"/>
              </a:rPr>
              <a:t>; 1 EUR = </a:t>
            </a:r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27,029 CZK</a:t>
            </a:r>
            <a:endParaRPr lang="en-GB" sz="10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71217"/>
              </p:ext>
            </p:extLst>
          </p:nvPr>
        </p:nvGraphicFramePr>
        <p:xfrm>
          <a:off x="179512" y="985292"/>
          <a:ext cx="5976664" cy="375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14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1800" y="337220"/>
            <a:ext cx="6120680" cy="9509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cs-CZ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L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aunched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calls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for</a:t>
            </a: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 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proposals </a:t>
            </a:r>
            <a:endParaRPr lang="en-GB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004048" y="4888375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Source: MS2014+; </a:t>
            </a:r>
            <a:r>
              <a:rPr lang="en-US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as of January 18, 2016</a:t>
            </a:r>
            <a:r>
              <a:rPr lang="cs-CZ" sz="1000" dirty="0">
                <a:latin typeface="Corbel" panose="020B0503020204020204" pitchFamily="34" charset="0"/>
                <a:cs typeface="Arial" panose="020B0604020202020204" pitchFamily="34" charset="0"/>
              </a:rPr>
              <a:t>; </a:t>
            </a:r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EU </a:t>
            </a:r>
            <a:r>
              <a:rPr lang="cs-CZ" sz="1000" dirty="0" err="1">
                <a:latin typeface="Corbel" panose="020B0503020204020204" pitchFamily="34" charset="0"/>
                <a:cs typeface="Arial" panose="020B0604020202020204" pitchFamily="34" charset="0"/>
              </a:rPr>
              <a:t>share</a:t>
            </a:r>
            <a:r>
              <a:rPr lang="cs-CZ" sz="1000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only</a:t>
            </a:r>
            <a:r>
              <a:rPr lang="cs-CZ" sz="1000" dirty="0">
                <a:latin typeface="Corbel" panose="020B0503020204020204" pitchFamily="34" charset="0"/>
                <a:cs typeface="Arial" panose="020B0604020202020204" pitchFamily="34" charset="0"/>
              </a:rPr>
              <a:t>;</a:t>
            </a:r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cs-CZ" sz="1000" dirty="0">
                <a:latin typeface="Corbel" panose="020B0503020204020204" pitchFamily="34" charset="0"/>
                <a:cs typeface="Arial" panose="020B0604020202020204" pitchFamily="34" charset="0"/>
              </a:rPr>
              <a:t>1 EUR = 27,029 </a:t>
            </a:r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CZK.</a:t>
            </a:r>
            <a:endParaRPr lang="cs-CZ" sz="1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06592"/>
              </p:ext>
            </p:extLst>
          </p:nvPr>
        </p:nvGraphicFramePr>
        <p:xfrm>
          <a:off x="21107" y="1011401"/>
          <a:ext cx="5040559" cy="4176466"/>
        </p:xfrm>
        <a:graphic>
          <a:graphicData uri="http://schemas.openxmlformats.org/drawingml/2006/table">
            <a:tbl>
              <a:tblPr/>
              <a:tblGrid>
                <a:gridCol w="2480275"/>
                <a:gridCol w="1360150"/>
                <a:gridCol w="1200134"/>
              </a:tblGrid>
              <a:tr h="5213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Programme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Allocation</a:t>
                      </a: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(EUR </a:t>
                      </a:r>
                      <a:r>
                        <a:rPr lang="cs-CZ" sz="9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million</a:t>
                      </a: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Number</a:t>
                      </a: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of</a:t>
                      </a: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calls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Transport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3 108,3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</a:t>
                      </a:r>
                      <a:r>
                        <a:rPr lang="cs-CZ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Employment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1 403,3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94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Integrated Regional OP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1 166,1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7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Enterprise and Innovation for Competitiveness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1 069,6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Environment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854,4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Rural Development Programme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444,0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Research Development and Education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434,6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Technical Assistance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226,0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Prague – Growth Pole of the Czech Republic</a:t>
                      </a: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  41,9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 </a:t>
                      </a:r>
                      <a:r>
                        <a:rPr lang="cs-CZ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Fisheries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    9,6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24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9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8 757,9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178    </a:t>
                      </a:r>
                    </a:p>
                  </a:txBody>
                  <a:tcPr marL="9525" marR="9525" marT="79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425432" y="4752550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Corbel" panose="020B0503020204020204" pitchFamily="34" charset="0"/>
                <a:cs typeface="Arial" panose="020B0604020202020204" pitchFamily="34" charset="0"/>
              </a:rPr>
              <a:t>EUR mil.</a:t>
            </a:r>
            <a:endParaRPr lang="cs-CZ" sz="1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768429"/>
              </p:ext>
            </p:extLst>
          </p:nvPr>
        </p:nvGraphicFramePr>
        <p:xfrm>
          <a:off x="5194577" y="993705"/>
          <a:ext cx="3816424" cy="375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3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33364"/>
            <a:ext cx="8640960" cy="36004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CR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passes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already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through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3rd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cohesion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policy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period – 2004-2006, 2007-2013, 2014-2020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In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course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of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 period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necessity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to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tackle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financial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and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economy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crisis</a:t>
            </a:r>
            <a:endParaRPr lang="cs-CZ" sz="2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to set up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whole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implementation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based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on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experience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from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previous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years</a:t>
            </a:r>
            <a:endParaRPr lang="cs-CZ" sz="2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Changeover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from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basic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infrastructure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investments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to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value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added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investments</a:t>
            </a:r>
            <a:endParaRPr lang="cs-CZ" sz="2000" dirty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481236"/>
            <a:ext cx="6264696" cy="420047"/>
          </a:xfrm>
        </p:spPr>
        <p:txBody>
          <a:bodyPr/>
          <a:lstStyle/>
          <a:p>
            <a:pPr algn="r">
              <a:defRPr/>
            </a:pPr>
            <a:r>
              <a:rPr lang="pl-P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Last decade cohesion policy impact on the CR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209428"/>
            <a:ext cx="8291264" cy="2748305"/>
          </a:xfrm>
        </p:spPr>
        <p:txBody>
          <a:bodyPr/>
          <a:lstStyle/>
          <a:p>
            <a:pPr algn="ctr"/>
            <a:r>
              <a:rPr lang="cs-CZ" sz="3400" b="1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Thank</a:t>
            </a:r>
            <a:r>
              <a:rPr lang="cs-CZ" sz="3400" b="1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3400" b="1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you</a:t>
            </a:r>
            <a:r>
              <a:rPr lang="cs-CZ" sz="3400" b="1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3400" b="1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for</a:t>
            </a:r>
            <a:r>
              <a:rPr lang="cs-CZ" sz="3400" b="1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3400" b="1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your</a:t>
            </a:r>
            <a:r>
              <a:rPr lang="cs-CZ" sz="3400" b="1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3400" b="1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attention</a:t>
            </a:r>
            <a:endParaRPr lang="cs-CZ" sz="3400" b="1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algn="ctr"/>
            <a:endParaRPr lang="cs-CZ" b="1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algn="ctr"/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Olga Letáčková,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Deputy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Minister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(Ministry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of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Regional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Development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of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 smtClean="0">
                <a:solidFill>
                  <a:srgbClr val="000099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Czech Republic)</a:t>
            </a:r>
            <a:endParaRPr lang="en-US" sz="2400" dirty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5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561356"/>
            <a:ext cx="8640960" cy="4153644"/>
          </a:xfrm>
        </p:spPr>
        <p:txBody>
          <a:bodyPr>
            <a:normAutofit fontScale="32500" lnSpcReduction="20000"/>
          </a:bodyPr>
          <a:lstStyle/>
          <a:p>
            <a:pPr marL="355600" indent="-3556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6200" b="1" dirty="0">
                <a:solidFill>
                  <a:srgbClr val="000099"/>
                </a:solidFill>
                <a:latin typeface="Corbel" panose="020B0503020204020204" pitchFamily="34" charset="0"/>
              </a:rPr>
              <a:t>Entrepreneurship </a:t>
            </a:r>
            <a:r>
              <a:rPr lang="en-GB" sz="6200" dirty="0">
                <a:solidFill>
                  <a:srgbClr val="000099"/>
                </a:solidFill>
                <a:latin typeface="Corbel" panose="020B0503020204020204" pitchFamily="34" charset="0"/>
              </a:rPr>
              <a:t>- improvement of the business environment, creation of new businesses and their development.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6200" b="1" dirty="0">
                <a:solidFill>
                  <a:srgbClr val="000099"/>
                </a:solidFill>
                <a:latin typeface="Corbel" panose="020B0503020204020204" pitchFamily="34" charset="0"/>
              </a:rPr>
              <a:t>Innovation </a:t>
            </a:r>
            <a:r>
              <a:rPr lang="en-GB" sz="6200" dirty="0">
                <a:solidFill>
                  <a:srgbClr val="000099"/>
                </a:solidFill>
                <a:latin typeface="Corbel" panose="020B0503020204020204" pitchFamily="34" charset="0"/>
              </a:rPr>
              <a:t>- increase in the number of product innovations on the market and creation of jobs (mostly scientific), in the area of technology transfer then setting up of 8 centres of excellence and 40 regional R&amp;D centres. One third of </a:t>
            </a:r>
            <a:r>
              <a:rPr lang="en-GB" sz="6200" b="1" dirty="0">
                <a:solidFill>
                  <a:srgbClr val="000099"/>
                </a:solidFill>
                <a:latin typeface="Corbel" panose="020B0503020204020204" pitchFamily="34" charset="0"/>
              </a:rPr>
              <a:t>clusters</a:t>
            </a:r>
            <a:r>
              <a:rPr lang="en-GB" sz="6200" dirty="0">
                <a:solidFill>
                  <a:srgbClr val="000099"/>
                </a:solidFill>
                <a:latin typeface="Corbel" panose="020B0503020204020204" pitchFamily="34" charset="0"/>
              </a:rPr>
              <a:t> out of the total number of clusters were supported by the EU Funds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6200" dirty="0">
                <a:solidFill>
                  <a:srgbClr val="000099"/>
                </a:solidFill>
                <a:latin typeface="Corbel" panose="020B0503020204020204" pitchFamily="34" charset="0"/>
              </a:rPr>
              <a:t>Significant improvement of </a:t>
            </a:r>
            <a:r>
              <a:rPr lang="en-GB" sz="6200" b="1" dirty="0">
                <a:solidFill>
                  <a:srgbClr val="000099"/>
                </a:solidFill>
                <a:latin typeface="Corbel" panose="020B0503020204020204" pitchFamily="34" charset="0"/>
              </a:rPr>
              <a:t>transport infrastructure </a:t>
            </a:r>
            <a:r>
              <a:rPr lang="en-GB" sz="6200" dirty="0">
                <a:solidFill>
                  <a:srgbClr val="000099"/>
                </a:solidFill>
                <a:latin typeface="Corbel" panose="020B0503020204020204" pitchFamily="34" charset="0"/>
              </a:rPr>
              <a:t>of regional and national importance. 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6200" b="1" dirty="0">
                <a:solidFill>
                  <a:srgbClr val="000099"/>
                </a:solidFill>
                <a:latin typeface="Corbel" panose="020B0503020204020204" pitchFamily="34" charset="0"/>
              </a:rPr>
              <a:t>Energy sector </a:t>
            </a:r>
            <a:r>
              <a:rPr lang="en-GB" sz="6200" dirty="0">
                <a:solidFill>
                  <a:srgbClr val="000099"/>
                </a:solidFill>
                <a:latin typeface="Corbel" panose="020B0503020204020204" pitchFamily="34" charset="0"/>
              </a:rPr>
              <a:t>- higher use of renewable sources and increase energy efficiency and reduction of consumption. </a:t>
            </a:r>
          </a:p>
          <a:p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481236"/>
            <a:ext cx="6264696" cy="420047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Macroeconomic value of the EU funds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481236"/>
            <a:ext cx="6264696" cy="420047"/>
          </a:xfrm>
        </p:spPr>
        <p:txBody>
          <a:bodyPr/>
          <a:lstStyle/>
          <a:p>
            <a:pPr algn="r"/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Effect of Cohesion Policy in the </a:t>
            </a:r>
            <a:r>
              <a:rPr lang="pl-P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CZ for 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EU-15 countries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Estimation for the whole period 2007-2013 – </a:t>
            </a:r>
            <a:r>
              <a:rPr lang="en-GB" sz="2000" b="1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6.5 </a:t>
            </a:r>
            <a:r>
              <a:rPr lang="en-GB" sz="2000" b="1" dirty="0" err="1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bil</a:t>
            </a:r>
            <a:r>
              <a:rPr lang="en-GB" sz="2000" b="1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 EUR in total</a:t>
            </a:r>
            <a:r>
              <a:rPr lang="en-GB" sz="2000" dirty="0" smtClean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.</a:t>
            </a:r>
            <a:endParaRPr lang="en-GB" sz="2000" b="1" dirty="0">
              <a:solidFill>
                <a:srgbClr val="000099"/>
              </a:solidFill>
              <a:latin typeface="Corbel" panose="020B0503020204020204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r>
              <a:rPr lang="en-GB" sz="2000" b="1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Direct + indirect gains from the implementation of Cohesion Policy in the CZ for EU-15 countries:</a:t>
            </a:r>
          </a:p>
          <a:p>
            <a:pPr>
              <a:buClr>
                <a:srgbClr val="FF0000"/>
              </a:buClr>
              <a:defRPr/>
            </a:pPr>
            <a:r>
              <a:rPr lang="en-GB" sz="2000" b="1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Direct gains </a:t>
            </a: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– emerge from companies´ contracts in projects co-financed from Cohesion Policy´s programmes (e.g. through “daughters“ of foreign “mothers“</a:t>
            </a:r>
            <a:r>
              <a:rPr lang="cs-CZ" sz="2000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) </a:t>
            </a: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- </a:t>
            </a:r>
            <a:r>
              <a:rPr lang="en-GB" sz="2000" b="1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France, Sweden, Germany and Austria </a:t>
            </a: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in particular. </a:t>
            </a:r>
          </a:p>
          <a:p>
            <a:pPr>
              <a:buClr>
                <a:srgbClr val="FF0000"/>
              </a:buClr>
              <a:defRPr/>
            </a:pPr>
            <a:r>
              <a:rPr lang="en-GB" sz="2000" b="1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Indirect gains </a:t>
            </a: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  <a:cs typeface="Arial" pitchFamily="34" charset="0"/>
              </a:rPr>
              <a:t>– emerge from spill-over effects (imported goods and services from the EU-15 countries) + in the form of consumption multiplier benefits (consequence of extra spending of the CZ consumers).</a:t>
            </a: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3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451780"/>
            <a:ext cx="19442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Total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allocation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2007-2013: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26,7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bn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. EUR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Economic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crisis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Demand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reduction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CNB's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foreign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exchange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</a:rPr>
              <a:t>interventions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1780"/>
            <a:ext cx="6696744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83768" y="456923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The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impact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 of 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C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ohesion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 policy in the Czech Republic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9348"/>
            <a:ext cx="8291264" cy="3600400"/>
          </a:xfrm>
        </p:spPr>
        <p:txBody>
          <a:bodyPr>
            <a:normAutofit fontScale="92500" lnSpcReduction="10000"/>
          </a:bodyPr>
          <a:lstStyle/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Decrease in the number of Cohesion policy objectives and determining 3 region categories</a:t>
            </a:r>
          </a:p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Thematic concentration </a:t>
            </a:r>
          </a:p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Setting a system of ex-ante </a:t>
            </a:r>
            <a:r>
              <a:rPr lang="en-GB" sz="2000" dirty="0" err="1">
                <a:solidFill>
                  <a:srgbClr val="000099"/>
                </a:solidFill>
                <a:latin typeface="Corbel" panose="020B0503020204020204" pitchFamily="34" charset="0"/>
              </a:rPr>
              <a:t>conditionalities</a:t>
            </a:r>
            <a:endParaRPr lang="en-GB" sz="2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Pressure on higher performance of the system</a:t>
            </a:r>
          </a:p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Higher rate of application the territorial specific approach and use of integrated instruments (ITI, CLLD)</a:t>
            </a:r>
          </a:p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Higher rate of application the financial instruments and simplified cost options</a:t>
            </a:r>
          </a:p>
          <a:p>
            <a:pPr marL="355600" lvl="0" indent="-355600" fontAlgn="base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000" dirty="0">
                <a:solidFill>
                  <a:srgbClr val="000099"/>
                </a:solidFill>
                <a:latin typeface="Corbel" panose="020B0503020204020204" pitchFamily="34" charset="0"/>
              </a:rPr>
              <a:t>E-cohesion</a:t>
            </a:r>
          </a:p>
          <a:p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31840" y="55324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New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factors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 –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the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 EU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j-ea"/>
                <a:cs typeface="Arial" pitchFamily="34" charset="0"/>
              </a:rPr>
              <a:t>level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12251" y="701145"/>
            <a:ext cx="5631749" cy="592667"/>
          </a:xfrm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How to prepare the effective implementation system</a:t>
            </a: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graphicFrame>
        <p:nvGraphicFramePr>
          <p:cNvPr id="207875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47449459"/>
              </p:ext>
            </p:extLst>
          </p:nvPr>
        </p:nvGraphicFramePr>
        <p:xfrm>
          <a:off x="3143250" y="1250157"/>
          <a:ext cx="2870200" cy="34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Klip" r:id="rId4" imgW="3848100" imgH="5478463" progId="MS_ClipArt_Gallery.2">
                  <p:embed/>
                </p:oleObj>
              </mc:Choice>
              <mc:Fallback>
                <p:oleObj name="Klip" r:id="rId4" imgW="3848100" imgH="5478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250157"/>
                        <a:ext cx="2870200" cy="340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0825" y="997479"/>
            <a:ext cx="3500438" cy="1190625"/>
          </a:xfrm>
          <a:prstGeom prst="cloudCallout">
            <a:avLst>
              <a:gd name="adj1" fmla="val 71509"/>
              <a:gd name="adj2" fmla="val 758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Experience and lessons learnt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461000" y="2889250"/>
            <a:ext cx="3390900" cy="1070240"/>
          </a:xfrm>
          <a:prstGeom prst="cloudCallout">
            <a:avLst>
              <a:gd name="adj1" fmla="val -43741"/>
              <a:gd name="adj2" fmla="val 662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Use</a:t>
            </a:r>
            <a:r>
              <a:rPr lang="cs-CZ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r </a:t>
            </a:r>
            <a:r>
              <a:rPr lang="en-GB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friendly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environment </a:t>
            </a:r>
            <a:r>
              <a:rPr lang="en-GB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…</a:t>
            </a:r>
            <a:endParaRPr lang="en-GB" sz="2000" dirty="0">
              <a:solidFill>
                <a:schemeClr val="bg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11188" y="3217333"/>
            <a:ext cx="2928937" cy="1250157"/>
          </a:xfrm>
          <a:prstGeom prst="cloudCallout">
            <a:avLst>
              <a:gd name="adj1" fmla="val 77921"/>
              <a:gd name="adj2" fmla="val 40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2000" dirty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3E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834031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345331"/>
            <a:ext cx="8291264" cy="4198359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99"/>
                </a:solidFill>
                <a:latin typeface="Corbel" panose="020B0503020204020204" pitchFamily="34" charset="0"/>
              </a:rPr>
              <a:t>Decrease in the </a:t>
            </a:r>
            <a:r>
              <a:rPr lang="en-US" sz="2100" b="1" dirty="0">
                <a:solidFill>
                  <a:srgbClr val="000099"/>
                </a:solidFill>
                <a:latin typeface="Corbel" panose="020B0503020204020204" pitchFamily="34" charset="0"/>
              </a:rPr>
              <a:t>number of </a:t>
            </a:r>
            <a:r>
              <a:rPr lang="en-US" sz="2100" b="1" dirty="0" err="1">
                <a:solidFill>
                  <a:srgbClr val="000099"/>
                </a:solidFill>
                <a:latin typeface="Corbel" panose="020B0503020204020204" pitchFamily="34" charset="0"/>
              </a:rPr>
              <a:t>programmes</a:t>
            </a:r>
            <a:endParaRPr lang="en-US" sz="2100" b="1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0099"/>
                </a:solidFill>
                <a:latin typeface="Corbel" panose="020B0503020204020204" pitchFamily="34" charset="0"/>
              </a:rPr>
              <a:t>Strategic planning </a:t>
            </a:r>
            <a:r>
              <a:rPr lang="en-US" sz="2100" dirty="0">
                <a:solidFill>
                  <a:srgbClr val="000099"/>
                </a:solidFill>
                <a:latin typeface="Corbel" panose="020B0503020204020204" pitchFamily="34" charset="0"/>
              </a:rPr>
              <a:t>- determining priorities and linking </a:t>
            </a:r>
            <a:r>
              <a:rPr lang="en-US" sz="2100" dirty="0" err="1">
                <a:solidFill>
                  <a:srgbClr val="000099"/>
                </a:solidFill>
                <a:latin typeface="Corbel" panose="020B0503020204020204" pitchFamily="34" charset="0"/>
              </a:rPr>
              <a:t>programmes</a:t>
            </a:r>
            <a:r>
              <a:rPr lang="en-US" sz="2100" dirty="0">
                <a:solidFill>
                  <a:srgbClr val="000099"/>
                </a:solidFill>
                <a:latin typeface="Corbel" panose="020B0503020204020204" pitchFamily="34" charset="0"/>
              </a:rPr>
              <a:t> to CZ national development </a:t>
            </a:r>
            <a:r>
              <a:rPr lang="en-US" sz="2100" dirty="0" smtClean="0">
                <a:solidFill>
                  <a:srgbClr val="000099"/>
                </a:solidFill>
                <a:latin typeface="Corbel" panose="020B0503020204020204" pitchFamily="34" charset="0"/>
              </a:rPr>
              <a:t>strategies</a:t>
            </a:r>
            <a:endParaRPr lang="cs-CZ" sz="21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cs-CZ" sz="21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Transparent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processes – together with the 3E 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principle.</a:t>
            </a:r>
            <a:endParaRPr lang="cs-CZ" altLang="cs-CZ" sz="2100" dirty="0" smtClean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cs-CZ" sz="21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Roles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of institutions within the implementation chain – balanced competences and 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responsibilities.</a:t>
            </a:r>
            <a:endParaRPr lang="cs-CZ" altLang="cs-CZ" sz="2100" dirty="0" smtClean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cs-CZ" sz="21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Unified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terminology and </a:t>
            </a:r>
            <a:r>
              <a:rPr lang="en-GB" altLang="cs-CZ" sz="21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unified and coordinated 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approach to the </a:t>
            </a:r>
            <a:r>
              <a:rPr lang="en-GB" altLang="cs-CZ" sz="21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creation of methodologies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; according to the competencies of the relevant 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body:</a:t>
            </a:r>
            <a:endParaRPr lang="cs-CZ" altLang="cs-CZ" sz="2100" dirty="0" smtClean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cs-CZ" sz="21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HR </a:t>
            </a:r>
            <a:r>
              <a:rPr lang="en-GB" altLang="cs-CZ" sz="2100" b="1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quality 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– professionalism, responsibility, 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ownership.</a:t>
            </a:r>
            <a:endParaRPr lang="cs-CZ" altLang="cs-CZ" sz="2100" dirty="0" smtClean="0">
              <a:solidFill>
                <a:srgbClr val="000099"/>
              </a:solidFill>
              <a:latin typeface="Corbel" panose="020B0503020204020204" pitchFamily="34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cs-CZ" sz="21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Digitalization</a:t>
            </a:r>
            <a:r>
              <a:rPr lang="en-GB" altLang="cs-CZ" sz="2100" dirty="0" smtClean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 </a:t>
            </a:r>
            <a:r>
              <a:rPr lang="en-GB" altLang="cs-CZ" sz="2100" dirty="0">
                <a:solidFill>
                  <a:srgbClr val="000099"/>
                </a:solidFill>
                <a:latin typeface="Corbel" panose="020B0503020204020204" pitchFamily="34" charset="0"/>
                <a:cs typeface="Arial" charset="0"/>
              </a:rPr>
              <a:t>of the administrative processes. </a:t>
            </a:r>
          </a:p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48123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Lessons learnt for 2014-2020</a:t>
            </a:r>
          </a:p>
        </p:txBody>
      </p:sp>
    </p:spTree>
    <p:extLst>
      <p:ext uri="{BB962C8B-B14F-4D97-AF65-F5344CB8AC3E}">
        <p14:creationId xmlns:p14="http://schemas.microsoft.com/office/powerpoint/2010/main" val="8236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01316"/>
            <a:ext cx="8291264" cy="4248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1800" dirty="0" err="1" smtClean="0">
                <a:latin typeface="Corbel" panose="020B0503020204020204" pitchFamily="34" charset="0"/>
              </a:rPr>
              <a:t>Problem</a:t>
            </a:r>
            <a:r>
              <a:rPr lang="cs-CZ" sz="1800" dirty="0" smtClean="0">
                <a:latin typeface="Corbel" panose="020B0503020204020204" pitchFamily="34" charset="0"/>
              </a:rPr>
              <a:t> area and </a:t>
            </a:r>
            <a:r>
              <a:rPr lang="cs-CZ" sz="1800" dirty="0" err="1" smtClean="0">
                <a:latin typeface="Corbel" panose="020B0503020204020204" pitchFamily="34" charset="0"/>
              </a:rPr>
              <a:t>development</a:t>
            </a:r>
            <a:r>
              <a:rPr lang="cs-CZ" sz="1800" dirty="0" smtClean="0">
                <a:latin typeface="Corbel" panose="020B0503020204020204" pitchFamily="34" charset="0"/>
              </a:rPr>
              <a:t> </a:t>
            </a:r>
            <a:r>
              <a:rPr lang="cs-CZ" sz="1800" dirty="0" err="1" smtClean="0">
                <a:latin typeface="Corbel" panose="020B0503020204020204" pitchFamily="34" charset="0"/>
              </a:rPr>
              <a:t>needs</a:t>
            </a:r>
            <a:r>
              <a:rPr lang="cs-CZ" sz="1800" dirty="0" smtClean="0">
                <a:latin typeface="Corbel" panose="020B0503020204020204" pitchFamily="34" charset="0"/>
              </a:rPr>
              <a:t>:         </a:t>
            </a:r>
            <a:r>
              <a:rPr lang="en-GB" sz="1800" dirty="0">
                <a:latin typeface="Corbel" panose="020B0503020204020204" pitchFamily="34" charset="0"/>
              </a:rPr>
              <a:t>Priorities of </a:t>
            </a:r>
            <a:r>
              <a:rPr lang="en-GB" sz="1800" dirty="0" smtClean="0">
                <a:latin typeface="Corbel" panose="020B0503020204020204" pitchFamily="34" charset="0"/>
              </a:rPr>
              <a:t>funding</a:t>
            </a:r>
            <a:r>
              <a:rPr lang="cs-CZ" sz="1800" dirty="0" smtClean="0">
                <a:latin typeface="Corbel" panose="020B0503020204020204" pitchFamily="34" charset="0"/>
              </a:rPr>
              <a:t>: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smtClean="0">
                <a:latin typeface="Corbel" panose="020B0503020204020204" pitchFamily="34" charset="0"/>
              </a:rPr>
              <a:t>:</a:t>
            </a:r>
            <a:endParaRPr lang="cs-CZ" sz="1800" dirty="0">
              <a:latin typeface="Corbel" panose="020B0503020204020204" pitchFamily="34" charset="0"/>
            </a:endParaRPr>
          </a:p>
          <a:p>
            <a:endParaRPr lang="en-US" sz="1800" dirty="0">
              <a:latin typeface="Corbel" panose="020B0503020204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48123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Partnership</a:t>
            </a: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 </a:t>
            </a:r>
            <a:r>
              <a:rPr lang="cs-CZ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Agreement</a:t>
            </a: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charset="0"/>
              </a:rPr>
              <a:t> </a:t>
            </a: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1561356"/>
            <a:ext cx="3888432" cy="38164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300" b="1" dirty="0">
                <a:latin typeface="Corbel" panose="020B0503020204020204" pitchFamily="34" charset="0"/>
              </a:rPr>
              <a:t>C</a:t>
            </a:r>
            <a:r>
              <a:rPr lang="en-GB" sz="1300" b="1" dirty="0" err="1" smtClean="0">
                <a:latin typeface="Corbel" panose="020B0503020204020204" pitchFamily="34" charset="0"/>
              </a:rPr>
              <a:t>ompetitiveness</a:t>
            </a:r>
            <a:r>
              <a:rPr lang="en-GB" sz="1300" b="1" dirty="0" smtClean="0">
                <a:latin typeface="Corbel" panose="020B0503020204020204" pitchFamily="34" charset="0"/>
              </a:rPr>
              <a:t> </a:t>
            </a:r>
            <a:r>
              <a:rPr lang="en-GB" sz="1300" b="1" dirty="0">
                <a:latin typeface="Corbel" panose="020B0503020204020204" pitchFamily="34" charset="0"/>
              </a:rPr>
              <a:t>of the </a:t>
            </a:r>
            <a:r>
              <a:rPr lang="en-GB" sz="1300" b="1" dirty="0" smtClean="0">
                <a:latin typeface="Corbel" panose="020B0503020204020204" pitchFamily="34" charset="0"/>
              </a:rPr>
              <a:t>economy</a:t>
            </a:r>
            <a:r>
              <a:rPr lang="cs-CZ" sz="1300" b="1" dirty="0" smtClean="0">
                <a:latin typeface="Corbel" panose="020B0503020204020204" pitchFamily="34" charset="0"/>
              </a:rPr>
              <a:t> (</a:t>
            </a:r>
            <a:r>
              <a:rPr lang="cs-CZ" sz="1300" dirty="0" err="1" smtClean="0">
                <a:latin typeface="Corbel" panose="020B0503020204020204" pitchFamily="34" charset="0"/>
              </a:rPr>
              <a:t>Labour</a:t>
            </a:r>
            <a:r>
              <a:rPr lang="cs-CZ" sz="1300" dirty="0" smtClean="0">
                <a:latin typeface="Corbel" panose="020B0503020204020204" pitchFamily="34" charset="0"/>
              </a:rPr>
              <a:t> market, </a:t>
            </a:r>
            <a:r>
              <a:rPr lang="cs-CZ" sz="1300" dirty="0" err="1" smtClean="0">
                <a:latin typeface="Corbel" panose="020B0503020204020204" pitchFamily="34" charset="0"/>
              </a:rPr>
              <a:t>Education</a:t>
            </a:r>
            <a:r>
              <a:rPr lang="cs-CZ" sz="1300" dirty="0" smtClean="0">
                <a:latin typeface="Corbel" panose="020B0503020204020204" pitchFamily="34" charset="0"/>
              </a:rPr>
              <a:t>, </a:t>
            </a:r>
            <a:r>
              <a:rPr lang="en-GB" sz="1300" dirty="0" smtClean="0">
                <a:latin typeface="Corbel" panose="020B0503020204020204" pitchFamily="34" charset="0"/>
              </a:rPr>
              <a:t>research </a:t>
            </a:r>
            <a:r>
              <a:rPr lang="en-GB" sz="1300" dirty="0">
                <a:latin typeface="Corbel" panose="020B0503020204020204" pitchFamily="34" charset="0"/>
              </a:rPr>
              <a:t>and innovative </a:t>
            </a:r>
            <a:r>
              <a:rPr lang="en-GB" sz="1300" dirty="0" err="1" smtClean="0">
                <a:latin typeface="Corbel" panose="020B0503020204020204" pitchFamily="34" charset="0"/>
              </a:rPr>
              <a:t>systém</a:t>
            </a:r>
            <a:r>
              <a:rPr lang="cs-CZ" sz="1300" dirty="0" smtClean="0">
                <a:latin typeface="Corbel" panose="020B0503020204020204" pitchFamily="34" charset="0"/>
              </a:rPr>
              <a:t>, </a:t>
            </a:r>
            <a:r>
              <a:rPr lang="en-GB" sz="1300" dirty="0" smtClean="0">
                <a:latin typeface="Corbel" panose="020B0503020204020204" pitchFamily="34" charset="0"/>
              </a:rPr>
              <a:t>competitive business</a:t>
            </a:r>
            <a:r>
              <a:rPr lang="cs-CZ" sz="1300" dirty="0" smtClean="0">
                <a:latin typeface="Corbel" panose="020B0503020204020204" pitchFamily="34" charset="0"/>
              </a:rPr>
              <a:t>)</a:t>
            </a:r>
          </a:p>
          <a:p>
            <a:pPr lvl="1"/>
            <a:endParaRPr lang="cs-CZ" sz="130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smtClean="0">
                <a:latin typeface="Corbel" panose="020B0503020204020204" pitchFamily="34" charset="0"/>
              </a:rPr>
              <a:t>Infrastructure</a:t>
            </a:r>
            <a:r>
              <a:rPr lang="cs-CZ" sz="1300" b="1" dirty="0" smtClean="0">
                <a:latin typeface="Corbel" panose="020B0503020204020204" pitchFamily="34" charset="0"/>
              </a:rPr>
              <a:t> (</a:t>
            </a:r>
            <a:r>
              <a:rPr lang="en-GB" sz="1300" dirty="0" smtClean="0">
                <a:latin typeface="Corbel" panose="020B0503020204020204" pitchFamily="34" charset="0"/>
              </a:rPr>
              <a:t>Transport infrastructure</a:t>
            </a:r>
            <a:r>
              <a:rPr lang="cs-CZ" sz="1300" dirty="0" smtClean="0">
                <a:latin typeface="Corbel" panose="020B0503020204020204" pitchFamily="34" charset="0"/>
              </a:rPr>
              <a:t>; </a:t>
            </a:r>
            <a:r>
              <a:rPr lang="en-GB" sz="1300" dirty="0" smtClean="0">
                <a:latin typeface="Corbel" panose="020B0503020204020204" pitchFamily="34" charset="0"/>
              </a:rPr>
              <a:t>ICT infrastructure</a:t>
            </a:r>
            <a:r>
              <a:rPr lang="cs-CZ" sz="1300" dirty="0" smtClean="0">
                <a:latin typeface="Corbel" panose="020B0503020204020204" pitchFamily="34" charset="0"/>
              </a:rPr>
              <a:t>; </a:t>
            </a:r>
            <a:r>
              <a:rPr lang="en-GB" sz="1300" dirty="0" smtClean="0">
                <a:latin typeface="Corbel" panose="020B0503020204020204" pitchFamily="34" charset="0"/>
              </a:rPr>
              <a:t>Energy infrastructure</a:t>
            </a:r>
            <a:r>
              <a:rPr lang="cs-CZ" sz="1300" dirty="0" smtClean="0">
                <a:latin typeface="Corbel" panose="020B0503020204020204" pitchFamily="34" charset="0"/>
              </a:rPr>
              <a:t>)</a:t>
            </a:r>
            <a:endParaRPr lang="cs-CZ" sz="1300" dirty="0"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300" b="1" dirty="0" smtClean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300" b="1" dirty="0">
                <a:latin typeface="Corbel" panose="020B0503020204020204" pitchFamily="34" charset="0"/>
              </a:rPr>
              <a:t>P</a:t>
            </a:r>
            <a:r>
              <a:rPr lang="en-GB" sz="1300" b="1" dirty="0" err="1" smtClean="0">
                <a:latin typeface="Corbel" panose="020B0503020204020204" pitchFamily="34" charset="0"/>
              </a:rPr>
              <a:t>ublic</a:t>
            </a:r>
            <a:r>
              <a:rPr lang="en-GB" sz="1300" b="1" dirty="0" smtClean="0">
                <a:latin typeface="Corbel" panose="020B0503020204020204" pitchFamily="34" charset="0"/>
              </a:rPr>
              <a:t> administration</a:t>
            </a:r>
            <a:r>
              <a:rPr lang="cs-CZ" sz="1300" b="1" dirty="0" smtClean="0">
                <a:latin typeface="Corbel" panose="020B0503020204020204" pitchFamily="34" charset="0"/>
              </a:rPr>
              <a:t> (</a:t>
            </a:r>
            <a:r>
              <a:rPr lang="cs-CZ" sz="1300" dirty="0" err="1" smtClean="0">
                <a:latin typeface="Corbel" panose="020B0503020204020204" pitchFamily="34" charset="0"/>
              </a:rPr>
              <a:t>Efficiency</a:t>
            </a:r>
            <a:r>
              <a:rPr lang="cs-CZ" sz="1300" dirty="0" smtClean="0">
                <a:latin typeface="Corbel" panose="020B0503020204020204" pitchFamily="34" charset="0"/>
              </a:rPr>
              <a:t> </a:t>
            </a:r>
            <a:r>
              <a:rPr lang="cs-CZ" sz="1300" dirty="0" err="1">
                <a:latin typeface="Corbel" panose="020B0503020204020204" pitchFamily="34" charset="0"/>
              </a:rPr>
              <a:t>of</a:t>
            </a:r>
            <a:r>
              <a:rPr lang="cs-CZ" sz="1300" dirty="0">
                <a:latin typeface="Corbel" panose="020B0503020204020204" pitchFamily="34" charset="0"/>
              </a:rPr>
              <a:t> public </a:t>
            </a:r>
            <a:r>
              <a:rPr lang="cs-CZ" sz="1300" dirty="0" err="1" smtClean="0">
                <a:latin typeface="Corbel" panose="020B0503020204020204" pitchFamily="34" charset="0"/>
              </a:rPr>
              <a:t>administration</a:t>
            </a:r>
            <a:r>
              <a:rPr lang="cs-CZ" sz="1300" dirty="0" smtClean="0">
                <a:latin typeface="Corbel" panose="020B0503020204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30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300" b="1" dirty="0">
                <a:latin typeface="Corbel" panose="020B0503020204020204" pitchFamily="34" charset="0"/>
              </a:rPr>
              <a:t>S</a:t>
            </a:r>
            <a:r>
              <a:rPr lang="en-GB" sz="1300" b="1" dirty="0" err="1" smtClean="0">
                <a:latin typeface="Corbel" panose="020B0503020204020204" pitchFamily="34" charset="0"/>
              </a:rPr>
              <a:t>ocial</a:t>
            </a:r>
            <a:r>
              <a:rPr lang="en-GB" sz="1300" b="1" dirty="0" smtClean="0">
                <a:latin typeface="Corbel" panose="020B0503020204020204" pitchFamily="34" charset="0"/>
              </a:rPr>
              <a:t> </a:t>
            </a:r>
            <a:r>
              <a:rPr lang="en-GB" sz="1300" b="1" dirty="0">
                <a:latin typeface="Corbel" panose="020B0503020204020204" pitchFamily="34" charset="0"/>
              </a:rPr>
              <a:t>inclusion, the fight against poverty and the healthcare </a:t>
            </a:r>
            <a:r>
              <a:rPr lang="en-GB" sz="1300" b="1" dirty="0" err="1" smtClean="0">
                <a:latin typeface="Corbel" panose="020B0503020204020204" pitchFamily="34" charset="0"/>
              </a:rPr>
              <a:t>systém</a:t>
            </a:r>
            <a:r>
              <a:rPr lang="cs-CZ" sz="1300" b="1" dirty="0" smtClean="0">
                <a:latin typeface="Corbel" panose="020B0503020204020204" pitchFamily="34" charset="0"/>
              </a:rPr>
              <a:t> (</a:t>
            </a:r>
            <a:r>
              <a:rPr lang="en-GB" sz="1300" dirty="0" smtClean="0">
                <a:latin typeface="Corbel" panose="020B0503020204020204" pitchFamily="34" charset="0"/>
              </a:rPr>
              <a:t>Social inclusion</a:t>
            </a:r>
            <a:r>
              <a:rPr lang="cs-CZ" sz="1300" dirty="0" smtClean="0">
                <a:latin typeface="Corbel" panose="020B0503020204020204" pitchFamily="34" charset="0"/>
              </a:rPr>
              <a:t>; </a:t>
            </a:r>
            <a:r>
              <a:rPr lang="en-GB" sz="1300" dirty="0" smtClean="0">
                <a:latin typeface="Corbel" panose="020B0503020204020204" pitchFamily="34" charset="0"/>
              </a:rPr>
              <a:t>healthcare </a:t>
            </a:r>
            <a:r>
              <a:rPr lang="en-GB" sz="1300" dirty="0" err="1" smtClean="0">
                <a:latin typeface="Corbel" panose="020B0503020204020204" pitchFamily="34" charset="0"/>
              </a:rPr>
              <a:t>systém</a:t>
            </a:r>
            <a:r>
              <a:rPr lang="cs-CZ" sz="1300" dirty="0" smtClean="0">
                <a:latin typeface="Corbel" panose="020B0503020204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30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300" b="1" dirty="0">
                <a:latin typeface="Corbel" panose="020B0503020204020204" pitchFamily="34" charset="0"/>
              </a:rPr>
              <a:t>E</a:t>
            </a:r>
            <a:r>
              <a:rPr lang="en-GB" sz="1300" b="1" dirty="0" err="1" smtClean="0">
                <a:latin typeface="Corbel" panose="020B0503020204020204" pitchFamily="34" charset="0"/>
              </a:rPr>
              <a:t>nvironment</a:t>
            </a:r>
            <a:r>
              <a:rPr lang="cs-CZ" sz="1300" b="1" dirty="0" smtClean="0">
                <a:latin typeface="Corbel" panose="020B0503020204020204" pitchFamily="34" charset="0"/>
              </a:rPr>
              <a:t> (</a:t>
            </a:r>
            <a:r>
              <a:rPr lang="en-GB" sz="1300" dirty="0" smtClean="0">
                <a:latin typeface="Corbel" panose="020B0503020204020204" pitchFamily="34" charset="0"/>
              </a:rPr>
              <a:t>Environmental Protection</a:t>
            </a:r>
            <a:r>
              <a:rPr lang="cs-CZ" sz="1300" dirty="0" smtClean="0">
                <a:latin typeface="Corbel" panose="020B0503020204020204" pitchFamily="34" charset="0"/>
              </a:rPr>
              <a:t>, </a:t>
            </a:r>
            <a:r>
              <a:rPr lang="en-GB" sz="1300" dirty="0" smtClean="0">
                <a:latin typeface="Corbel" panose="020B0503020204020204" pitchFamily="34" charset="0"/>
              </a:rPr>
              <a:t>Climate change</a:t>
            </a:r>
            <a:r>
              <a:rPr lang="cs-CZ" sz="1300" dirty="0" smtClean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300" b="1" dirty="0" smtClean="0">
              <a:latin typeface="Corbel" panose="020B0503020204020204" pitchFamily="34" charset="0"/>
            </a:endParaRPr>
          </a:p>
          <a:p>
            <a:pPr algn="ctr"/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4572000" y="1561356"/>
            <a:ext cx="41044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Corbel" panose="020B0503020204020204" pitchFamily="34" charset="0"/>
              </a:rPr>
              <a:t>Efficient and effective employment services</a:t>
            </a:r>
            <a:endParaRPr lang="cs-CZ" sz="1200" b="1" dirty="0">
              <a:latin typeface="Corbel" panose="020B0503020204020204" pitchFamily="34" charset="0"/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Corbel" panose="020B0503020204020204" pitchFamily="34" charset="0"/>
              </a:rPr>
              <a:t>High-quality education system (lifelong </a:t>
            </a:r>
            <a:r>
              <a:rPr lang="en-GB" sz="1200" b="1" dirty="0" smtClean="0">
                <a:latin typeface="Corbel" panose="020B0503020204020204" pitchFamily="34" charset="0"/>
              </a:rPr>
              <a:t>learning</a:t>
            </a:r>
            <a:r>
              <a:rPr lang="cs-CZ" sz="1200" b="1" dirty="0" smtClean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Corbel" panose="020B0503020204020204" pitchFamily="34" charset="0"/>
              </a:rPr>
              <a:t>Research and innovation system based on a high-quality research interconnected with the application sphere and targeted at marketable </a:t>
            </a:r>
            <a:r>
              <a:rPr lang="en-GB" sz="1200" b="1" dirty="0" smtClean="0">
                <a:latin typeface="Corbel" panose="020B0503020204020204" pitchFamily="34" charset="0"/>
              </a:rPr>
              <a:t>results</a:t>
            </a:r>
            <a:endParaRPr lang="cs-CZ" sz="1200" b="1" dirty="0" smtClean="0">
              <a:latin typeface="Corbel" panose="020B0503020204020204" pitchFamily="34" charset="0"/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Corbel" panose="020B0503020204020204" pitchFamily="34" charset="0"/>
              </a:rPr>
              <a:t>Businesses that use R&amp;D results, are competitive on the global market, and contribute to a low-carbon </a:t>
            </a:r>
            <a:r>
              <a:rPr lang="en-GB" sz="1200" b="1" dirty="0" smtClean="0">
                <a:latin typeface="Corbel" panose="020B0503020204020204" pitchFamily="34" charset="0"/>
              </a:rPr>
              <a:t>economy</a:t>
            </a:r>
            <a:endParaRPr lang="cs-CZ" sz="1200" b="1" dirty="0" smtClean="0">
              <a:latin typeface="Corbel" panose="020B0503020204020204" pitchFamily="34" charset="0"/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Corbel" panose="020B0503020204020204" pitchFamily="34" charset="0"/>
              </a:rPr>
              <a:t>Sustainable </a:t>
            </a:r>
            <a:r>
              <a:rPr lang="en-GB" sz="1200" b="1" dirty="0">
                <a:latin typeface="Corbel" panose="020B0503020204020204" pitchFamily="34" charset="0"/>
              </a:rPr>
              <a:t>infrastructure facilitating economy competitiveness and adequate territorial </a:t>
            </a:r>
            <a:r>
              <a:rPr lang="en-GB" sz="1200" b="1" dirty="0" smtClean="0">
                <a:latin typeface="Corbel" panose="020B0503020204020204" pitchFamily="34" charset="0"/>
              </a:rPr>
              <a:t>serviceability</a:t>
            </a:r>
            <a:endParaRPr lang="cs-CZ" sz="1200" b="1" dirty="0" smtClean="0">
              <a:latin typeface="Corbel" panose="020B0503020204020204" pitchFamily="34" charset="0"/>
            </a:endParaRPr>
          </a:p>
          <a:p>
            <a:pPr marL="171450" lvl="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Corbel" panose="020B0503020204020204" pitchFamily="34" charset="0"/>
              </a:rPr>
              <a:t>Transparent </a:t>
            </a:r>
            <a:r>
              <a:rPr lang="en-GB" sz="1200" b="1" dirty="0">
                <a:latin typeface="Corbel" panose="020B0503020204020204" pitchFamily="34" charset="0"/>
              </a:rPr>
              <a:t>and effective public administration with low administrative and regulatory burdens and effectively responding to emergencies.</a:t>
            </a:r>
            <a:endParaRPr lang="cs-CZ" sz="1200" dirty="0">
              <a:latin typeface="Corbel" panose="020B0503020204020204" pitchFamily="34" charset="0"/>
            </a:endParaRPr>
          </a:p>
          <a:p>
            <a:pPr marL="171450" lvl="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Corbel" panose="020B0503020204020204" pitchFamily="34" charset="0"/>
              </a:rPr>
              <a:t>Social </a:t>
            </a:r>
            <a:r>
              <a:rPr lang="en-GB" sz="1200" b="1" dirty="0">
                <a:latin typeface="Corbel" panose="020B0503020204020204" pitchFamily="34" charset="0"/>
              </a:rPr>
              <a:t>system encouraging the inclusion of socially excluded groups and combating poverty.</a:t>
            </a:r>
            <a:endParaRPr lang="cs-CZ" sz="1200" dirty="0">
              <a:latin typeface="Corbel" panose="020B0503020204020204" pitchFamily="34" charset="0"/>
            </a:endParaRPr>
          </a:p>
          <a:p>
            <a:pPr marL="171450" lvl="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Corbel" panose="020B0503020204020204" pitchFamily="34" charset="0"/>
              </a:rPr>
              <a:t>Environmental </a:t>
            </a:r>
            <a:r>
              <a:rPr lang="en-GB" sz="1200" b="1" dirty="0">
                <a:latin typeface="Corbel" panose="020B0503020204020204" pitchFamily="34" charset="0"/>
              </a:rPr>
              <a:t>and landscape protection, climate change adaptation and risk management</a:t>
            </a:r>
            <a:r>
              <a:rPr lang="en-GB" sz="1200" b="1" dirty="0" smtClean="0">
                <a:latin typeface="Corbel" panose="020B0503020204020204" pitchFamily="34" charset="0"/>
              </a:rPr>
              <a:t>.</a:t>
            </a:r>
            <a:endParaRPr lang="cs-CZ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61960"/>
      </p:ext>
    </p:extLst>
  </p:cSld>
  <p:clrMapOvr>
    <a:masterClrMapping/>
  </p:clrMapOvr>
</p:sld>
</file>

<file path=ppt/theme/theme1.xml><?xml version="1.0" encoding="utf-8"?>
<a:theme xmlns:a="http://schemas.openxmlformats.org/drawingml/2006/main" name="MMR_OPTP_NOK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3634</Words>
  <Application>Microsoft Office PowerPoint</Application>
  <PresentationFormat>Předvádění na obrazovce (16:10)</PresentationFormat>
  <Paragraphs>331</Paragraphs>
  <Slides>20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Candara</vt:lpstr>
      <vt:lpstr>Corbel</vt:lpstr>
      <vt:lpstr>Wingdings</vt:lpstr>
      <vt:lpstr>MMR_OPTP_NOK_sir</vt:lpstr>
      <vt:lpstr>Klip</vt:lpstr>
      <vt:lpstr>Prezentace aplikace PowerPoint</vt:lpstr>
      <vt:lpstr>Last decade cohesion policy impact on the CR</vt:lpstr>
      <vt:lpstr>Macroeconomic value of the EU funds</vt:lpstr>
      <vt:lpstr>Effect of Cohesion Policy in the CZ for EU-15 countries </vt:lpstr>
      <vt:lpstr>Prezentace aplikace PowerPoint</vt:lpstr>
      <vt:lpstr>Prezentace aplikace PowerPoint</vt:lpstr>
      <vt:lpstr>How to prepare the effective implementation system</vt:lpstr>
      <vt:lpstr>Prezentace aplikace PowerPoint</vt:lpstr>
      <vt:lpstr>Prezentace aplikace PowerPoint</vt:lpstr>
      <vt:lpstr>Prezentace aplikace PowerPoint</vt:lpstr>
      <vt:lpstr>Negotiations PA and programmes </vt:lpstr>
      <vt:lpstr>Prezentace aplikace PowerPoint</vt:lpstr>
      <vt:lpstr>2014–2020 programmes </vt:lpstr>
      <vt:lpstr>Prezentace aplikace PowerPoint</vt:lpstr>
      <vt:lpstr>Basic phases of simplification </vt:lpstr>
      <vt:lpstr>Territorial Dimension </vt:lpstr>
      <vt:lpstr>Prezentace aplikace PowerPoint</vt:lpstr>
      <vt:lpstr>Launched calls for proposals </vt:lpstr>
      <vt:lpstr>Launched calls for proposals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Elseya ORG</cp:lastModifiedBy>
  <cp:revision>48</cp:revision>
  <cp:lastPrinted>2016-01-25T09:05:11Z</cp:lastPrinted>
  <dcterms:created xsi:type="dcterms:W3CDTF">2014-02-26T13:30:06Z</dcterms:created>
  <dcterms:modified xsi:type="dcterms:W3CDTF">2016-01-26T11:52:36Z</dcterms:modified>
</cp:coreProperties>
</file>