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1" r:id="rId4"/>
    <p:sldId id="272" r:id="rId5"/>
    <p:sldId id="273" r:id="rId6"/>
    <p:sldId id="267" r:id="rId7"/>
    <p:sldId id="266" r:id="rId8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witzany@fsv.cvut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ejka@fsv.cvut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95536" y="2852936"/>
            <a:ext cx="8713787" cy="2447925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Koordinační pracoviště: </a:t>
            </a:r>
            <a:r>
              <a:rPr lang="cs-CZ" sz="16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FSv</a:t>
            </a:r>
            <a:r>
              <a:rPr lang="cs-CZ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ČVUT v Praze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prof. Ing. Jiří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Witzany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Dr.Sc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dr.h.c</a:t>
            </a:r>
            <a:r>
              <a:rPr lang="cs-CZ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.+ řešitelský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tým</a:t>
            </a:r>
          </a:p>
          <a:p>
            <a:pPr lvl="5">
              <a:defRPr/>
            </a:pPr>
            <a:endParaRPr lang="cs-CZ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spoluřešitel  </a:t>
            </a:r>
            <a:r>
              <a:rPr lang="cs-CZ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VUT v </a:t>
            </a: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Brně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</a:t>
            </a:r>
            <a:r>
              <a:rPr lang="cs-CZ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RNDr. Ing. Petr Štěpánek,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CSc. + řešitelský tým</a:t>
            </a:r>
          </a:p>
          <a:p>
            <a:pPr lvl="5">
              <a:defRPr/>
            </a:pPr>
            <a:endParaRPr lang="cs-CZ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spoluřešitel </a:t>
            </a: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 VŠB-TU </a:t>
            </a:r>
            <a:r>
              <a:rPr lang="cs-CZ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Ostrava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 lvl="5">
              <a:defRPr/>
            </a:pPr>
            <a:r>
              <a:rPr lang="cs-CZ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prof. Ing. Radim Čajka, CSc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řešitelský tým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412985" y="1760201"/>
            <a:ext cx="8291264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sz="2800" dirty="0"/>
              <a:t>Úpravy konstrukcí panelových </a:t>
            </a:r>
            <a:r>
              <a:rPr lang="cs-CZ" sz="2800" dirty="0" smtClean="0"/>
              <a:t>domů TB030MMR001</a:t>
            </a:r>
            <a:endParaRPr lang="cs-CZ" altLang="cs-CZ" sz="2800" b="1" dirty="0">
              <a:cs typeface="Arial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67" y="5249406"/>
            <a:ext cx="1730272" cy="131061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147523"/>
            <a:ext cx="1203758" cy="141410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5248704"/>
            <a:ext cx="1728192" cy="131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9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40602" y="1556792"/>
            <a:ext cx="8291264" cy="5112568"/>
          </a:xfrm>
        </p:spPr>
        <p:txBody>
          <a:bodyPr>
            <a:noAutofit/>
          </a:bodyPr>
          <a:lstStyle/>
          <a:p>
            <a:r>
              <a:rPr lang="cs-CZ" sz="1500" b="1" dirty="0" smtClean="0"/>
              <a:t>Řešení projektu </a:t>
            </a:r>
            <a:r>
              <a:rPr lang="cs-CZ" sz="1500" dirty="0" smtClean="0"/>
              <a:t>1.7. 2015 – 30.11.2016</a:t>
            </a:r>
          </a:p>
          <a:p>
            <a:r>
              <a:rPr lang="cs-CZ" sz="1500" b="1" dirty="0"/>
              <a:t>Cílem</a:t>
            </a:r>
            <a:r>
              <a:rPr lang="cs-CZ" sz="1500" dirty="0"/>
              <a:t> projektu </a:t>
            </a:r>
            <a:r>
              <a:rPr lang="cs-CZ" sz="1500" dirty="0" smtClean="0"/>
              <a:t>bylo </a:t>
            </a:r>
            <a:r>
              <a:rPr lang="cs-CZ" sz="1500" dirty="0"/>
              <a:t>získat objektivní informace o současném stavebně technickém stavu </a:t>
            </a:r>
            <a:r>
              <a:rPr lang="cs-CZ" sz="1500" dirty="0" smtClean="0"/>
              <a:t>vybraných panelových </a:t>
            </a:r>
            <a:r>
              <a:rPr lang="cs-CZ" sz="1500" dirty="0"/>
              <a:t>bytových </a:t>
            </a:r>
            <a:r>
              <a:rPr lang="cs-CZ" sz="1500" dirty="0" smtClean="0"/>
              <a:t>domů</a:t>
            </a:r>
          </a:p>
          <a:p>
            <a:r>
              <a:rPr lang="cs-CZ" sz="1500" b="1" dirty="0"/>
              <a:t>Výzkumné práce </a:t>
            </a:r>
            <a:r>
              <a:rPr lang="cs-CZ" sz="1500" dirty="0"/>
              <a:t>se při řešení projektu </a:t>
            </a:r>
            <a:r>
              <a:rPr lang="cs-CZ" sz="1500" dirty="0" smtClean="0"/>
              <a:t>zaměřily na problematiku nejčastěji </a:t>
            </a:r>
            <a:r>
              <a:rPr lang="cs-CZ" sz="1500" dirty="0"/>
              <a:t>se </a:t>
            </a:r>
            <a:r>
              <a:rPr lang="cs-CZ" sz="1500" dirty="0" smtClean="0"/>
              <a:t>vyskytujících vad (odstranitelných) a poruchy, identifikaci </a:t>
            </a:r>
            <a:r>
              <a:rPr lang="cs-CZ" sz="1500" dirty="0"/>
              <a:t>nekvalifikovaných zásahů a úprav panelových objektů</a:t>
            </a:r>
            <a:r>
              <a:rPr lang="cs-CZ" sz="1500" dirty="0" smtClean="0"/>
              <a:t>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cs-CZ" sz="1500" dirty="0" smtClean="0"/>
          </a:p>
          <a:p>
            <a:r>
              <a:rPr lang="cs-CZ" sz="1500" dirty="0" smtClean="0"/>
              <a:t>Součástí </a:t>
            </a:r>
            <a:r>
              <a:rPr lang="cs-CZ" sz="1500" b="1" dirty="0" smtClean="0"/>
              <a:t>výzkumných prací </a:t>
            </a:r>
            <a:r>
              <a:rPr lang="cs-CZ" sz="1500" dirty="0" smtClean="0"/>
              <a:t>bylo provedení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500" dirty="0" smtClean="0"/>
              <a:t>vizuálního předběžného stavebně technického průzkum </a:t>
            </a:r>
            <a:r>
              <a:rPr lang="cs-CZ" sz="1500" dirty="0"/>
              <a:t>panelových konstrukcí in-</a:t>
            </a:r>
            <a:r>
              <a:rPr lang="cs-CZ" sz="1500" dirty="0" err="1"/>
              <a:t>situ</a:t>
            </a:r>
            <a:r>
              <a:rPr lang="cs-CZ" sz="1500" dirty="0"/>
              <a:t>, sběr dat a informací (vady, poruchy a zásahy do panelových objektů)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teoretických analýz </a:t>
            </a:r>
            <a:r>
              <a:rPr lang="cs-CZ" sz="1500" dirty="0"/>
              <a:t>řešení a ověření důsledků vad, poruch a zásahů do panelových objektů</a:t>
            </a:r>
          </a:p>
          <a:p>
            <a:pPr marL="285750" lvl="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500" dirty="0" smtClean="0"/>
              <a:t>vyhodnocení </a:t>
            </a:r>
            <a:r>
              <a:rPr lang="cs-CZ" sz="1500" dirty="0"/>
              <a:t>získaných dat </a:t>
            </a:r>
            <a:endParaRPr lang="cs-CZ" sz="15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sz="1500" b="1" dirty="0" smtClean="0"/>
              <a:t>Výsledkem</a:t>
            </a:r>
            <a:r>
              <a:rPr lang="cs-CZ" sz="1500" dirty="0" smtClean="0"/>
              <a:t> </a:t>
            </a:r>
            <a:r>
              <a:rPr lang="cs-CZ" sz="1500" dirty="0" smtClean="0"/>
              <a:t>realizovaných </a:t>
            </a:r>
            <a:r>
              <a:rPr lang="cs-CZ" sz="1500" b="1" dirty="0" smtClean="0"/>
              <a:t>výzkumných prací</a:t>
            </a:r>
            <a:r>
              <a:rPr lang="cs-CZ" sz="1500" dirty="0" smtClean="0"/>
              <a:t> jsou </a:t>
            </a:r>
            <a:r>
              <a:rPr lang="cs-CZ" sz="1500" b="1" dirty="0" smtClean="0"/>
              <a:t>2 certifikované metodiky a katalog vad a poruch</a:t>
            </a:r>
            <a:r>
              <a:rPr lang="cs-CZ" sz="1500" dirty="0" smtClean="0"/>
              <a:t> 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23728" y="857497"/>
            <a:ext cx="5904656" cy="504056"/>
          </a:xfrm>
        </p:spPr>
        <p:txBody>
          <a:bodyPr/>
          <a:lstStyle/>
          <a:p>
            <a:pPr algn="ctr"/>
            <a:r>
              <a:rPr lang="cs-CZ" sz="2800" dirty="0" smtClean="0"/>
              <a:t>Krátká informace o projektu</a:t>
            </a:r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30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79568" y="1340768"/>
            <a:ext cx="8291264" cy="532859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cs-CZ" sz="6400" b="1" dirty="0">
                <a:latin typeface="+mn-lt"/>
              </a:rPr>
              <a:t>Metodické a technické pokyny pro posuzování stavebních úprav a zásahů do nosné </a:t>
            </a:r>
            <a:r>
              <a:rPr lang="cs-CZ" sz="6000" b="1" dirty="0">
                <a:latin typeface="+mn-lt"/>
              </a:rPr>
              <a:t>konstrukce panelových domů </a:t>
            </a:r>
            <a:endParaRPr lang="cs-CZ" sz="6000" b="1" dirty="0" smtClean="0">
              <a:latin typeface="+mn-lt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6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Vady a poruchy nosné konstrukce panelových budov</a:t>
            </a: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A.1 Údržba a opravy nosné konstrukce panelových budov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A.2 Životnost nosné konstrukce panelových budov 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A.3 Prefabrikované dílce nosné konstrukce panelových budov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A.4 Dodatečné zajištění prostorové tuhosti nosného prefabrikovaného systému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A.5 Zajištění funkční způsobilosti svislé nosné konstrukce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A.6. Zajištění funkční způsobilosti stropních konstrukcí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A.7. Zajištění funkční způsobilosti svislých styků stěnových panelů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6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 A.8 </a:t>
            </a: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Zajištění funkční způsobilosti vodorovných styků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A.9. Zajištění funkční způsobilosti obvodových dílců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A.10 Zajištění funkční způsobilosti styků a spojů obvodových </a:t>
            </a:r>
            <a:r>
              <a:rPr lang="cs-CZ" sz="6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dílců</a:t>
            </a:r>
          </a:p>
          <a:p>
            <a:pPr indent="44958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endParaRPr lang="cs-CZ" sz="62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B. Zásahy do nosných panelových konstrukcí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 B.1 </a:t>
            </a: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Dodatečné zřizování otvorů v nosných stěnách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6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      B.2 </a:t>
            </a:r>
            <a:r>
              <a:rPr lang="cs-CZ" sz="62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Dodatečné zřizování otvorů v prefabrikované stropní </a:t>
            </a:r>
            <a:r>
              <a:rPr lang="cs-CZ" sz="6200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konstrukci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endParaRPr lang="cs-CZ" sz="5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b="1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195736" y="692696"/>
            <a:ext cx="5688632" cy="504056"/>
          </a:xfrm>
        </p:spPr>
        <p:txBody>
          <a:bodyPr/>
          <a:lstStyle/>
          <a:p>
            <a:pPr algn="ctr"/>
            <a:r>
              <a:rPr lang="cs-CZ" sz="2700" dirty="0" smtClean="0"/>
              <a:t>Představení výsledků projektu</a:t>
            </a:r>
            <a:endParaRPr lang="cs-CZ" sz="27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18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328592"/>
          </a:xfrm>
        </p:spPr>
        <p:txBody>
          <a:bodyPr>
            <a:normAutofit fontScale="92500"/>
          </a:bodyPr>
          <a:lstStyle/>
          <a:p>
            <a:pPr algn="ctr"/>
            <a:r>
              <a:rPr lang="cs-CZ" sz="2300" b="1" dirty="0"/>
              <a:t>Metodické a technické pokyny pro rekonstrukce, </a:t>
            </a:r>
            <a:r>
              <a:rPr lang="cs-CZ" sz="2300" b="1" dirty="0" smtClean="0"/>
              <a:t>                       opravy</a:t>
            </a:r>
            <a:r>
              <a:rPr lang="cs-CZ" sz="2300" b="1" dirty="0"/>
              <a:t>, popř. výměnu a dodatečné zřizování lodžií a balkonů </a:t>
            </a:r>
            <a:endParaRPr lang="cs-CZ" sz="2300" b="1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200" dirty="0" smtClean="0"/>
              <a:t>1</a:t>
            </a:r>
            <a:r>
              <a:rPr lang="cs-CZ" sz="2200" dirty="0"/>
              <a:t>. </a:t>
            </a:r>
            <a:r>
              <a:rPr lang="cs-CZ" sz="1900" dirty="0"/>
              <a:t>Úvod	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dirty="0"/>
              <a:t>2. Lodžie panelových domů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dirty="0"/>
              <a:t>3. Vady, poruchy a sanace lodžií panelových domů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dirty="0"/>
              <a:t>4. Balkony v konstrukcích panelových domů</a:t>
            </a:r>
          </a:p>
          <a:p>
            <a:pPr marL="541338" indent="-18097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900" dirty="0" smtClean="0"/>
              <a:t>Balkony </a:t>
            </a:r>
            <a:r>
              <a:rPr lang="cs-CZ" sz="1900" dirty="0"/>
              <a:t>s </a:t>
            </a:r>
            <a:r>
              <a:rPr lang="cs-CZ" sz="1900" dirty="0" err="1"/>
              <a:t>vykonzolovanou</a:t>
            </a:r>
            <a:r>
              <a:rPr lang="cs-CZ" sz="1900" dirty="0"/>
              <a:t> železobetonovou deskou</a:t>
            </a:r>
          </a:p>
          <a:p>
            <a:pPr marL="536575" indent="-17621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900" dirty="0" err="1" smtClean="0"/>
              <a:t>Vykonzolovaná</a:t>
            </a:r>
            <a:r>
              <a:rPr lang="cs-CZ" sz="1900" dirty="0" smtClean="0"/>
              <a:t> </a:t>
            </a:r>
            <a:r>
              <a:rPr lang="cs-CZ" sz="1900" dirty="0"/>
              <a:t>betonová deska se zabetonovanými ocelovými trubkami</a:t>
            </a:r>
          </a:p>
          <a:p>
            <a:pPr marL="3603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0850" algn="l"/>
              </a:tabLst>
            </a:pPr>
            <a:r>
              <a:rPr lang="cs-CZ" sz="1900" dirty="0"/>
              <a:t> </a:t>
            </a:r>
            <a:r>
              <a:rPr lang="cs-CZ" sz="1900" dirty="0" smtClean="0"/>
              <a:t> </a:t>
            </a:r>
            <a:r>
              <a:rPr lang="cs-CZ" sz="1900" dirty="0" smtClean="0"/>
              <a:t>Balkony </a:t>
            </a:r>
            <a:r>
              <a:rPr lang="cs-CZ" sz="1900" dirty="0"/>
              <a:t>s ocelovou prostorovou konstrukcí</a:t>
            </a:r>
          </a:p>
          <a:p>
            <a:pPr marL="342900" indent="174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900" dirty="0"/>
              <a:t> </a:t>
            </a:r>
            <a:r>
              <a:rPr lang="cs-CZ" sz="1900" dirty="0" smtClean="0"/>
              <a:t> </a:t>
            </a:r>
            <a:r>
              <a:rPr lang="cs-CZ" sz="1900" dirty="0" smtClean="0"/>
              <a:t>Oprava</a:t>
            </a:r>
            <a:r>
              <a:rPr lang="cs-CZ" sz="1900" dirty="0"/>
              <a:t>, sanace, výměna a dodatečné zřizování balkonů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dirty="0"/>
              <a:t>5. Zábradlí předsazených konstrukcí panelových budov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900" dirty="0"/>
              <a:t>6. Podlahy, hydroizolační systém, oplechování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9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340768"/>
            <a:ext cx="8291264" cy="5184576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1600" b="1" dirty="0"/>
              <a:t>Katalog nejčastějších a charakteristických vad a </a:t>
            </a:r>
            <a:r>
              <a:rPr lang="cs-CZ" sz="1600" b="1" dirty="0" smtClean="0"/>
              <a:t>poruch </a:t>
            </a:r>
            <a:r>
              <a:rPr lang="cs-CZ" sz="1600" b="1" dirty="0"/>
              <a:t>panelových </a:t>
            </a:r>
            <a:r>
              <a:rPr lang="cs-CZ" sz="1600" b="1" dirty="0" smtClean="0"/>
              <a:t>domů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cs-CZ" sz="1600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1</a:t>
            </a:r>
            <a:r>
              <a:rPr lang="cs-CZ" sz="1600" dirty="0"/>
              <a:t>. Úvod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2. Vady a poruchy materiálů nosných konstrukcí panelových domů 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3. Projektové vady panelových konstrukcí</a:t>
            </a:r>
          </a:p>
          <a:p>
            <a:pPr marL="725488" indent="-936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  </a:t>
            </a:r>
            <a:r>
              <a:rPr lang="cs-CZ" sz="1600" dirty="0" smtClean="0"/>
              <a:t>Charakteristické </a:t>
            </a:r>
            <a:r>
              <a:rPr lang="cs-CZ" sz="1600" dirty="0"/>
              <a:t>vady betonu nosných prefabrikovaných dílců</a:t>
            </a:r>
          </a:p>
          <a:p>
            <a:pPr marL="725488" indent="-936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   </a:t>
            </a:r>
            <a:r>
              <a:rPr lang="cs-CZ" sz="1600" dirty="0" smtClean="0"/>
              <a:t>Trvanlivost </a:t>
            </a:r>
            <a:r>
              <a:rPr lang="cs-CZ" sz="1600" dirty="0"/>
              <a:t>a koroze betonu</a:t>
            </a:r>
          </a:p>
          <a:p>
            <a:pPr marL="725488" indent="-9366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   </a:t>
            </a:r>
            <a:r>
              <a:rPr lang="cs-CZ" sz="1600" dirty="0" smtClean="0"/>
              <a:t>Koroze </a:t>
            </a:r>
            <a:r>
              <a:rPr lang="cs-CZ" sz="1600" dirty="0"/>
              <a:t>výztuže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4. Vady panelových konstrukcí způsobených montáží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5. Charakteristické poruchy nosných panelových konstrukcí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6. Rozbor vad a poruch nosné konstrukce panelových domů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7. Stručné zhodnocení výsledků průzkumu vad a poruch panelových domů (1989 – 2016)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 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Příloha - Stručná charakteristika nejfrekventovanějších panelových stavebních soustav</a:t>
            </a:r>
          </a:p>
          <a:p>
            <a:endParaRPr lang="cs-CZ" sz="2400" b="1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958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483768" y="692696"/>
            <a:ext cx="5328592" cy="504056"/>
          </a:xfrm>
        </p:spPr>
        <p:txBody>
          <a:bodyPr/>
          <a:lstStyle/>
          <a:p>
            <a:pPr algn="ctr"/>
            <a:r>
              <a:rPr lang="cs-CZ" sz="3000" dirty="0"/>
              <a:t>A</a:t>
            </a:r>
            <a:r>
              <a:rPr lang="cs-CZ" sz="3000" dirty="0" smtClean="0"/>
              <a:t>ktuální použití výsledku</a:t>
            </a:r>
            <a:endParaRPr lang="cs-CZ" sz="30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4294967295"/>
          </p:nvPr>
        </p:nvSpPr>
        <p:spPr>
          <a:xfrm>
            <a:off x="467544" y="1412776"/>
            <a:ext cx="8229600" cy="5416295"/>
          </a:xfrm>
          <a:prstGeom prst="rect">
            <a:avLst/>
          </a:prstGeom>
        </p:spPr>
        <p:txBody>
          <a:bodyPr/>
          <a:lstStyle/>
          <a:p>
            <a:r>
              <a:rPr lang="cs-CZ" sz="1500" b="1" dirty="0" smtClean="0"/>
              <a:t>Zkvalitnění </a:t>
            </a:r>
            <a:r>
              <a:rPr lang="cs-CZ" sz="1500" b="1" dirty="0"/>
              <a:t>metodické, legislativní i rozhodovací činnosti ústředního správního úřadu ve věcech regionální politiky</a:t>
            </a:r>
            <a:r>
              <a:rPr lang="cs-CZ" sz="1500" dirty="0"/>
              <a:t>, územního plánování a bydlení, a to zejména ve vztahu k přípravě nových strategických materiálů Ministerstva pro místní rozvoj jako je Strategie regionálního rozvoje, Národní rozvojový plán, Národní strategický referenční rámec a Politika územního rozvoje </a:t>
            </a:r>
            <a:endParaRPr lang="cs-CZ" sz="1500" dirty="0" smtClean="0"/>
          </a:p>
          <a:p>
            <a:endParaRPr lang="cs-CZ" sz="1500" dirty="0" smtClean="0"/>
          </a:p>
          <a:p>
            <a:r>
              <a:rPr lang="cs-CZ" sz="1500" dirty="0" smtClean="0"/>
              <a:t>Metodické</a:t>
            </a:r>
            <a:r>
              <a:rPr lang="cs-CZ" sz="1500" dirty="0" smtClean="0"/>
              <a:t>, technické </a:t>
            </a:r>
            <a:r>
              <a:rPr lang="cs-CZ" sz="1500" dirty="0"/>
              <a:t>a </a:t>
            </a:r>
            <a:r>
              <a:rPr lang="cs-CZ" sz="1500" dirty="0" smtClean="0"/>
              <a:t>technologické příručky </a:t>
            </a:r>
            <a:r>
              <a:rPr lang="cs-CZ" sz="1500" dirty="0"/>
              <a:t>a </a:t>
            </a:r>
            <a:r>
              <a:rPr lang="cs-CZ" sz="1500" dirty="0" smtClean="0"/>
              <a:t>pokyny </a:t>
            </a:r>
            <a:r>
              <a:rPr lang="cs-CZ" sz="1500" dirty="0"/>
              <a:t>pro </a:t>
            </a:r>
            <a:r>
              <a:rPr lang="cs-CZ" sz="1500" b="1" dirty="0"/>
              <a:t>činnost ústředního správního orgánu </a:t>
            </a:r>
            <a:r>
              <a:rPr lang="cs-CZ" sz="1500" dirty="0"/>
              <a:t>zejména </a:t>
            </a:r>
            <a:r>
              <a:rPr lang="cs-CZ" sz="1500" b="1" dirty="0"/>
              <a:t>ve věcech bydlení v bytových domech realizovaných panelovou technologií</a:t>
            </a:r>
            <a:r>
              <a:rPr lang="cs-CZ" sz="1500" dirty="0"/>
              <a:t>. </a:t>
            </a:r>
            <a:endParaRPr lang="cs-CZ" sz="1500" dirty="0" smtClean="0"/>
          </a:p>
          <a:p>
            <a:endParaRPr lang="cs-CZ" sz="1500" dirty="0" smtClean="0"/>
          </a:p>
          <a:p>
            <a:r>
              <a:rPr lang="cs-CZ" sz="1500" b="1" dirty="0" smtClean="0"/>
              <a:t>Zdokonalení</a:t>
            </a:r>
            <a:r>
              <a:rPr lang="cs-CZ" sz="1500" dirty="0" smtClean="0"/>
              <a:t> </a:t>
            </a:r>
            <a:r>
              <a:rPr lang="cs-CZ" sz="1500" dirty="0"/>
              <a:t>současných praxí, metodik, regulačních mechanismů, dozorových činností, získání nových poznatků, dovedností, služeb, informačních a řídicích produktů a postupů, které budou určeny pro </a:t>
            </a:r>
            <a:r>
              <a:rPr lang="cs-CZ" sz="1500" b="1" dirty="0"/>
              <a:t>výkon státní správy </a:t>
            </a:r>
            <a:r>
              <a:rPr lang="cs-CZ" sz="1500" dirty="0"/>
              <a:t>a povedou k </a:t>
            </a:r>
            <a:r>
              <a:rPr lang="cs-CZ" sz="1500" b="1" dirty="0"/>
              <a:t>vyšší inovativnosti</a:t>
            </a:r>
            <a:r>
              <a:rPr lang="cs-CZ" sz="1500" dirty="0"/>
              <a:t>, tj. ke </a:t>
            </a:r>
            <a:r>
              <a:rPr lang="cs-CZ" sz="1500" b="1" dirty="0"/>
              <a:t>zvýšení kvality</a:t>
            </a:r>
            <a:r>
              <a:rPr lang="cs-CZ" sz="1500" dirty="0"/>
              <a:t>, dovolující </a:t>
            </a:r>
            <a:r>
              <a:rPr lang="cs-CZ" sz="1500" b="1" dirty="0"/>
              <a:t>zvýšit udržitelnost a prosaditelnost</a:t>
            </a:r>
            <a:r>
              <a:rPr lang="cs-CZ" sz="1500" dirty="0"/>
              <a:t>, a též i ke zvýšení hospodárnosti této činnosti. </a:t>
            </a:r>
            <a:endParaRPr lang="cs-CZ" sz="1500" dirty="0" smtClean="0"/>
          </a:p>
          <a:p>
            <a:endParaRPr lang="cs-CZ" sz="1500" dirty="0" smtClean="0"/>
          </a:p>
          <a:p>
            <a:r>
              <a:rPr lang="cs-CZ" sz="1500" b="1" dirty="0" smtClean="0"/>
              <a:t>Podpora </a:t>
            </a:r>
            <a:r>
              <a:rPr lang="cs-CZ" sz="1500" b="1" dirty="0"/>
              <a:t>znalostní základny ústředního orgánu a jemu podřízených správních orgánů, stavebních inženýrů a statiků </a:t>
            </a:r>
            <a:r>
              <a:rPr lang="cs-CZ" sz="1500" dirty="0"/>
              <a:t>v oblasti obnovy, modernizace a rekonstrukce panelových domů jako rozhodující záruky a prevence zajišťující kvalitu, hospodárnost, udržitelnost, trvanlivost a nízkou energetickou náročnost rozsáhlého bytového fondu realizovaného v tzv. panelové technologii.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88969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216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03629" y="1336390"/>
            <a:ext cx="8291264" cy="720080"/>
          </a:xfrm>
        </p:spPr>
        <p:txBody>
          <a:bodyPr>
            <a:normAutofit/>
          </a:bodyPr>
          <a:lstStyle/>
          <a:p>
            <a:pPr algn="ctr"/>
            <a:r>
              <a:rPr lang="cs-CZ" sz="3000" b="1" dirty="0" smtClean="0">
                <a:solidFill>
                  <a:schemeClr val="accent1"/>
                </a:solidFill>
              </a:rPr>
              <a:t>Děkujeme za pozornost!</a:t>
            </a: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>
              <a:solidFill>
                <a:schemeClr val="accent1"/>
              </a:solidFill>
            </a:endParaRPr>
          </a:p>
          <a:p>
            <a:pPr algn="ctr"/>
            <a:endParaRPr lang="cs-CZ" b="1" dirty="0" smtClean="0"/>
          </a:p>
          <a:p>
            <a:pPr algn="ctr"/>
            <a:endParaRPr lang="cs-CZ" b="1" dirty="0"/>
          </a:p>
        </p:txBody>
      </p:sp>
      <p:sp>
        <p:nvSpPr>
          <p:cNvPr id="4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496743" y="20430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prof. Ing. Jiří </a:t>
            </a:r>
            <a:r>
              <a:rPr lang="cs-CZ" sz="1800" b="1" dirty="0" err="1" smtClean="0"/>
              <a:t>Witzany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Dr.Sc</a:t>
            </a:r>
            <a:r>
              <a:rPr lang="cs-CZ" sz="1800" b="1" dirty="0" smtClean="0"/>
              <a:t>., </a:t>
            </a:r>
            <a:r>
              <a:rPr lang="cs-CZ" sz="1800" b="1" dirty="0" err="1" smtClean="0"/>
              <a:t>dr.h.c</a:t>
            </a:r>
            <a:r>
              <a:rPr lang="cs-CZ" sz="1800" b="1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ČVUT v Praze, Fakulta stavební, 	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Katedra konstrukcí pozemních staveb,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Thákurova 7, 166 29 Praha 6 – Dejvice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tel: +420 224357168	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email: </a:t>
            </a:r>
            <a:r>
              <a:rPr lang="cs-CZ" sz="1800" dirty="0" smtClean="0">
                <a:hlinkClick r:id="rId3"/>
              </a:rPr>
              <a:t>witzany@fsv.cvut.cz</a:t>
            </a:r>
            <a:endParaRPr lang="cs-CZ" sz="1800" dirty="0" smtClean="0"/>
          </a:p>
          <a:p>
            <a:r>
              <a:rPr lang="cs-CZ" sz="1800" b="1" dirty="0" smtClean="0"/>
              <a:t>doc. Ing. Tomáš Čejka, Ph.D.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ČVUT v Praze, Fakulta stavební, 	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Katedra konstrukcí pozemních staveb,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Thákurova 7, 166 29 Praha 6 – Dejvice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tel: +420 224357162	</a:t>
            </a:r>
          </a:p>
          <a:p>
            <a:pPr marL="0" indent="0">
              <a:buFont typeface="Arial" pitchFamily="34" charset="0"/>
              <a:buNone/>
            </a:pPr>
            <a:r>
              <a:rPr lang="cs-CZ" sz="1800" dirty="0" smtClean="0"/>
              <a:t>	email: </a:t>
            </a:r>
            <a:r>
              <a:rPr lang="cs-CZ" sz="1800" dirty="0" smtClean="0">
                <a:hlinkClick r:id="rId4"/>
              </a:rPr>
              <a:t>cejka@fsv.cvut.cz</a:t>
            </a:r>
            <a:endParaRPr lang="cs-CZ" sz="1800" dirty="0" smtClean="0"/>
          </a:p>
          <a:p>
            <a:endParaRPr lang="cs-CZ" sz="1800" dirty="0"/>
          </a:p>
        </p:txBody>
      </p:sp>
      <p:sp>
        <p:nvSpPr>
          <p:cNvPr id="3" name="Obdélník 2"/>
          <p:cNvSpPr/>
          <p:nvPr/>
        </p:nvSpPr>
        <p:spPr>
          <a:xfrm>
            <a:off x="107504" y="6240142"/>
            <a:ext cx="89289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/>
              <a:t>http://www.sfrb.cz/kalkulacky-a-uzitecne-nastroje/metodika-cvut/</a:t>
            </a:r>
          </a:p>
        </p:txBody>
      </p:sp>
    </p:spTree>
    <p:extLst>
      <p:ext uri="{BB962C8B-B14F-4D97-AF65-F5344CB8AC3E}">
        <p14:creationId xmlns:p14="http://schemas.microsoft.com/office/powerpoint/2010/main" val="384695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</TotalTime>
  <Words>514</Words>
  <Application>Microsoft Office PowerPoint</Application>
  <PresentationFormat>Předvádění na obrazovce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MMR_klas</vt:lpstr>
      <vt:lpstr>Úpravy konstrukcí panelových domů TB030MMR001</vt:lpstr>
      <vt:lpstr>Krátká informace o projektu</vt:lpstr>
      <vt:lpstr>Představení výsledků projektu</vt:lpstr>
      <vt:lpstr>Prezentace aplikace PowerPoint</vt:lpstr>
      <vt:lpstr>Prezentace aplikace PowerPoint</vt:lpstr>
      <vt:lpstr>Aktuální použití výsledku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uzivatel</cp:lastModifiedBy>
  <cp:revision>51</cp:revision>
  <cp:lastPrinted>2017-03-14T12:23:49Z</cp:lastPrinted>
  <dcterms:created xsi:type="dcterms:W3CDTF">2014-02-26T13:05:03Z</dcterms:created>
  <dcterms:modified xsi:type="dcterms:W3CDTF">2017-04-25T06:17:06Z</dcterms:modified>
</cp:coreProperties>
</file>