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1" r:id="rId1"/>
  </p:sldMasterIdLst>
  <p:notesMasterIdLst>
    <p:notesMasterId r:id="rId17"/>
  </p:notesMasterIdLst>
  <p:handoutMasterIdLst>
    <p:handoutMasterId r:id="rId18"/>
  </p:handoutMasterIdLst>
  <p:sldIdLst>
    <p:sldId id="413" r:id="rId2"/>
    <p:sldId id="441" r:id="rId3"/>
    <p:sldId id="447" r:id="rId4"/>
    <p:sldId id="448" r:id="rId5"/>
    <p:sldId id="488" r:id="rId6"/>
    <p:sldId id="489" r:id="rId7"/>
    <p:sldId id="491" r:id="rId8"/>
    <p:sldId id="454" r:id="rId9"/>
    <p:sldId id="495" r:id="rId10"/>
    <p:sldId id="493" r:id="rId11"/>
    <p:sldId id="498" r:id="rId12"/>
    <p:sldId id="494" r:id="rId13"/>
    <p:sldId id="499" r:id="rId14"/>
    <p:sldId id="500" r:id="rId15"/>
    <p:sldId id="458" r:id="rId16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82">
          <p15:clr>
            <a:srgbClr val="A4A3A4"/>
          </p15:clr>
        </p15:guide>
        <p15:guide id="2" pos="48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697" userDrawn="1">
          <p15:clr>
            <a:srgbClr val="A4A3A4"/>
          </p15:clr>
        </p15:guide>
        <p15:guide id="2" pos="2228" userDrawn="1">
          <p15:clr>
            <a:srgbClr val="A4A3A4"/>
          </p15:clr>
        </p15:guide>
        <p15:guide id="3" orient="horz" pos="2928" userDrawn="1">
          <p15:clr>
            <a:srgbClr val="A4A3A4"/>
          </p15:clr>
        </p15:guide>
        <p15:guide id="4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kopalíková Lenka" initials="SL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29C"/>
    <a:srgbClr val="CCCCCC"/>
    <a:srgbClr val="5FA4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56" autoAdjust="0"/>
    <p:restoredTop sz="95252" autoAdjust="0"/>
  </p:normalViewPr>
  <p:slideViewPr>
    <p:cSldViewPr snapToGrid="0" snapToObjects="1">
      <p:cViewPr varScale="1">
        <p:scale>
          <a:sx n="70" d="100"/>
          <a:sy n="70" d="100"/>
        </p:scale>
        <p:origin x="84" y="420"/>
      </p:cViewPr>
      <p:guideLst>
        <p:guide orient="horz" pos="3382"/>
        <p:guide pos="487"/>
      </p:guideLst>
    </p:cSldViewPr>
  </p:slideViewPr>
  <p:outlineViewPr>
    <p:cViewPr>
      <p:scale>
        <a:sx n="33" d="100"/>
        <a:sy n="33" d="100"/>
      </p:scale>
      <p:origin x="0" y="554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67" d="100"/>
          <a:sy n="67" d="100"/>
        </p:scale>
        <p:origin x="-3228" y="-96"/>
      </p:cViewPr>
      <p:guideLst>
        <p:guide orient="horz" pos="2697"/>
        <p:guide pos="2228"/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24D319-7988-0C47-A5AD-1F558D33A394}" type="datetimeFigureOut">
              <a:rPr lang="en-US" smtClean="0"/>
              <a:pPr/>
              <a:t>11/9/2017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36DEBE-37C2-3D4C-B405-6A6964797A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932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6DD4C1-CE3B-8245-AB32-946652F98E9B}" type="datetimeFigureOut">
              <a:rPr lang="en-US" smtClean="0"/>
              <a:pPr/>
              <a:t>11/9/2017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1A35AD-0B81-F94A-83A1-9125CBB4FF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6195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914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15082"/>
            <a:ext cx="7772400" cy="1997296"/>
          </a:xfrm>
        </p:spPr>
        <p:txBody>
          <a:bodyPr anchor="t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386972"/>
            <a:ext cx="6400800" cy="570201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5FA4E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</a:t>
            </a:r>
            <a:r>
              <a:rPr lang="cs-CZ" dirty="0" err="1" smtClean="0"/>
              <a:t>subtitle</a:t>
            </a:r>
            <a:r>
              <a:rPr lang="cs-CZ" dirty="0" smtClean="0"/>
              <a:t>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85800" y="3309620"/>
            <a:ext cx="6632575" cy="14525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156851" y="6356350"/>
            <a:ext cx="2006600" cy="369888"/>
          </a:xfrm>
        </p:spPr>
        <p:txBody>
          <a:bodyPr/>
          <a:lstStyle>
            <a:lvl1pPr>
              <a:defRPr>
                <a:solidFill>
                  <a:srgbClr val="CCCCCC"/>
                </a:solidFill>
              </a:defRPr>
            </a:lvl1pPr>
          </a:lstStyle>
          <a:p>
            <a:pPr lvl="0"/>
            <a:r>
              <a:rPr lang="en-US" dirty="0" smtClean="0"/>
              <a:t>16/12/14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336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6375" y="1306874"/>
            <a:ext cx="7700425" cy="4819290"/>
          </a:xfrm>
        </p:spPr>
        <p:txBody>
          <a:bodyPr/>
          <a:lstStyle>
            <a:lvl1pPr>
              <a:defRPr sz="1800"/>
            </a:lvl1pPr>
            <a:lvl2pPr marL="628650" indent="-171450">
              <a:defRPr sz="2000" b="1"/>
            </a:lvl2pPr>
            <a:lvl3pPr marL="1073150" indent="-158750">
              <a:defRPr sz="1600"/>
            </a:lvl3pPr>
            <a:lvl4pPr marL="1528763" indent="-157163">
              <a:defRPr sz="1600"/>
            </a:lvl4pPr>
            <a:lvl5pPr marL="1973263" indent="-144463">
              <a:defRPr sz="1600"/>
            </a:lvl5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Myriad Pro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1938"/>
            <a:ext cx="8229600" cy="822325"/>
          </a:xfrm>
        </p:spPr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584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Myriad Pro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798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Myriad Pro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682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Myriad Pro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175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Myriad Pro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50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</a:t>
            </a:r>
            <a:r>
              <a:rPr lang="cs-CZ" dirty="0" err="1" smtClean="0"/>
              <a:t>title</a:t>
            </a:r>
            <a:r>
              <a:rPr lang="cs-CZ" dirty="0" smtClean="0"/>
              <a:t>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Myriad Pro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919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6341" y="1264906"/>
            <a:ext cx="7383470" cy="1470025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Myriad Pro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61280" y="5840002"/>
            <a:ext cx="3312170" cy="402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300" dirty="0" smtClean="0">
                <a:solidFill>
                  <a:prstClr val="white"/>
                </a:solidFill>
              </a:rPr>
              <a:t>Centrum pro regionální rozvoj České republiky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3591250" y="5840002"/>
            <a:ext cx="2464942" cy="402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300" dirty="0" smtClean="0">
                <a:solidFill>
                  <a:prstClr val="white"/>
                </a:solidFill>
              </a:rPr>
              <a:t>Vinohradská 46, 120 00  Praha 2</a:t>
            </a: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6140450" y="5840002"/>
            <a:ext cx="1747402" cy="402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300" dirty="0" smtClean="0">
                <a:solidFill>
                  <a:prstClr val="white"/>
                </a:solidFill>
              </a:rPr>
              <a:t>tel.: +420 221 580 201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8048299" y="5828841"/>
            <a:ext cx="1000451" cy="402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300" dirty="0" err="1" smtClean="0">
                <a:solidFill>
                  <a:prstClr val="white"/>
                </a:solidFill>
              </a:rPr>
              <a:t>www.crr.cz</a:t>
            </a:r>
            <a:endParaRPr lang="cs-CZ" sz="1300" dirty="0" smtClean="0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982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6375" y="1306874"/>
            <a:ext cx="7700425" cy="4819290"/>
          </a:xfrm>
        </p:spPr>
        <p:txBody>
          <a:bodyPr/>
          <a:lstStyle>
            <a:lvl1pPr>
              <a:defRPr sz="1800"/>
            </a:lvl1pPr>
            <a:lvl2pPr marL="628650" indent="-171450">
              <a:defRPr sz="2000" b="1"/>
            </a:lvl2pPr>
            <a:lvl3pPr marL="1073150" indent="-158750">
              <a:defRPr sz="1600"/>
            </a:lvl3pPr>
            <a:lvl4pPr marL="1528763" indent="-157163">
              <a:defRPr sz="1600"/>
            </a:lvl4pPr>
            <a:lvl5pPr marL="1973263" indent="-144463"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1938"/>
            <a:ext cx="8229600" cy="8223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902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62310"/>
            <a:ext cx="8229600" cy="822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6374" y="1306873"/>
            <a:ext cx="7675766" cy="4806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  <a:p>
            <a:pPr lvl="1"/>
            <a:r>
              <a:rPr lang="cs-CZ" dirty="0" smtClean="0"/>
              <a:t>Second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2"/>
            <a:r>
              <a:rPr lang="cs-CZ" dirty="0" err="1" smtClean="0"/>
              <a:t>Third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3"/>
            <a:r>
              <a:rPr lang="cs-CZ" dirty="0" err="1" smtClean="0"/>
              <a:t>Fourth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4"/>
            <a:r>
              <a:rPr lang="cs-CZ" dirty="0" err="1" smtClean="0"/>
              <a:t>Fifth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7451" y="6356350"/>
            <a:ext cx="52923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529C"/>
                </a:solidFill>
              </a:defRPr>
            </a:lvl1pPr>
          </a:lstStyle>
          <a:p>
            <a:pPr defTabSz="914400"/>
            <a:endParaRPr lang="en-US" dirty="0">
              <a:latin typeface="Myriad Pro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83137" y="6356349"/>
            <a:ext cx="5004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529C"/>
                </a:solidFill>
              </a:defRPr>
            </a:lvl1pPr>
          </a:lstStyle>
          <a:p>
            <a:pPr defTabSz="914400"/>
            <a:fld id="{CA6B5227-2C6F-B94D-9D8F-826F9170706D}" type="slidenum">
              <a:rPr lang="en-US" smtClean="0"/>
              <a:pPr defTabSz="91440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077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00529C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ct val="20000"/>
        </a:spcBef>
        <a:spcAft>
          <a:spcPts val="200"/>
        </a:spcAft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025" indent="-187325" algn="l" defTabSz="457200" rtl="0" eaLnBrk="1" latinLnBrk="0" hangingPunct="1">
        <a:lnSpc>
          <a:spcPct val="100000"/>
        </a:lnSpc>
        <a:spcBef>
          <a:spcPts val="1680"/>
        </a:spcBef>
        <a:spcAft>
          <a:spcPts val="0"/>
        </a:spcAft>
        <a:buFont typeface="Arial"/>
        <a:buChar char="•"/>
        <a:defRPr sz="2000" b="1" kern="1200">
          <a:solidFill>
            <a:srgbClr val="00529C"/>
          </a:solidFill>
          <a:latin typeface="+mn-lt"/>
          <a:ea typeface="+mn-ea"/>
          <a:cs typeface="+mn-cs"/>
        </a:defRPr>
      </a:lvl2pPr>
      <a:lvl3pPr marL="720725" indent="-187325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87425" indent="-187325" algn="l" defTabSz="457200" rtl="0" eaLnBrk="1" latinLnBrk="0" hangingPunct="1">
        <a:lnSpc>
          <a:spcPct val="100000"/>
        </a:lnSpc>
        <a:spcBef>
          <a:spcPct val="20000"/>
        </a:spcBef>
        <a:spcAft>
          <a:spcPts val="0"/>
        </a:spcAft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54125" indent="-173038" algn="l" defTabSz="457200" rtl="0" eaLnBrk="1" latinLnBrk="0" hangingPunct="1">
        <a:lnSpc>
          <a:spcPct val="100000"/>
        </a:lnSpc>
        <a:spcBef>
          <a:spcPct val="20000"/>
        </a:spcBef>
        <a:spcAft>
          <a:spcPts val="0"/>
        </a:spcAft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iva.balounova@crr.cz" TargetMode="External"/><Relationship Id="rId7" Type="http://schemas.openxmlformats.org/officeDocument/2006/relationships/image" Target="../media/image4.jpeg"/><Relationship Id="rId2" Type="http://schemas.openxmlformats.org/officeDocument/2006/relationships/hyperlink" Target="mailto:lucie.balounova@crr.cz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petr.bouska@crr.cz" TargetMode="External"/><Relationship Id="rId5" Type="http://schemas.openxmlformats.org/officeDocument/2006/relationships/hyperlink" Target="mailto:nadezda.buresova@crr.cz" TargetMode="External"/><Relationship Id="rId4" Type="http://schemas.openxmlformats.org/officeDocument/2006/relationships/hyperlink" Target="mailto:katerina.spirkova@crr.cz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rr.cz/cs/kontakty/kontakty-irop/jihocesky-kraj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dotaceeu.cz/cs/Microsites/IROP/Tema/Uzemni-rozvoj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52786"/>
            <a:ext cx="7772400" cy="1440036"/>
          </a:xfrm>
        </p:spPr>
        <p:txBody>
          <a:bodyPr>
            <a:noAutofit/>
          </a:bodyPr>
          <a:lstStyle/>
          <a:p>
            <a:pPr algn="ctr"/>
            <a:r>
              <a:rPr lang="cs-CZ" sz="4000" dirty="0"/>
              <a:t>SC 3.3 Podpora pořizování a uplatňování dokumentů územního rozvoje</a:t>
            </a:r>
            <a:br>
              <a:rPr lang="cs-CZ" sz="4000" dirty="0"/>
            </a:br>
            <a:r>
              <a:rPr lang="cs-CZ" sz="4000" dirty="0" smtClean="0"/>
              <a:t/>
            </a:r>
            <a:br>
              <a:rPr lang="cs-CZ" sz="4000" dirty="0" smtClean="0"/>
            </a:br>
            <a:r>
              <a:rPr lang="cs-CZ" sz="4000" dirty="0" smtClean="0"/>
              <a:t>Centrum </a:t>
            </a:r>
            <a:r>
              <a:rPr lang="cs-CZ" sz="4000" dirty="0"/>
              <a:t>pro regionální rozvoj České republiky </a:t>
            </a:r>
            <a:br>
              <a:rPr lang="cs-CZ" sz="4000" dirty="0"/>
            </a:br>
            <a:endParaRPr lang="en-US" sz="4000" dirty="0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2"/>
          </p:nvPr>
        </p:nvSpPr>
        <p:spPr>
          <a:xfrm>
            <a:off x="156850" y="6356350"/>
            <a:ext cx="3363589" cy="369888"/>
          </a:xfrm>
        </p:spPr>
        <p:txBody>
          <a:bodyPr>
            <a:noAutofit/>
          </a:bodyPr>
          <a:lstStyle/>
          <a:p>
            <a:r>
              <a:rPr lang="cs-CZ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10. 11. 2017</a:t>
            </a:r>
            <a:endParaRPr lang="cs-CZ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1"/>
          </p:nvPr>
        </p:nvSpPr>
        <p:spPr>
          <a:xfrm>
            <a:off x="685800" y="3882452"/>
            <a:ext cx="6632575" cy="1929042"/>
          </a:xfrm>
        </p:spPr>
        <p:txBody>
          <a:bodyPr>
            <a:normAutofit/>
          </a:bodyPr>
          <a:lstStyle/>
          <a:p>
            <a:pPr lvl="0"/>
            <a:endParaRPr lang="cs-CZ" altLang="cs-CZ" dirty="0" smtClean="0">
              <a:ea typeface="Myriad Pro"/>
              <a:cs typeface="Myriad Pro"/>
            </a:endParaRPr>
          </a:p>
          <a:p>
            <a:pPr lvl="0">
              <a:spcBef>
                <a:spcPts val="600"/>
              </a:spcBef>
            </a:pPr>
            <a:endParaRPr lang="cs-CZ" altLang="cs-CZ" sz="2000" b="1" dirty="0" smtClean="0">
              <a:ea typeface="Myriad Pro Black"/>
              <a:cs typeface="Myriad Pro Black"/>
            </a:endParaRPr>
          </a:p>
          <a:p>
            <a:pPr lvl="0">
              <a:spcBef>
                <a:spcPts val="600"/>
              </a:spcBef>
            </a:pPr>
            <a:endParaRPr lang="cs-CZ" altLang="cs-CZ" sz="2000" b="1" dirty="0">
              <a:ea typeface="Myriad Pro Black"/>
              <a:cs typeface="Myriad Pro Black"/>
            </a:endParaRPr>
          </a:p>
          <a:p>
            <a:pPr lvl="0">
              <a:spcBef>
                <a:spcPts val="600"/>
              </a:spcBef>
            </a:pPr>
            <a:r>
              <a:rPr lang="cs-CZ" altLang="cs-CZ" sz="2000" b="1" dirty="0" smtClean="0">
                <a:ea typeface="Myriad Pro Black"/>
                <a:cs typeface="Myriad Pro Black"/>
              </a:rPr>
              <a:t/>
            </a:r>
            <a:br>
              <a:rPr lang="cs-CZ" altLang="cs-CZ" sz="2000" b="1" dirty="0" smtClean="0">
                <a:ea typeface="Myriad Pro Black"/>
                <a:cs typeface="Myriad Pro Black"/>
              </a:rPr>
            </a:br>
            <a:r>
              <a:rPr lang="cs-CZ" altLang="cs-CZ" sz="2000" dirty="0" smtClean="0">
                <a:ea typeface="Myriad Pro Black"/>
                <a:cs typeface="Myriad Pro Black"/>
              </a:rPr>
              <a:t>Ing. Pavla Bártíková</a:t>
            </a:r>
            <a:endParaRPr lang="cs-CZ" sz="2000" dirty="0"/>
          </a:p>
        </p:txBody>
      </p:sp>
      <p:pic>
        <p:nvPicPr>
          <p:cNvPr id="5" name="Obrázek 4" descr="IROP-MMR-CRR – kopi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16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61938"/>
            <a:ext cx="8229600" cy="822325"/>
          </a:xfrm>
        </p:spPr>
        <p:txBody>
          <a:bodyPr>
            <a:normAutofit fontScale="90000"/>
          </a:bodyPr>
          <a:lstStyle/>
          <a:p>
            <a:r>
              <a:rPr lang="cs-CZ" sz="1700" b="0" dirty="0" smtClean="0">
                <a:solidFill>
                  <a:schemeClr val="tx1"/>
                </a:solidFill>
              </a:rPr>
              <a:t/>
            </a:r>
            <a:br>
              <a:rPr lang="cs-CZ" sz="1700" b="0" dirty="0" smtClean="0">
                <a:solidFill>
                  <a:schemeClr val="tx1"/>
                </a:solidFill>
              </a:rPr>
            </a:br>
            <a:r>
              <a:rPr lang="cs-CZ" sz="1700" b="0" dirty="0">
                <a:solidFill>
                  <a:schemeClr val="tx1"/>
                </a:solidFill>
              </a:rPr>
              <a:t/>
            </a:r>
            <a:br>
              <a:rPr lang="cs-CZ" sz="1700" b="0" dirty="0">
                <a:solidFill>
                  <a:schemeClr val="tx1"/>
                </a:solidFill>
              </a:rPr>
            </a:br>
            <a:r>
              <a:rPr lang="cs-CZ" sz="1700" b="0" dirty="0" smtClean="0">
                <a:solidFill>
                  <a:schemeClr val="tx1"/>
                </a:solidFill>
              </a:rPr>
              <a:t/>
            </a:r>
            <a:br>
              <a:rPr lang="cs-CZ" sz="1700" b="0" dirty="0" smtClean="0">
                <a:solidFill>
                  <a:schemeClr val="tx1"/>
                </a:solidFill>
              </a:rPr>
            </a:br>
            <a:r>
              <a:rPr lang="cs-CZ" sz="1700" b="0" dirty="0" smtClean="0">
                <a:solidFill>
                  <a:schemeClr val="tx1"/>
                </a:solidFill>
              </a:rPr>
              <a:t> </a:t>
            </a:r>
            <a:r>
              <a:rPr lang="cs-CZ" sz="1800" dirty="0" smtClean="0">
                <a:solidFill>
                  <a:schemeClr val="tx1"/>
                </a:solidFill>
              </a:rPr>
              <a:t/>
            </a:r>
            <a:br>
              <a:rPr lang="cs-CZ" sz="1800" dirty="0" smtClean="0">
                <a:solidFill>
                  <a:schemeClr val="tx1"/>
                </a:solidFill>
              </a:rPr>
            </a:br>
            <a:endParaRPr lang="cs-CZ" sz="17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Nadpis 3"/>
          <p:cNvSpPr txBox="1">
            <a:spLocks/>
          </p:cNvSpPr>
          <p:nvPr/>
        </p:nvSpPr>
        <p:spPr>
          <a:xfrm>
            <a:off x="457201" y="175686"/>
            <a:ext cx="8229600" cy="6612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200" dirty="0">
                <a:solidFill>
                  <a:schemeClr val="tx2"/>
                </a:solidFill>
              </a:rPr>
              <a:t>Pravidla pro žadatele a </a:t>
            </a:r>
            <a:r>
              <a:rPr lang="cs-CZ" sz="3200" dirty="0" smtClean="0">
                <a:solidFill>
                  <a:schemeClr val="tx2"/>
                </a:solidFill>
              </a:rPr>
              <a:t>příjemce</a:t>
            </a:r>
            <a:endParaRPr lang="cs-CZ" sz="3200" dirty="0"/>
          </a:p>
        </p:txBody>
      </p:sp>
      <p:sp>
        <p:nvSpPr>
          <p:cNvPr id="6" name="Nadpis 3"/>
          <p:cNvSpPr txBox="1">
            <a:spLocks/>
          </p:cNvSpPr>
          <p:nvPr/>
        </p:nvSpPr>
        <p:spPr>
          <a:xfrm>
            <a:off x="609600" y="414338"/>
            <a:ext cx="8229600" cy="8223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 smtClean="0"/>
              <a:t> 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130475"/>
            <a:ext cx="8205751" cy="5024725"/>
          </a:xfrm>
        </p:spPr>
        <p:txBody>
          <a:bodyPr>
            <a:normAutofit/>
          </a:bodyPr>
          <a:lstStyle/>
          <a:p>
            <a:pPr algn="just"/>
            <a:r>
              <a:rPr lang="cs-CZ" sz="2400" b="1" dirty="0" smtClean="0">
                <a:solidFill>
                  <a:schemeClr val="tx2"/>
                </a:solidFill>
              </a:rPr>
              <a:t>Přílohy Obecných pravidel:</a:t>
            </a:r>
          </a:p>
          <a:p>
            <a:pPr algn="just"/>
            <a:endParaRPr lang="cs-CZ" sz="1000" b="1" dirty="0"/>
          </a:p>
          <a:p>
            <a:pPr algn="just"/>
            <a:r>
              <a:rPr lang="cs-CZ" sz="2000" b="1" u="sng" dirty="0">
                <a:solidFill>
                  <a:schemeClr val="tx2"/>
                </a:solidFill>
              </a:rPr>
              <a:t>č. 26 – Postup pro vyplňování </a:t>
            </a:r>
            <a:r>
              <a:rPr lang="cs-CZ" sz="2000" b="1" u="sng" dirty="0" smtClean="0">
                <a:solidFill>
                  <a:schemeClr val="tx2"/>
                </a:solidFill>
              </a:rPr>
              <a:t>Zjednodušené </a:t>
            </a:r>
            <a:r>
              <a:rPr lang="cs-CZ" sz="2000" b="1" u="sng" dirty="0">
                <a:solidFill>
                  <a:schemeClr val="tx2"/>
                </a:solidFill>
              </a:rPr>
              <a:t>žádosti o platbu a Zprávy o realizaci v MS2014+</a:t>
            </a:r>
          </a:p>
          <a:p>
            <a:pPr marL="446088" indent="-263525" algn="just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cs-CZ" dirty="0" smtClean="0"/>
              <a:t>Průběžnou/závěrečnou </a:t>
            </a:r>
            <a:r>
              <a:rPr lang="cs-CZ" dirty="0" err="1"/>
              <a:t>ZoR</a:t>
            </a:r>
            <a:r>
              <a:rPr lang="cs-CZ" dirty="0"/>
              <a:t> a </a:t>
            </a:r>
            <a:r>
              <a:rPr lang="cs-CZ" dirty="0" err="1"/>
              <a:t>ŽoP</a:t>
            </a:r>
            <a:r>
              <a:rPr lang="cs-CZ" dirty="0"/>
              <a:t> projektu před</a:t>
            </a:r>
            <a:r>
              <a:rPr lang="cs-CZ" altLang="cs-CZ" dirty="0"/>
              <a:t>loží příjemce </a:t>
            </a:r>
            <a:r>
              <a:rPr lang="en-US" altLang="cs-CZ" dirty="0"/>
              <a:t>v MS2014+ do 20 </a:t>
            </a:r>
            <a:r>
              <a:rPr lang="en-US" altLang="cs-CZ" dirty="0" err="1"/>
              <a:t>pd</a:t>
            </a:r>
            <a:r>
              <a:rPr lang="en-US" altLang="cs-CZ" dirty="0"/>
              <a:t> </a:t>
            </a:r>
            <a:r>
              <a:rPr lang="cs-CZ" altLang="cs-CZ" dirty="0" smtClean="0"/>
              <a:t>od:</a:t>
            </a:r>
            <a:r>
              <a:rPr lang="cs-CZ" altLang="cs-CZ" dirty="0"/>
              <a:t>	</a:t>
            </a:r>
          </a:p>
          <a:p>
            <a:pPr marL="620713" indent="-179388"/>
            <a:r>
              <a:rPr lang="cs-CZ" dirty="0" smtClean="0"/>
              <a:t>-  ukončení </a:t>
            </a:r>
            <a:r>
              <a:rPr lang="cs-CZ" dirty="0"/>
              <a:t>etapy/projektu = vložení (návrh na vložení) dat o studii do Evidence územně plánovací činnosti po schválení možnosti jejího využití pořizovatelem </a:t>
            </a:r>
          </a:p>
          <a:p>
            <a:pPr marL="620713" algn="just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r>
              <a:rPr lang="cs-CZ" altLang="cs-CZ" dirty="0" smtClean="0"/>
              <a:t>Další </a:t>
            </a:r>
            <a:r>
              <a:rPr lang="cs-CZ" altLang="cs-CZ" dirty="0" err="1"/>
              <a:t>ŽoP</a:t>
            </a:r>
            <a:r>
              <a:rPr lang="cs-CZ" altLang="cs-CZ" dirty="0"/>
              <a:t> a </a:t>
            </a:r>
            <a:r>
              <a:rPr lang="cs-CZ" altLang="cs-CZ" dirty="0" err="1"/>
              <a:t>ZoR</a:t>
            </a:r>
            <a:r>
              <a:rPr lang="cs-CZ" altLang="cs-CZ" dirty="0"/>
              <a:t> lze podat až po schválení předchozí </a:t>
            </a:r>
            <a:r>
              <a:rPr lang="cs-CZ" altLang="cs-CZ" dirty="0" err="1"/>
              <a:t>ŽoP</a:t>
            </a:r>
            <a:r>
              <a:rPr lang="cs-CZ" altLang="cs-CZ" dirty="0"/>
              <a:t> a </a:t>
            </a:r>
            <a:r>
              <a:rPr lang="cs-CZ" altLang="cs-CZ" dirty="0" err="1"/>
              <a:t>ZoR</a:t>
            </a:r>
            <a:r>
              <a:rPr lang="cs-CZ" altLang="cs-CZ" dirty="0"/>
              <a:t> ve druhém stupni (ŘO IROP).</a:t>
            </a:r>
          </a:p>
          <a:p>
            <a:pPr marL="620713" indent="-179388" algn="just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Char char="-"/>
              <a:defRPr/>
            </a:pPr>
            <a:r>
              <a:rPr lang="cs-CZ" dirty="0" smtClean="0"/>
              <a:t>vydání </a:t>
            </a:r>
            <a:r>
              <a:rPr lang="cs-CZ" dirty="0"/>
              <a:t>prvního právního aktu </a:t>
            </a:r>
            <a:endParaRPr lang="cs-CZ" dirty="0" smtClean="0"/>
          </a:p>
          <a:p>
            <a:pPr marL="620713" algn="just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r>
              <a:rPr lang="cs-CZ" dirty="0"/>
              <a:t>Průběžnou/závěrečnou </a:t>
            </a:r>
            <a:r>
              <a:rPr lang="cs-CZ" dirty="0" err="1"/>
              <a:t>ZoR</a:t>
            </a:r>
            <a:r>
              <a:rPr lang="cs-CZ" dirty="0"/>
              <a:t> a </a:t>
            </a:r>
            <a:r>
              <a:rPr lang="cs-CZ" dirty="0" err="1"/>
              <a:t>ŽoP</a:t>
            </a:r>
            <a:r>
              <a:rPr lang="cs-CZ" dirty="0"/>
              <a:t> projektu není možné podat v MS2014+ před účinností prvního právního aktu.</a:t>
            </a:r>
          </a:p>
          <a:p>
            <a:pPr marL="898525" indent="-457200" algn="just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r>
              <a:rPr lang="cs-CZ" b="0" dirty="0" smtClean="0">
                <a:solidFill>
                  <a:schemeClr val="tx1"/>
                </a:solidFill>
              </a:rPr>
              <a:t>-  </a:t>
            </a:r>
            <a:r>
              <a:rPr lang="cs-CZ" dirty="0" smtClean="0"/>
              <a:t>schválení </a:t>
            </a:r>
            <a:r>
              <a:rPr lang="cs-CZ" dirty="0"/>
              <a:t>žádosti o změnu (změna se týká dané etapy)  </a:t>
            </a:r>
          </a:p>
          <a:p>
            <a:pPr marL="182563" indent="438150" algn="just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  <a:defRPr/>
            </a:pPr>
            <a:r>
              <a:rPr lang="cs-CZ" altLang="cs-CZ" dirty="0" smtClean="0"/>
              <a:t>Zprávu je možné podat až po uzavření změnových řízení.</a:t>
            </a:r>
            <a:endParaRPr lang="cs-CZ" altLang="cs-CZ" dirty="0"/>
          </a:p>
          <a:p>
            <a:pPr marL="360363" indent="-177800" algn="just">
              <a:spcBef>
                <a:spcPts val="0"/>
              </a:spcBef>
              <a:spcAft>
                <a:spcPts val="600"/>
              </a:spcAft>
              <a:buSzPct val="100000"/>
              <a:defRPr/>
            </a:pPr>
            <a:endParaRPr lang="cs-CZ" sz="1800" b="0" dirty="0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10" name="Obrázek 9" descr="IROP-MMR-CRR – kopi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2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61938"/>
            <a:ext cx="8229600" cy="822325"/>
          </a:xfrm>
        </p:spPr>
        <p:txBody>
          <a:bodyPr>
            <a:normAutofit fontScale="90000"/>
          </a:bodyPr>
          <a:lstStyle/>
          <a:p>
            <a:r>
              <a:rPr lang="cs-CZ" sz="1700" b="0" dirty="0" smtClean="0">
                <a:solidFill>
                  <a:schemeClr val="tx1"/>
                </a:solidFill>
              </a:rPr>
              <a:t/>
            </a:r>
            <a:br>
              <a:rPr lang="cs-CZ" sz="1700" b="0" dirty="0" smtClean="0">
                <a:solidFill>
                  <a:schemeClr val="tx1"/>
                </a:solidFill>
              </a:rPr>
            </a:br>
            <a:r>
              <a:rPr lang="cs-CZ" sz="1700" b="0" dirty="0">
                <a:solidFill>
                  <a:schemeClr val="tx1"/>
                </a:solidFill>
              </a:rPr>
              <a:t/>
            </a:r>
            <a:br>
              <a:rPr lang="cs-CZ" sz="1700" b="0" dirty="0">
                <a:solidFill>
                  <a:schemeClr val="tx1"/>
                </a:solidFill>
              </a:rPr>
            </a:br>
            <a:r>
              <a:rPr lang="cs-CZ" sz="1700" b="0" dirty="0" smtClean="0">
                <a:solidFill>
                  <a:schemeClr val="tx1"/>
                </a:solidFill>
              </a:rPr>
              <a:t/>
            </a:r>
            <a:br>
              <a:rPr lang="cs-CZ" sz="1700" b="0" dirty="0" smtClean="0">
                <a:solidFill>
                  <a:schemeClr val="tx1"/>
                </a:solidFill>
              </a:rPr>
            </a:br>
            <a:r>
              <a:rPr lang="cs-CZ" sz="1700" b="0" dirty="0" smtClean="0">
                <a:solidFill>
                  <a:schemeClr val="tx1"/>
                </a:solidFill>
              </a:rPr>
              <a:t> </a:t>
            </a:r>
            <a:r>
              <a:rPr lang="cs-CZ" sz="1800" dirty="0" smtClean="0">
                <a:solidFill>
                  <a:schemeClr val="tx1"/>
                </a:solidFill>
              </a:rPr>
              <a:t/>
            </a:r>
            <a:br>
              <a:rPr lang="cs-CZ" sz="1800" dirty="0" smtClean="0">
                <a:solidFill>
                  <a:schemeClr val="tx1"/>
                </a:solidFill>
              </a:rPr>
            </a:br>
            <a:endParaRPr lang="cs-CZ" sz="17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8" name="Nadpis 3"/>
          <p:cNvSpPr txBox="1">
            <a:spLocks/>
          </p:cNvSpPr>
          <p:nvPr/>
        </p:nvSpPr>
        <p:spPr>
          <a:xfrm>
            <a:off x="457201" y="175686"/>
            <a:ext cx="8229600" cy="6612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200" dirty="0">
                <a:solidFill>
                  <a:schemeClr val="tx2"/>
                </a:solidFill>
              </a:rPr>
              <a:t>Pravidla pro žadatele a </a:t>
            </a:r>
            <a:r>
              <a:rPr lang="cs-CZ" sz="3200" dirty="0" smtClean="0">
                <a:solidFill>
                  <a:schemeClr val="tx2"/>
                </a:solidFill>
              </a:rPr>
              <a:t>příjemce</a:t>
            </a:r>
            <a:endParaRPr lang="cs-CZ" sz="3200" dirty="0"/>
          </a:p>
        </p:txBody>
      </p:sp>
      <p:sp>
        <p:nvSpPr>
          <p:cNvPr id="6" name="Nadpis 3"/>
          <p:cNvSpPr txBox="1">
            <a:spLocks/>
          </p:cNvSpPr>
          <p:nvPr/>
        </p:nvSpPr>
        <p:spPr>
          <a:xfrm>
            <a:off x="609600" y="414338"/>
            <a:ext cx="8229600" cy="8223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 smtClean="0"/>
              <a:t> 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130475"/>
            <a:ext cx="8043863" cy="5024725"/>
          </a:xfrm>
        </p:spPr>
        <p:txBody>
          <a:bodyPr>
            <a:normAutofit/>
          </a:bodyPr>
          <a:lstStyle/>
          <a:p>
            <a:pPr algn="just"/>
            <a:r>
              <a:rPr lang="cs-CZ" sz="2400" b="1" dirty="0" smtClean="0">
                <a:solidFill>
                  <a:schemeClr val="tx2"/>
                </a:solidFill>
              </a:rPr>
              <a:t>Přílohy Obecných pravidel:</a:t>
            </a:r>
          </a:p>
          <a:p>
            <a:pPr marL="2871788" indent="-271463" algn="just"/>
            <a:r>
              <a:rPr lang="cs-CZ" sz="2000" b="1" dirty="0" smtClean="0">
                <a:solidFill>
                  <a:srgbClr val="FF0000"/>
                </a:solidFill>
              </a:rPr>
              <a:t>Nově:</a:t>
            </a:r>
          </a:p>
          <a:p>
            <a:pPr marL="2871788" indent="-271463" algn="just"/>
            <a:r>
              <a:rPr lang="cs-CZ" sz="2000" b="1" u="sng" dirty="0" smtClean="0">
                <a:solidFill>
                  <a:schemeClr val="tx2"/>
                </a:solidFill>
              </a:rPr>
              <a:t>č</a:t>
            </a:r>
            <a:r>
              <a:rPr lang="cs-CZ" sz="2000" b="1" u="sng" dirty="0">
                <a:solidFill>
                  <a:schemeClr val="tx2"/>
                </a:solidFill>
              </a:rPr>
              <a:t>. </a:t>
            </a:r>
            <a:r>
              <a:rPr lang="cs-CZ" sz="2000" b="1" u="sng" dirty="0" smtClean="0">
                <a:solidFill>
                  <a:schemeClr val="tx2"/>
                </a:solidFill>
              </a:rPr>
              <a:t>36 </a:t>
            </a:r>
            <a:r>
              <a:rPr lang="cs-CZ" sz="2000" b="1" u="sng" dirty="0">
                <a:solidFill>
                  <a:schemeClr val="tx2"/>
                </a:solidFill>
              </a:rPr>
              <a:t>– Postup pro </a:t>
            </a:r>
            <a:r>
              <a:rPr lang="cs-CZ" sz="2000" b="1" u="sng" dirty="0" smtClean="0">
                <a:solidFill>
                  <a:schemeClr val="tx2"/>
                </a:solidFill>
              </a:rPr>
              <a:t>práci s modulem veřejné zakázky </a:t>
            </a:r>
          </a:p>
          <a:p>
            <a:pPr marL="2886075" indent="-285750" algn="just">
              <a:buFont typeface="Arial" panose="020B0604020202020204" pitchFamily="34" charset="0"/>
              <a:buChar char="•"/>
            </a:pPr>
            <a:r>
              <a:rPr lang="cs-CZ" dirty="0" smtClean="0"/>
              <a:t>nová </a:t>
            </a:r>
            <a:r>
              <a:rPr lang="cs-CZ" dirty="0"/>
              <a:t>záložka </a:t>
            </a:r>
            <a:r>
              <a:rPr lang="cs-CZ" b="1" dirty="0"/>
              <a:t>Veřejné zakázky </a:t>
            </a:r>
            <a:r>
              <a:rPr lang="cs-CZ" dirty="0"/>
              <a:t>– podávání změn </a:t>
            </a:r>
            <a:r>
              <a:rPr lang="cs-CZ" dirty="0" smtClean="0"/>
              <a:t>či </a:t>
            </a:r>
            <a:r>
              <a:rPr lang="cs-CZ" dirty="0"/>
              <a:t>nových VZ pouze přes tuto záložku, nikoli přes </a:t>
            </a:r>
            <a:r>
              <a:rPr lang="cs-CZ" dirty="0" err="1"/>
              <a:t>ZoR</a:t>
            </a:r>
            <a:r>
              <a:rPr lang="cs-CZ" dirty="0"/>
              <a:t> či </a:t>
            </a:r>
            <a:r>
              <a:rPr lang="cs-CZ" dirty="0" err="1"/>
              <a:t>ŽoZ</a:t>
            </a:r>
            <a:endParaRPr lang="cs-CZ" dirty="0"/>
          </a:p>
          <a:p>
            <a:pPr marL="285750" indent="-285750" algn="just"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endParaRPr lang="cs-CZ" sz="1800" b="0" dirty="0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10" name="Obrázek 9" descr="IROP-MMR-CRR – kopi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26512"/>
            <a:ext cx="225742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38" y="4306374"/>
            <a:ext cx="8482274" cy="1655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779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61938"/>
            <a:ext cx="8229600" cy="822325"/>
          </a:xfrm>
        </p:spPr>
        <p:txBody>
          <a:bodyPr>
            <a:normAutofit fontScale="90000"/>
          </a:bodyPr>
          <a:lstStyle/>
          <a:p>
            <a:r>
              <a:rPr lang="cs-CZ" sz="1700" b="0" dirty="0" smtClean="0">
                <a:solidFill>
                  <a:schemeClr val="tx1"/>
                </a:solidFill>
              </a:rPr>
              <a:t/>
            </a:r>
            <a:br>
              <a:rPr lang="cs-CZ" sz="1700" b="0" dirty="0" smtClean="0">
                <a:solidFill>
                  <a:schemeClr val="tx1"/>
                </a:solidFill>
              </a:rPr>
            </a:br>
            <a:r>
              <a:rPr lang="cs-CZ" sz="1700" b="0" dirty="0">
                <a:solidFill>
                  <a:schemeClr val="tx1"/>
                </a:solidFill>
              </a:rPr>
              <a:t/>
            </a:r>
            <a:br>
              <a:rPr lang="cs-CZ" sz="1700" b="0" dirty="0">
                <a:solidFill>
                  <a:schemeClr val="tx1"/>
                </a:solidFill>
              </a:rPr>
            </a:br>
            <a:r>
              <a:rPr lang="cs-CZ" sz="1700" b="0" dirty="0" smtClean="0">
                <a:solidFill>
                  <a:schemeClr val="tx1"/>
                </a:solidFill>
              </a:rPr>
              <a:t/>
            </a:r>
            <a:br>
              <a:rPr lang="cs-CZ" sz="1700" b="0" dirty="0" smtClean="0">
                <a:solidFill>
                  <a:schemeClr val="tx1"/>
                </a:solidFill>
              </a:rPr>
            </a:br>
            <a:r>
              <a:rPr lang="cs-CZ" sz="1700" b="0" dirty="0" smtClean="0">
                <a:solidFill>
                  <a:schemeClr val="tx1"/>
                </a:solidFill>
              </a:rPr>
              <a:t> </a:t>
            </a:r>
            <a:r>
              <a:rPr lang="cs-CZ" sz="1800" dirty="0" smtClean="0">
                <a:solidFill>
                  <a:schemeClr val="tx1"/>
                </a:solidFill>
              </a:rPr>
              <a:t/>
            </a:r>
            <a:br>
              <a:rPr lang="cs-CZ" sz="1800" dirty="0" smtClean="0">
                <a:solidFill>
                  <a:schemeClr val="tx1"/>
                </a:solidFill>
              </a:rPr>
            </a:br>
            <a:endParaRPr lang="cs-CZ" sz="17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8" name="Nadpis 3"/>
          <p:cNvSpPr txBox="1">
            <a:spLocks/>
          </p:cNvSpPr>
          <p:nvPr/>
        </p:nvSpPr>
        <p:spPr>
          <a:xfrm>
            <a:off x="457201" y="175686"/>
            <a:ext cx="8229600" cy="6612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200" dirty="0">
                <a:solidFill>
                  <a:schemeClr val="tx2"/>
                </a:solidFill>
              </a:rPr>
              <a:t>Pravidla pro žadatele a </a:t>
            </a:r>
            <a:r>
              <a:rPr lang="cs-CZ" sz="3200" dirty="0" smtClean="0">
                <a:solidFill>
                  <a:schemeClr val="tx2"/>
                </a:solidFill>
              </a:rPr>
              <a:t>příjemce</a:t>
            </a:r>
            <a:endParaRPr lang="cs-CZ" sz="3200" dirty="0"/>
          </a:p>
        </p:txBody>
      </p:sp>
      <p:sp>
        <p:nvSpPr>
          <p:cNvPr id="6" name="Nadpis 3"/>
          <p:cNvSpPr txBox="1">
            <a:spLocks/>
          </p:cNvSpPr>
          <p:nvPr/>
        </p:nvSpPr>
        <p:spPr>
          <a:xfrm>
            <a:off x="609600" y="414338"/>
            <a:ext cx="8229600" cy="8223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 smtClean="0"/>
              <a:t> 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1" y="789468"/>
            <a:ext cx="8217676" cy="6068532"/>
          </a:xfrm>
        </p:spPr>
        <p:txBody>
          <a:bodyPr>
            <a:normAutofit/>
          </a:bodyPr>
          <a:lstStyle/>
          <a:p>
            <a:pPr algn="just"/>
            <a:r>
              <a:rPr lang="cs-CZ" sz="2400" b="1" dirty="0" smtClean="0">
                <a:solidFill>
                  <a:schemeClr val="tx2"/>
                </a:solidFill>
              </a:rPr>
              <a:t>Přílohy Specifických pravidel: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cs-CZ" sz="1000" b="1" dirty="0"/>
          </a:p>
          <a:p>
            <a:pPr algn="just">
              <a:spcBef>
                <a:spcPts val="0"/>
              </a:spcBef>
            </a:pPr>
            <a:r>
              <a:rPr lang="cs-CZ" sz="2000" b="1" u="sng" dirty="0" smtClean="0">
                <a:solidFill>
                  <a:schemeClr val="tx2"/>
                </a:solidFill>
              </a:rPr>
              <a:t>P3 </a:t>
            </a:r>
            <a:r>
              <a:rPr lang="cs-CZ" sz="2000" b="1" u="sng" dirty="0">
                <a:solidFill>
                  <a:schemeClr val="tx2"/>
                </a:solidFill>
              </a:rPr>
              <a:t>– </a:t>
            </a:r>
            <a:r>
              <a:rPr lang="cs-CZ" sz="2000" b="1" u="sng" dirty="0" smtClean="0">
                <a:solidFill>
                  <a:schemeClr val="tx2"/>
                </a:solidFill>
              </a:rPr>
              <a:t>Metodické listy indikátorů</a:t>
            </a:r>
            <a:endParaRPr lang="cs-CZ" sz="2000" b="1" u="sng" dirty="0">
              <a:solidFill>
                <a:schemeClr val="tx2"/>
              </a:solidFill>
            </a:endParaRPr>
          </a:p>
          <a:p>
            <a:pPr algn="just"/>
            <a:r>
              <a:rPr lang="cs-CZ" dirty="0"/>
              <a:t>V každém </a:t>
            </a:r>
            <a:r>
              <a:rPr lang="cs-CZ" dirty="0" smtClean="0"/>
              <a:t>projektu Výzvy č.9 byl </a:t>
            </a:r>
            <a:r>
              <a:rPr lang="cs-CZ" dirty="0"/>
              <a:t>povinně zvolen </a:t>
            </a:r>
            <a:r>
              <a:rPr lang="cs-CZ" altLang="cs-CZ" dirty="0"/>
              <a:t>-  i</a:t>
            </a:r>
            <a:r>
              <a:rPr lang="cs-CZ" dirty="0"/>
              <a:t>ndikátor výsledku:</a:t>
            </a:r>
          </a:p>
          <a:p>
            <a:pPr marL="1257300" indent="-985838" algn="just"/>
            <a:r>
              <a:rPr lang="cs-CZ" sz="2000" b="1" u="sng" dirty="0" smtClean="0">
                <a:solidFill>
                  <a:schemeClr val="tx2"/>
                </a:solidFill>
              </a:rPr>
              <a:t>9 </a:t>
            </a:r>
            <a:r>
              <a:rPr lang="cs-CZ" sz="2000" b="1" u="sng" dirty="0">
                <a:solidFill>
                  <a:schemeClr val="tx2"/>
                </a:solidFill>
              </a:rPr>
              <a:t>02 10 Plocha území pokrytá </a:t>
            </a:r>
            <a:r>
              <a:rPr lang="cs-CZ" sz="2000" u="sng" dirty="0">
                <a:solidFill>
                  <a:schemeClr val="tx2"/>
                </a:solidFill>
              </a:rPr>
              <a:t>územním plánem, regulačním plánem a</a:t>
            </a:r>
            <a:r>
              <a:rPr lang="cs-CZ" sz="2000" b="1" u="sng" dirty="0">
                <a:solidFill>
                  <a:schemeClr val="tx2"/>
                </a:solidFill>
              </a:rPr>
              <a:t> územní studií </a:t>
            </a:r>
          </a:p>
          <a:p>
            <a:pPr algn="just"/>
            <a:r>
              <a:rPr lang="cs-CZ" dirty="0" smtClean="0"/>
              <a:t>Cílovou </a:t>
            </a:r>
            <a:r>
              <a:rPr lang="cs-CZ" dirty="0"/>
              <a:t>hodnotou je plocha pokrytá územními studiemi při realizaci daného projektu. </a:t>
            </a:r>
          </a:p>
          <a:p>
            <a:pPr marL="179388" algn="just">
              <a:buFont typeface="Calibri" panose="020F0502020204030204" pitchFamily="34" charset="0"/>
              <a:buChar char="₋"/>
            </a:pPr>
            <a:r>
              <a:rPr lang="cs-CZ" dirty="0" smtClean="0"/>
              <a:t>  V</a:t>
            </a:r>
            <a:r>
              <a:rPr lang="cs-CZ" dirty="0"/>
              <a:t> případě </a:t>
            </a:r>
            <a:r>
              <a:rPr lang="cs-CZ" u="sng" dirty="0"/>
              <a:t>územní studie krajiny</a:t>
            </a:r>
            <a:r>
              <a:rPr lang="cs-CZ" dirty="0"/>
              <a:t>, zpracovávané pro celý správní obvod ORP, žadatel použije </a:t>
            </a:r>
            <a:r>
              <a:rPr lang="cs-CZ" u="sng" dirty="0"/>
              <a:t>rozlohu správního obvodu podle statistických údajů</a:t>
            </a:r>
            <a:r>
              <a:rPr lang="cs-CZ" dirty="0" smtClean="0"/>
              <a:t>.</a:t>
            </a:r>
          </a:p>
          <a:p>
            <a:pPr marL="179388" algn="just">
              <a:buFont typeface="Calibri" panose="020F0502020204030204" pitchFamily="34" charset="0"/>
              <a:buChar char="₋"/>
            </a:pPr>
            <a:r>
              <a:rPr lang="cs-CZ" dirty="0" smtClean="0"/>
              <a:t>  </a:t>
            </a:r>
            <a:r>
              <a:rPr lang="cs-CZ" u="sng" dirty="0" smtClean="0"/>
              <a:t>U </a:t>
            </a:r>
            <a:r>
              <a:rPr lang="cs-CZ" u="sng" dirty="0"/>
              <a:t>ostatních územních studií</a:t>
            </a:r>
            <a:r>
              <a:rPr lang="cs-CZ" dirty="0"/>
              <a:t> je cílová hodnota je prostým součtem ploch všech územních studií, plánovaných v </a:t>
            </a:r>
            <a:r>
              <a:rPr lang="cs-CZ" dirty="0" smtClean="0"/>
              <a:t>projektu.</a:t>
            </a:r>
          </a:p>
          <a:p>
            <a:pPr marL="179388" algn="just"/>
            <a:r>
              <a:rPr lang="cs-CZ" dirty="0" smtClean="0"/>
              <a:t>Příjemce </a:t>
            </a:r>
            <a:r>
              <a:rPr lang="cs-CZ" dirty="0"/>
              <a:t>je povinen </a:t>
            </a:r>
            <a:r>
              <a:rPr lang="cs-CZ" u="sng" dirty="0"/>
              <a:t>se Závěrečnou </a:t>
            </a:r>
            <a:r>
              <a:rPr lang="cs-CZ" u="sng" dirty="0" err="1"/>
              <a:t>ZoR</a:t>
            </a:r>
            <a:r>
              <a:rPr lang="cs-CZ" u="sng" dirty="0"/>
              <a:t> projektu vložit do MS2014+ přílohu obsahující </a:t>
            </a:r>
            <a:r>
              <a:rPr lang="cs-CZ" b="1" u="sng" dirty="0">
                <a:solidFill>
                  <a:srgbClr val="FF0000"/>
                </a:solidFill>
              </a:rPr>
              <a:t>datový soubor formátu </a:t>
            </a:r>
            <a:r>
              <a:rPr lang="cs-CZ" b="1" u="sng" dirty="0" err="1">
                <a:solidFill>
                  <a:srgbClr val="FF0000"/>
                </a:solidFill>
              </a:rPr>
              <a:t>shapefile</a:t>
            </a:r>
            <a:r>
              <a:rPr lang="cs-CZ" b="1" u="sng" dirty="0">
                <a:solidFill>
                  <a:srgbClr val="FF0000"/>
                </a:solidFill>
              </a:rPr>
              <a:t> (.</a:t>
            </a:r>
            <a:r>
              <a:rPr lang="cs-CZ" b="1" u="sng" dirty="0" err="1">
                <a:solidFill>
                  <a:srgbClr val="FF0000"/>
                </a:solidFill>
              </a:rPr>
              <a:t>shp</a:t>
            </a:r>
            <a:r>
              <a:rPr lang="cs-CZ" b="1" u="sng" dirty="0" smtClean="0">
                <a:solidFill>
                  <a:srgbClr val="FF0000"/>
                </a:solidFill>
              </a:rPr>
              <a:t>) – </a:t>
            </a:r>
            <a:r>
              <a:rPr lang="cs-CZ" u="sng" dirty="0" smtClean="0">
                <a:solidFill>
                  <a:srgbClr val="FF0000"/>
                </a:solidFill>
              </a:rPr>
              <a:t>všechny soubory!</a:t>
            </a:r>
            <a:r>
              <a:rPr lang="cs-CZ" dirty="0" smtClean="0"/>
              <a:t>, </a:t>
            </a:r>
            <a:r>
              <a:rPr lang="cs-CZ" dirty="0"/>
              <a:t>kde bude ve formě polygonu vymezeno řešené území územní studie a z tohoto souboru bude možné v prostředí GIS u</a:t>
            </a:r>
            <a:r>
              <a:rPr lang="cs-CZ" dirty="0" smtClean="0"/>
              <a:t>rčit </a:t>
            </a:r>
            <a:r>
              <a:rPr lang="cs-CZ" dirty="0"/>
              <a:t>přesnou lokaci a rozlohu územní studie</a:t>
            </a:r>
            <a:r>
              <a:rPr lang="cs-CZ" dirty="0" smtClean="0"/>
              <a:t>.</a:t>
            </a:r>
          </a:p>
          <a:p>
            <a:pPr marL="179388" algn="just"/>
            <a:r>
              <a:rPr lang="cs-CZ" dirty="0">
                <a:solidFill>
                  <a:srgbClr val="00529C"/>
                </a:solidFill>
              </a:rPr>
              <a:t>Akceptovatelná odchylka </a:t>
            </a:r>
            <a:r>
              <a:rPr lang="cs-CZ" dirty="0"/>
              <a:t>dosažené hodnoty jsou</a:t>
            </a:r>
            <a:r>
              <a:rPr lang="cs-CZ" b="1" dirty="0">
                <a:solidFill>
                  <a:srgbClr val="00529C"/>
                </a:solidFill>
              </a:rPr>
              <a:t> 2 % z cílové hodnoty</a:t>
            </a:r>
            <a:r>
              <a:rPr lang="cs-CZ" dirty="0">
                <a:solidFill>
                  <a:srgbClr val="00529C"/>
                </a:solidFill>
              </a:rPr>
              <a:t>.</a:t>
            </a:r>
            <a:r>
              <a:rPr lang="cs-CZ" dirty="0"/>
              <a:t> </a:t>
            </a:r>
            <a:endParaRPr lang="cs-CZ" dirty="0" smtClean="0"/>
          </a:p>
          <a:p>
            <a:pPr marL="179388" algn="just">
              <a:spcBef>
                <a:spcPts val="0"/>
              </a:spcBef>
            </a:pPr>
            <a:r>
              <a:rPr lang="cs-CZ" dirty="0" smtClean="0"/>
              <a:t>Případně je </a:t>
            </a:r>
            <a:r>
              <a:rPr lang="cs-CZ" dirty="0"/>
              <a:t>nutné s předstihem iniciovat změnové </a:t>
            </a:r>
            <a:r>
              <a:rPr lang="cs-CZ" dirty="0" smtClean="0"/>
              <a:t>řízení - jinak je stanovena sankce!</a:t>
            </a:r>
          </a:p>
          <a:p>
            <a:pPr marL="441325"/>
            <a:endParaRPr lang="cs-CZ" dirty="0"/>
          </a:p>
          <a:p>
            <a:pPr marL="360363" indent="-177800" algn="just">
              <a:spcBef>
                <a:spcPts val="0"/>
              </a:spcBef>
              <a:spcAft>
                <a:spcPts val="600"/>
              </a:spcAft>
              <a:buSzPct val="100000"/>
              <a:defRPr/>
            </a:pPr>
            <a:endParaRPr lang="cs-CZ" sz="1800" b="0" dirty="0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10" name="Obrázek 9" descr="IROP-MMR-CRR – kopi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56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33352" y="869950"/>
            <a:ext cx="8229600" cy="5388334"/>
          </a:xfrm>
        </p:spPr>
        <p:txBody>
          <a:bodyPr>
            <a:no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Udržitelnost je doba, po kterou příjemce musí zachovat výstupy </a:t>
            </a:r>
            <a:r>
              <a:rPr lang="cs-CZ" dirty="0" smtClean="0"/>
              <a:t>projektu včetně indikátorů.</a:t>
            </a:r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 smtClean="0"/>
              <a:t>Doba </a:t>
            </a:r>
            <a:r>
              <a:rPr lang="cs-CZ" dirty="0"/>
              <a:t>udržitelnosti je stanovená na pět let od provedení poslední platby příjemci ze strany ŘO IROP, tzn. od data nastavení centrálního </a:t>
            </a:r>
            <a:r>
              <a:rPr lang="cs-CZ" dirty="0" smtClean="0"/>
              <a:t>stavu PP41 – „</a:t>
            </a:r>
            <a:r>
              <a:rPr lang="cs-CZ" dirty="0"/>
              <a:t>Projekt finančně ukončen ze strany ŘO“ v MS2014+. </a:t>
            </a:r>
            <a:r>
              <a:rPr lang="cs-CZ" dirty="0" smtClean="0"/>
              <a:t>V této chvíli se vygeneruje plán Zpráv o udržitelnosti. CRR </a:t>
            </a:r>
            <a:r>
              <a:rPr lang="cs-CZ" dirty="0"/>
              <a:t>příjemce informuje o zahájení doby udržitelnosti.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529C"/>
                </a:solidFill>
              </a:rPr>
              <a:t>Z</a:t>
            </a:r>
            <a:r>
              <a:rPr lang="cs-CZ" dirty="0" smtClean="0">
                <a:solidFill>
                  <a:srgbClr val="00529C"/>
                </a:solidFill>
              </a:rPr>
              <a:t>veřejnit </a:t>
            </a:r>
            <a:r>
              <a:rPr lang="cs-CZ" dirty="0">
                <a:solidFill>
                  <a:srgbClr val="00529C"/>
                </a:solidFill>
              </a:rPr>
              <a:t>územní studii </a:t>
            </a:r>
            <a:r>
              <a:rPr lang="cs-CZ" dirty="0"/>
              <a:t>do pěti pracovních dnů od vložení </a:t>
            </a:r>
            <a:r>
              <a:rPr lang="cs-CZ" dirty="0" smtClean="0"/>
              <a:t>dat (nebo po </a:t>
            </a:r>
            <a:r>
              <a:rPr lang="cs-CZ" dirty="0"/>
              <a:t>podání </a:t>
            </a:r>
            <a:r>
              <a:rPr lang="cs-CZ" dirty="0" smtClean="0"/>
              <a:t>návrhu) </a:t>
            </a:r>
            <a:r>
              <a:rPr lang="cs-CZ" dirty="0"/>
              <a:t>o studii do Evidence územně plánovací činnosti po schválení možnosti jejího využití pořizovatelem</a:t>
            </a:r>
            <a:r>
              <a:rPr lang="cs-CZ" dirty="0" smtClean="0"/>
              <a:t>, </a:t>
            </a:r>
            <a:r>
              <a:rPr lang="cs-CZ" dirty="0">
                <a:solidFill>
                  <a:srgbClr val="00529C"/>
                </a:solidFill>
              </a:rPr>
              <a:t>na internetových stránkách obce </a:t>
            </a:r>
            <a:r>
              <a:rPr lang="cs-CZ" dirty="0"/>
              <a:t>s rozšířenou působností a mít územní studii takto zveřejněnou </a:t>
            </a:r>
            <a:r>
              <a:rPr lang="cs-CZ" dirty="0">
                <a:solidFill>
                  <a:srgbClr val="00529C"/>
                </a:solidFill>
              </a:rPr>
              <a:t>po celou dobu udržitelnosti</a:t>
            </a:r>
            <a:r>
              <a:rPr lang="cs-CZ" dirty="0"/>
              <a:t>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529C"/>
                </a:solidFill>
              </a:rPr>
              <a:t>M</a:t>
            </a:r>
            <a:r>
              <a:rPr lang="cs-CZ" dirty="0" smtClean="0">
                <a:solidFill>
                  <a:srgbClr val="00529C"/>
                </a:solidFill>
              </a:rPr>
              <a:t>ít </a:t>
            </a:r>
            <a:r>
              <a:rPr lang="cs-CZ" dirty="0">
                <a:solidFill>
                  <a:srgbClr val="00529C"/>
                </a:solidFill>
              </a:rPr>
              <a:t>územní studii vloženou v Evidenci územně plánovací činnosti od data vložení po </a:t>
            </a:r>
            <a:r>
              <a:rPr lang="cs-CZ" dirty="0" smtClean="0">
                <a:solidFill>
                  <a:srgbClr val="00529C"/>
                </a:solidFill>
              </a:rPr>
              <a:t>celou dobu </a:t>
            </a:r>
            <a:r>
              <a:rPr lang="cs-CZ" dirty="0">
                <a:solidFill>
                  <a:srgbClr val="00529C"/>
                </a:solidFill>
              </a:rPr>
              <a:t>udržitelnosti. </a:t>
            </a:r>
            <a:endParaRPr lang="cs-CZ" dirty="0" smtClean="0">
              <a:solidFill>
                <a:srgbClr val="00529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Územní </a:t>
            </a:r>
            <a:r>
              <a:rPr lang="cs-CZ" dirty="0"/>
              <a:t>studie </a:t>
            </a:r>
            <a:r>
              <a:rPr lang="cs-CZ" dirty="0" smtClean="0"/>
              <a:t>veřejného prostranství musí být zpracovaná </a:t>
            </a:r>
            <a:r>
              <a:rPr lang="cs-CZ" dirty="0"/>
              <a:t>na </a:t>
            </a:r>
            <a:r>
              <a:rPr lang="cs-CZ" dirty="0">
                <a:solidFill>
                  <a:srgbClr val="00529C"/>
                </a:solidFill>
              </a:rPr>
              <a:t>veřejná </a:t>
            </a:r>
            <a:r>
              <a:rPr lang="cs-CZ" dirty="0" smtClean="0">
                <a:solidFill>
                  <a:srgbClr val="00529C"/>
                </a:solidFill>
              </a:rPr>
              <a:t>prostranství </a:t>
            </a:r>
            <a:r>
              <a:rPr lang="cs-CZ" dirty="0">
                <a:solidFill>
                  <a:srgbClr val="00529C"/>
                </a:solidFill>
              </a:rPr>
              <a:t>v souladu s územními plány</a:t>
            </a:r>
            <a:r>
              <a:rPr lang="cs-CZ" dirty="0"/>
              <a:t> pro vybrané území správního obvodu ORP. </a:t>
            </a:r>
          </a:p>
          <a:p>
            <a:pPr algn="just"/>
            <a:r>
              <a:rPr lang="cs-CZ" sz="1000" dirty="0"/>
              <a:t>	</a:t>
            </a:r>
            <a:endParaRPr lang="cs-CZ" sz="1000" dirty="0" smtClean="0"/>
          </a:p>
          <a:p>
            <a:pPr algn="just"/>
            <a:r>
              <a:rPr lang="cs-CZ" sz="2000" b="1" dirty="0" smtClean="0">
                <a:solidFill>
                  <a:srgbClr val="00529C"/>
                </a:solidFill>
              </a:rPr>
              <a:t>Zprávy </a:t>
            </a:r>
            <a:r>
              <a:rPr lang="cs-CZ" sz="2000" b="1" dirty="0">
                <a:solidFill>
                  <a:srgbClr val="00529C"/>
                </a:solidFill>
              </a:rPr>
              <a:t>o udržitelnosti projektu </a:t>
            </a:r>
            <a:r>
              <a:rPr lang="cs-CZ" dirty="0"/>
              <a:t>příjemce předkládá: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 smtClean="0"/>
              <a:t>každoročně </a:t>
            </a:r>
            <a:r>
              <a:rPr lang="cs-CZ" dirty="0"/>
              <a:t>po dobu 5 let a to vždy do 10. pracovního dne po uplynutí dalšího </a:t>
            </a:r>
            <a:r>
              <a:rPr lang="cs-CZ" dirty="0" smtClean="0"/>
              <a:t>roku</a:t>
            </a:r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33352" y="47625"/>
            <a:ext cx="8229600" cy="822325"/>
          </a:xfrm>
        </p:spPr>
        <p:txBody>
          <a:bodyPr>
            <a:normAutofit/>
          </a:bodyPr>
          <a:lstStyle/>
          <a:p>
            <a:pPr algn="ctr"/>
            <a:r>
              <a:rPr lang="cs-CZ" sz="3200" dirty="0">
                <a:solidFill>
                  <a:schemeClr val="tx2"/>
                </a:solidFill>
              </a:rPr>
              <a:t>Udržitelnost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" name="Obrázek 5" descr="IROP-MMR-CRR – kopi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07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721788" y="1271588"/>
            <a:ext cx="7807850" cy="4986696"/>
          </a:xfrm>
        </p:spPr>
        <p:txBody>
          <a:bodyPr>
            <a:norm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b="1" u="sng" dirty="0">
                <a:solidFill>
                  <a:srgbClr val="00529C"/>
                </a:solidFill>
              </a:rPr>
              <a:t>Interim fyzická kontrola</a:t>
            </a:r>
          </a:p>
          <a:p>
            <a:pPr lvl="1" indent="0" algn="just">
              <a:spcBef>
                <a:spcPts val="264"/>
              </a:spcBef>
              <a:spcAft>
                <a:spcPts val="200"/>
              </a:spcAft>
              <a:buNone/>
            </a:pPr>
            <a:r>
              <a:rPr lang="cs-CZ" sz="1800" b="0" dirty="0">
                <a:solidFill>
                  <a:schemeClr val="tx1"/>
                </a:solidFill>
              </a:rPr>
              <a:t>Na základě výsledků administrativního ověření </a:t>
            </a:r>
            <a:r>
              <a:rPr lang="cs-CZ" sz="1800" b="0" dirty="0" err="1">
                <a:solidFill>
                  <a:schemeClr val="tx1"/>
                </a:solidFill>
              </a:rPr>
              <a:t>ZoR</a:t>
            </a:r>
            <a:r>
              <a:rPr lang="cs-CZ" sz="1800" b="0" dirty="0">
                <a:solidFill>
                  <a:schemeClr val="tx1"/>
                </a:solidFill>
              </a:rPr>
              <a:t> a </a:t>
            </a:r>
            <a:r>
              <a:rPr lang="cs-CZ" sz="1800" b="0" dirty="0" err="1">
                <a:solidFill>
                  <a:schemeClr val="tx1"/>
                </a:solidFill>
              </a:rPr>
              <a:t>ŽoP</a:t>
            </a:r>
            <a:r>
              <a:rPr lang="cs-CZ" sz="1800" b="0" dirty="0">
                <a:solidFill>
                  <a:schemeClr val="tx1"/>
                </a:solidFill>
              </a:rPr>
              <a:t> nebo analýzy rizik může CRR provést monitorovací návštěvu, veřejnosprávní administrativní kontrolu nebo veřejnosprávní kontrolu na místě realizace projektu. </a:t>
            </a:r>
            <a:endParaRPr lang="cs-CZ" sz="1800" b="0" dirty="0" smtClean="0">
              <a:solidFill>
                <a:schemeClr val="tx1"/>
              </a:solidFill>
            </a:endParaRPr>
          </a:p>
          <a:p>
            <a:pPr lvl="1" indent="0" algn="just">
              <a:spcBef>
                <a:spcPts val="264"/>
              </a:spcBef>
              <a:spcAft>
                <a:spcPts val="200"/>
              </a:spcAft>
              <a:buNone/>
            </a:pPr>
            <a:endParaRPr lang="cs-CZ" sz="1800" b="0" dirty="0">
              <a:solidFill>
                <a:schemeClr val="tx1"/>
              </a:solidFill>
            </a:endParaRPr>
          </a:p>
          <a:p>
            <a:pPr marL="285750" lvl="1" indent="-285750" algn="just">
              <a:spcBef>
                <a:spcPct val="200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cs-CZ" u="sng" dirty="0"/>
              <a:t>Ex - post fyzická kontrola</a:t>
            </a:r>
          </a:p>
          <a:p>
            <a:pPr lvl="1" indent="0" algn="just">
              <a:spcBef>
                <a:spcPts val="264"/>
              </a:spcBef>
              <a:spcAft>
                <a:spcPts val="200"/>
              </a:spcAft>
              <a:buNone/>
            </a:pPr>
            <a:r>
              <a:rPr lang="cs-CZ" sz="1800" b="0" dirty="0">
                <a:solidFill>
                  <a:schemeClr val="tx1"/>
                </a:solidFill>
              </a:rPr>
              <a:t>Provádí se v období udržitelnosti, tj. v období pěti let od ukončení financování projektu ze strany ŘO. Typy kontrol v období udržitelnosti jsou monitorovací návštěva, administrativní ověření nebo veřejnosprávní kontrola.</a:t>
            </a:r>
          </a:p>
          <a:p>
            <a:pPr algn="just"/>
            <a:endParaRPr lang="cs-CZ" dirty="0"/>
          </a:p>
          <a:p>
            <a:pPr marL="0" lvl="1" indent="0" algn="just">
              <a:spcBef>
                <a:spcPct val="20000"/>
              </a:spcBef>
              <a:spcAft>
                <a:spcPts val="200"/>
              </a:spcAft>
              <a:buNone/>
            </a:pPr>
            <a:r>
              <a:rPr lang="cs-CZ" sz="1800" b="0" dirty="0">
                <a:solidFill>
                  <a:schemeClr val="tx1"/>
                </a:solidFill>
              </a:rPr>
              <a:t>U každého projektu by měla být uskutečněna fyzická kontrola buď v průběhu realizace projektu nebo během jeho udržitelnosti.</a:t>
            </a:r>
          </a:p>
          <a:p>
            <a:pPr algn="just"/>
            <a:r>
              <a:rPr lang="cs-CZ" dirty="0"/>
              <a:t>	</a:t>
            </a:r>
            <a:endParaRPr lang="cs-CZ" dirty="0" smtClean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33352" y="229725"/>
            <a:ext cx="8229600" cy="822325"/>
          </a:xfrm>
        </p:spPr>
        <p:txBody>
          <a:bodyPr>
            <a:normAutofit/>
          </a:bodyPr>
          <a:lstStyle/>
          <a:p>
            <a:pPr algn="ctr"/>
            <a:r>
              <a:rPr lang="cs-CZ" sz="3200" dirty="0" smtClean="0">
                <a:solidFill>
                  <a:schemeClr val="tx2"/>
                </a:solidFill>
              </a:rPr>
              <a:t>Fyzická kontrola</a:t>
            </a:r>
            <a:endParaRPr lang="cs-CZ" sz="3200" dirty="0">
              <a:solidFill>
                <a:schemeClr val="tx2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Obrázek 5" descr="IROP-MMR-CRR – kopi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65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01650" y="1320807"/>
            <a:ext cx="7772400" cy="4427763"/>
          </a:xfrm>
        </p:spPr>
        <p:txBody>
          <a:bodyPr>
            <a:normAutofit/>
          </a:bodyPr>
          <a:lstStyle/>
          <a:p>
            <a:pPr algn="ctr"/>
            <a:r>
              <a:rPr lang="cs-CZ" dirty="0" smtClean="0"/>
              <a:t>         Děkuji vám za pozornost.</a:t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sz="2000" dirty="0">
              <a:ea typeface="+mn-ea"/>
              <a:cs typeface="+mn-cs"/>
            </a:endParaRPr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2"/>
          </p:nvPr>
        </p:nvSpPr>
        <p:spPr>
          <a:xfrm>
            <a:off x="823276" y="6364203"/>
            <a:ext cx="4068763" cy="369888"/>
          </a:xfrm>
        </p:spPr>
        <p:txBody>
          <a:bodyPr>
            <a:normAutofit/>
          </a:bodyPr>
          <a:lstStyle/>
          <a:p>
            <a:r>
              <a:rPr lang="cs-CZ" sz="1600" dirty="0" smtClean="0"/>
              <a:t>10.11.2017</a:t>
            </a:r>
            <a:endParaRPr lang="cs-CZ" sz="16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250825" y="6340081"/>
            <a:ext cx="501650" cy="365125"/>
          </a:xfrm>
        </p:spPr>
        <p:txBody>
          <a:bodyPr/>
          <a:lstStyle/>
          <a:p>
            <a:fld id="{4000C4B2-41BC-D741-8B94-B76DB6967C01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Obdélník 4"/>
          <p:cNvSpPr/>
          <p:nvPr/>
        </p:nvSpPr>
        <p:spPr>
          <a:xfrm>
            <a:off x="836086" y="3206289"/>
            <a:ext cx="5703371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/>
            </a:r>
            <a:br>
              <a:rPr lang="cs-CZ" dirty="0">
                <a:solidFill>
                  <a:schemeClr val="bg1"/>
                </a:solidFill>
              </a:rPr>
            </a:br>
            <a:r>
              <a:rPr lang="cs-CZ" sz="2000" b="1" dirty="0">
                <a:solidFill>
                  <a:schemeClr val="bg1"/>
                </a:solidFill>
                <a:latin typeface="+mj-lt"/>
              </a:rPr>
              <a:t>Ing. Pavla Bártíková</a:t>
            </a:r>
          </a:p>
          <a:p>
            <a:r>
              <a:rPr lang="cs-CZ" sz="2000" dirty="0" smtClean="0">
                <a:solidFill>
                  <a:schemeClr val="bg1"/>
                </a:solidFill>
                <a:latin typeface="+mj-lt"/>
              </a:rPr>
              <a:t>metodik </a:t>
            </a:r>
            <a:r>
              <a:rPr lang="cs-CZ" sz="2000" dirty="0">
                <a:solidFill>
                  <a:schemeClr val="bg1"/>
                </a:solidFill>
                <a:latin typeface="+mj-lt"/>
              </a:rPr>
              <a:t>pro řízení administrace </a:t>
            </a:r>
            <a:r>
              <a:rPr lang="cs-CZ" sz="2000" dirty="0" smtClean="0">
                <a:solidFill>
                  <a:schemeClr val="bg1"/>
                </a:solidFill>
                <a:latin typeface="+mj-lt"/>
              </a:rPr>
              <a:t>programu</a:t>
            </a:r>
          </a:p>
          <a:p>
            <a:r>
              <a:rPr lang="cs-CZ" sz="2000" dirty="0" smtClean="0">
                <a:solidFill>
                  <a:schemeClr val="bg1"/>
                </a:solidFill>
                <a:latin typeface="+mj-lt"/>
              </a:rPr>
              <a:t>specialista </a:t>
            </a:r>
            <a:r>
              <a:rPr lang="cs-CZ" sz="2000" dirty="0">
                <a:solidFill>
                  <a:schemeClr val="bg1"/>
                </a:solidFill>
                <a:latin typeface="+mj-lt"/>
              </a:rPr>
              <a:t>pro SC 3.3</a:t>
            </a:r>
          </a:p>
          <a:p>
            <a:r>
              <a:rPr lang="cs-CZ" sz="2000" dirty="0" smtClean="0">
                <a:solidFill>
                  <a:schemeClr val="bg1"/>
                </a:solidFill>
                <a:latin typeface="+mj-lt"/>
              </a:rPr>
              <a:t>Centrum </a:t>
            </a:r>
            <a:r>
              <a:rPr lang="cs-CZ" sz="2000" dirty="0">
                <a:solidFill>
                  <a:schemeClr val="bg1"/>
                </a:solidFill>
                <a:latin typeface="+mj-lt"/>
              </a:rPr>
              <a:t>pro regionální rozvoj České republiky</a:t>
            </a:r>
          </a:p>
          <a:p>
            <a:endParaRPr lang="cs-CZ" sz="2000" dirty="0">
              <a:solidFill>
                <a:schemeClr val="bg1"/>
              </a:solidFill>
              <a:latin typeface="+mj-lt"/>
            </a:endParaRPr>
          </a:p>
          <a:p>
            <a:r>
              <a:rPr lang="cs-CZ" sz="2000" dirty="0">
                <a:solidFill>
                  <a:schemeClr val="bg1"/>
                </a:solidFill>
                <a:latin typeface="+mj-lt"/>
              </a:rPr>
              <a:t>tel.: 725  793  </a:t>
            </a:r>
            <a:r>
              <a:rPr lang="cs-CZ" sz="2000" dirty="0" smtClean="0">
                <a:solidFill>
                  <a:schemeClr val="bg1"/>
                </a:solidFill>
                <a:latin typeface="+mj-lt"/>
              </a:rPr>
              <a:t>625</a:t>
            </a:r>
          </a:p>
          <a:p>
            <a:r>
              <a:rPr lang="cs-CZ" sz="2000" dirty="0" smtClean="0">
                <a:solidFill>
                  <a:schemeClr val="bg1"/>
                </a:solidFill>
                <a:latin typeface="+mj-lt"/>
              </a:rPr>
              <a:t>e-mail</a:t>
            </a:r>
            <a:r>
              <a:rPr lang="cs-CZ" sz="2000" dirty="0">
                <a:solidFill>
                  <a:schemeClr val="bg1"/>
                </a:solidFill>
                <a:latin typeface="+mj-lt"/>
              </a:rPr>
              <a:t>:  pavla.bartikova@crr.cz</a:t>
            </a:r>
          </a:p>
        </p:txBody>
      </p:sp>
    </p:spTree>
    <p:extLst>
      <p:ext uri="{BB962C8B-B14F-4D97-AF65-F5344CB8AC3E}">
        <p14:creationId xmlns:p14="http://schemas.microsoft.com/office/powerpoint/2010/main" val="410323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32392" y="1257299"/>
            <a:ext cx="7879216" cy="4911271"/>
          </a:xfrm>
        </p:spPr>
        <p:txBody>
          <a:bodyPr>
            <a:noAutofit/>
          </a:bodyPr>
          <a:lstStyle/>
          <a:p>
            <a:r>
              <a:rPr lang="cs-CZ" sz="2000" dirty="0" smtClean="0"/>
              <a:t>Státní příspěvková organizace zřízená zákonem č. 248/2000 Sb., o podpoře regionálního rozvoje, a řízená Ministerstvem pro místní rozvoj ČR.</a:t>
            </a:r>
            <a:endParaRPr lang="cs-CZ" sz="2000" dirty="0"/>
          </a:p>
          <a:p>
            <a:pPr>
              <a:spcBef>
                <a:spcPts val="2400"/>
              </a:spcBef>
            </a:pPr>
            <a:r>
              <a:rPr lang="cs-CZ" sz="2200" b="1" dirty="0"/>
              <a:t>20 let zkušeností s hodnocením a kontrolou </a:t>
            </a:r>
            <a:r>
              <a:rPr lang="cs-CZ" sz="2200" b="1" dirty="0" smtClean="0"/>
              <a:t>projektů. </a:t>
            </a:r>
            <a:endParaRPr lang="cs-CZ" sz="2200" b="1" dirty="0"/>
          </a:p>
          <a:p>
            <a:pPr>
              <a:spcBef>
                <a:spcPts val="1800"/>
              </a:spcBef>
            </a:pPr>
            <a:r>
              <a:rPr lang="cs-CZ" sz="2200" b="1" dirty="0">
                <a:solidFill>
                  <a:srgbClr val="00529C"/>
                </a:solidFill>
              </a:rPr>
              <a:t>V tomto programovém období (</a:t>
            </a:r>
            <a:r>
              <a:rPr lang="pt-BR" sz="2200" b="1" dirty="0">
                <a:solidFill>
                  <a:srgbClr val="00529C"/>
                </a:solidFill>
              </a:rPr>
              <a:t>2014-2020</a:t>
            </a:r>
            <a:r>
              <a:rPr lang="cs-CZ" sz="2200" b="1" dirty="0">
                <a:solidFill>
                  <a:srgbClr val="00529C"/>
                </a:solidFill>
              </a:rPr>
              <a:t>) - </a:t>
            </a:r>
            <a:r>
              <a:rPr lang="cs-CZ" sz="2200" b="1" u="sng" dirty="0">
                <a:solidFill>
                  <a:srgbClr val="00529C"/>
                </a:solidFill>
              </a:rPr>
              <a:t>zprostředkující subjekt pro</a:t>
            </a:r>
            <a:r>
              <a:rPr lang="cs-CZ" sz="2200" b="1" u="sng" dirty="0"/>
              <a:t> </a:t>
            </a:r>
            <a:r>
              <a:rPr lang="cs-CZ" sz="2200" b="1" u="sng" dirty="0">
                <a:solidFill>
                  <a:srgbClr val="00529C"/>
                </a:solidFill>
              </a:rPr>
              <a:t>I</a:t>
            </a:r>
            <a:r>
              <a:rPr lang="pt-BR" sz="2200" b="1" u="sng" dirty="0">
                <a:solidFill>
                  <a:srgbClr val="00529C"/>
                </a:solidFill>
              </a:rPr>
              <a:t>ntegrovaný regionální operační </a:t>
            </a:r>
            <a:r>
              <a:rPr lang="pt-BR" sz="2200" b="1" u="sng" dirty="0" smtClean="0">
                <a:solidFill>
                  <a:srgbClr val="00529C"/>
                </a:solidFill>
              </a:rPr>
              <a:t>program</a:t>
            </a:r>
            <a:r>
              <a:rPr lang="cs-CZ" sz="2200" b="1" u="sng" dirty="0">
                <a:solidFill>
                  <a:srgbClr val="00529C"/>
                </a:solidFill>
              </a:rPr>
              <a:t> </a:t>
            </a:r>
            <a:r>
              <a:rPr lang="cs-CZ" sz="2200" b="1" dirty="0" smtClean="0">
                <a:solidFill>
                  <a:srgbClr val="00529C"/>
                </a:solidFill>
              </a:rPr>
              <a:t>(IROP).</a:t>
            </a:r>
            <a:endParaRPr lang="cs-CZ" sz="2200" b="1" u="sng" dirty="0" smtClean="0">
              <a:solidFill>
                <a:srgbClr val="00529C"/>
              </a:solidFill>
            </a:endParaRPr>
          </a:p>
          <a:p>
            <a:pPr>
              <a:spcBef>
                <a:spcPts val="1800"/>
              </a:spcBef>
            </a:pPr>
            <a:endParaRPr lang="cs-CZ" sz="1000" b="1" dirty="0" smtClean="0"/>
          </a:p>
          <a:p>
            <a:pPr>
              <a:spcBef>
                <a:spcPts val="1800"/>
              </a:spcBef>
            </a:pPr>
            <a:r>
              <a:rPr lang="cs-CZ" sz="2200" b="1" dirty="0" smtClean="0"/>
              <a:t>Kontrolní </a:t>
            </a:r>
            <a:r>
              <a:rPr lang="cs-CZ" sz="2200" b="1" dirty="0"/>
              <a:t>subjekt pro </a:t>
            </a:r>
            <a:r>
              <a:rPr lang="cs-CZ" sz="2200" b="1" dirty="0" smtClean="0"/>
              <a:t>přeshraniční operační </a:t>
            </a:r>
            <a:r>
              <a:rPr lang="cs-CZ" sz="2200" b="1" dirty="0"/>
              <a:t>programy </a:t>
            </a:r>
            <a:endParaRPr lang="cs-CZ" sz="2200" b="1" dirty="0" smtClean="0"/>
          </a:p>
          <a:p>
            <a:pPr>
              <a:spcBef>
                <a:spcPts val="600"/>
              </a:spcBef>
            </a:pPr>
            <a:r>
              <a:rPr lang="cs-CZ" sz="2200" dirty="0" smtClean="0"/>
              <a:t>  </a:t>
            </a:r>
            <a:r>
              <a:rPr lang="cs-CZ" sz="2000" dirty="0"/>
              <a:t>- nyní - Cíl 2, v minulém období - Cíl 3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cs-CZ" sz="2200" b="1" dirty="0" smtClean="0"/>
              <a:t>Hostitelská </a:t>
            </a:r>
            <a:r>
              <a:rPr lang="cs-CZ" sz="2200" b="1" dirty="0"/>
              <a:t>organizace pro pracoviště </a:t>
            </a:r>
            <a:r>
              <a:rPr lang="cs-CZ" sz="2200" b="1" dirty="0" err="1"/>
              <a:t>Enterprise</a:t>
            </a:r>
            <a:r>
              <a:rPr lang="cs-CZ" sz="2200" b="1" dirty="0"/>
              <a:t> </a:t>
            </a:r>
            <a:r>
              <a:rPr lang="cs-CZ" sz="2200" b="1" dirty="0" err="1"/>
              <a:t>Europe</a:t>
            </a:r>
            <a:r>
              <a:rPr lang="cs-CZ" sz="2200" b="1" dirty="0"/>
              <a:t> </a:t>
            </a:r>
            <a:r>
              <a:rPr lang="cs-CZ" sz="2200" b="1" dirty="0" smtClean="0"/>
              <a:t>Network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cs-CZ" sz="2000" dirty="0" smtClean="0"/>
              <a:t>  - </a:t>
            </a:r>
            <a:r>
              <a:rPr lang="cs-CZ" sz="2000" dirty="0"/>
              <a:t>poradenství pro malé a střední podnikatele</a:t>
            </a:r>
          </a:p>
          <a:p>
            <a:pPr marL="711200" lvl="2" indent="0">
              <a:buNone/>
            </a:pPr>
            <a:endParaRPr lang="cs-CZ" sz="1500" b="0" dirty="0"/>
          </a:p>
          <a:p>
            <a:pPr marL="454025" lvl="1" indent="-187325"/>
            <a:endParaRPr lang="cs-CZ" sz="19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smtClean="0"/>
              <a:t>Centrum pro regionální rozvoj České republiky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Obrázek 5" descr="IROP-MMR-CRR – kopi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83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43025"/>
            <a:ext cx="8172450" cy="5514975"/>
          </a:xfrm>
        </p:spPr>
        <p:txBody>
          <a:bodyPr>
            <a:noAutofit/>
          </a:bodyPr>
          <a:lstStyle/>
          <a:p>
            <a:pPr marL="285750" lvl="1" indent="4198938">
              <a:spcBef>
                <a:spcPts val="0"/>
              </a:spcBef>
              <a:buNone/>
              <a:defRPr/>
            </a:pPr>
            <a:endParaRPr lang="cs-CZ" sz="1200" dirty="0" smtClean="0"/>
          </a:p>
          <a:p>
            <a:pPr marL="285750" lvl="1" indent="4562475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cs-CZ" sz="2800" u="sng" dirty="0" smtClean="0"/>
              <a:t>Řídicí orgán </a:t>
            </a:r>
          </a:p>
          <a:p>
            <a:pPr marL="4827587" lvl="1" indent="-3429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cs-CZ" b="0" dirty="0">
                <a:solidFill>
                  <a:schemeClr val="tx1"/>
                </a:solidFill>
              </a:rPr>
              <a:t>poskytovatel dotace </a:t>
            </a:r>
          </a:p>
          <a:p>
            <a:pPr marL="4827587" lvl="1" indent="-3429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cs-CZ" b="0" dirty="0" smtClean="0">
                <a:solidFill>
                  <a:schemeClr val="tx1"/>
                </a:solidFill>
              </a:rPr>
              <a:t>řízení programu</a:t>
            </a:r>
          </a:p>
          <a:p>
            <a:pPr marL="4827587" lvl="1" indent="-3429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cs-CZ" b="0" dirty="0" smtClean="0">
                <a:solidFill>
                  <a:schemeClr val="tx1"/>
                </a:solidFill>
              </a:rPr>
              <a:t>příprava </a:t>
            </a:r>
            <a:r>
              <a:rPr lang="cs-CZ" b="0" dirty="0">
                <a:solidFill>
                  <a:schemeClr val="tx1"/>
                </a:solidFill>
              </a:rPr>
              <a:t>výzev a pravidel pro žadatele a </a:t>
            </a:r>
            <a:r>
              <a:rPr lang="cs-CZ" b="0" dirty="0" smtClean="0">
                <a:solidFill>
                  <a:schemeClr val="tx1"/>
                </a:solidFill>
              </a:rPr>
              <a:t>příjemce</a:t>
            </a:r>
          </a:p>
          <a:p>
            <a:pPr marL="285750" lvl="1" indent="3300413">
              <a:spcBef>
                <a:spcPts val="1800"/>
              </a:spcBef>
              <a:spcAft>
                <a:spcPts val="600"/>
              </a:spcAft>
              <a:buNone/>
              <a:defRPr/>
            </a:pPr>
            <a:r>
              <a:rPr lang="cs-CZ" sz="2800" u="sng" dirty="0" smtClean="0"/>
              <a:t>Zprostředkující  subjekt</a:t>
            </a:r>
            <a:endParaRPr lang="cs-CZ" sz="2800" u="sng" dirty="0"/>
          </a:p>
          <a:p>
            <a:pPr marL="3228975" lvl="1" indent="0">
              <a:spcBef>
                <a:spcPts val="0"/>
              </a:spcBef>
              <a:buNone/>
              <a:defRPr/>
            </a:pPr>
            <a:r>
              <a:rPr lang="cs-CZ" b="0" dirty="0" smtClean="0">
                <a:solidFill>
                  <a:schemeClr val="tx1"/>
                </a:solidFill>
              </a:rPr>
              <a:t>Průvodce/kontrolor realizací vašeho projektu:</a:t>
            </a:r>
          </a:p>
          <a:p>
            <a:pPr marL="3500438" lvl="1" indent="-271463">
              <a:spcBef>
                <a:spcPts val="0"/>
              </a:spcBef>
              <a:defRPr/>
            </a:pPr>
            <a:r>
              <a:rPr lang="cs-CZ" b="0" dirty="0" smtClean="0">
                <a:solidFill>
                  <a:schemeClr val="tx1"/>
                </a:solidFill>
              </a:rPr>
              <a:t>konzultace</a:t>
            </a:r>
            <a:endParaRPr lang="cs-CZ" b="0" dirty="0">
              <a:solidFill>
                <a:schemeClr val="tx1"/>
              </a:solidFill>
            </a:endParaRPr>
          </a:p>
          <a:p>
            <a:pPr marL="3500438" lvl="1" indent="-271463">
              <a:spcBef>
                <a:spcPts val="0"/>
              </a:spcBef>
              <a:defRPr/>
            </a:pPr>
            <a:r>
              <a:rPr lang="cs-CZ" b="0" dirty="0">
                <a:solidFill>
                  <a:schemeClr val="tx1"/>
                </a:solidFill>
              </a:rPr>
              <a:t>příjem a hodnocení žádostí o </a:t>
            </a:r>
            <a:r>
              <a:rPr lang="cs-CZ" b="0" dirty="0" smtClean="0">
                <a:solidFill>
                  <a:schemeClr val="tx1"/>
                </a:solidFill>
              </a:rPr>
              <a:t>podporu</a:t>
            </a:r>
          </a:p>
          <a:p>
            <a:pPr marL="3500438" lvl="1" indent="-271463">
              <a:spcBef>
                <a:spcPts val="0"/>
              </a:spcBef>
              <a:defRPr/>
            </a:pPr>
            <a:r>
              <a:rPr lang="cs-CZ" b="0" dirty="0" smtClean="0">
                <a:solidFill>
                  <a:schemeClr val="tx1"/>
                </a:solidFill>
              </a:rPr>
              <a:t>administrace změn, zpráv </a:t>
            </a:r>
            <a:r>
              <a:rPr lang="cs-CZ" b="0" dirty="0">
                <a:solidFill>
                  <a:schemeClr val="tx1"/>
                </a:solidFill>
              </a:rPr>
              <a:t>o </a:t>
            </a:r>
            <a:r>
              <a:rPr lang="cs-CZ" b="0" dirty="0" smtClean="0">
                <a:solidFill>
                  <a:schemeClr val="tx1"/>
                </a:solidFill>
              </a:rPr>
              <a:t>realizaci, zpráv </a:t>
            </a:r>
            <a:r>
              <a:rPr lang="cs-CZ" b="0" dirty="0">
                <a:solidFill>
                  <a:schemeClr val="tx1"/>
                </a:solidFill>
              </a:rPr>
              <a:t>o </a:t>
            </a:r>
            <a:r>
              <a:rPr lang="cs-CZ" b="0" dirty="0" smtClean="0">
                <a:solidFill>
                  <a:schemeClr val="tx1"/>
                </a:solidFill>
              </a:rPr>
              <a:t>udržitelnosti</a:t>
            </a:r>
          </a:p>
          <a:p>
            <a:pPr marL="3500438" lvl="1" indent="-271463">
              <a:spcBef>
                <a:spcPts val="0"/>
              </a:spcBef>
              <a:defRPr/>
            </a:pPr>
            <a:r>
              <a:rPr lang="cs-CZ" b="0" dirty="0" smtClean="0">
                <a:solidFill>
                  <a:schemeClr val="tx1"/>
                </a:solidFill>
              </a:rPr>
              <a:t>kontroly </a:t>
            </a:r>
            <a:r>
              <a:rPr lang="cs-CZ" b="0" dirty="0">
                <a:solidFill>
                  <a:schemeClr val="tx1"/>
                </a:solidFill>
              </a:rPr>
              <a:t>na místě, kontroly žádostí </a:t>
            </a:r>
            <a:r>
              <a:rPr lang="cs-CZ" b="0" dirty="0" smtClean="0">
                <a:solidFill>
                  <a:schemeClr val="tx1"/>
                </a:solidFill>
              </a:rPr>
              <a:t>o platbu</a:t>
            </a:r>
          </a:p>
          <a:p>
            <a:pPr marL="285750" lvl="1" indent="0">
              <a:spcBef>
                <a:spcPts val="1000"/>
              </a:spcBef>
              <a:spcAft>
                <a:spcPts val="600"/>
              </a:spcAft>
              <a:buNone/>
              <a:defRPr/>
            </a:pPr>
            <a:endParaRPr lang="cs-CZ" sz="1500" b="0" dirty="0" smtClean="0">
              <a:solidFill>
                <a:schemeClr val="tx1"/>
              </a:solidFill>
            </a:endParaRPr>
          </a:p>
          <a:p>
            <a:endParaRPr lang="cs-CZ" sz="1000" b="1" dirty="0" smtClean="0">
              <a:solidFill>
                <a:srgbClr val="00529C"/>
              </a:solidFill>
            </a:endParaRPr>
          </a:p>
          <a:p>
            <a:pPr marL="898525" lvl="2" indent="-187325"/>
            <a:endParaRPr lang="cs-CZ" sz="1500" b="0" dirty="0" smtClean="0"/>
          </a:p>
          <a:p>
            <a:pPr marL="711200" lvl="2" indent="0">
              <a:buNone/>
            </a:pPr>
            <a:endParaRPr lang="cs-CZ" sz="1500" b="0" dirty="0"/>
          </a:p>
          <a:p>
            <a:pPr marL="454025" lvl="1" indent="-187325"/>
            <a:endParaRPr lang="cs-CZ" sz="19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3200" dirty="0" smtClean="0"/>
              <a:t>IROP – Integrovaný regionální program</a:t>
            </a:r>
            <a:endParaRPr lang="en-GB" sz="3200" dirty="0"/>
          </a:p>
        </p:txBody>
      </p:sp>
      <p:pic>
        <p:nvPicPr>
          <p:cNvPr id="8" name="Obrázek 7" descr="IROP-MMR-CRR – kopie.jpg"/>
          <p:cNvPicPr>
            <a:picLocks noChangeAspect="1"/>
          </p:cNvPicPr>
          <p:nvPr/>
        </p:nvPicPr>
        <p:blipFill rotWithShape="1">
          <a:blip r:embed="rId2"/>
          <a:srcRect l="78904"/>
          <a:stretch/>
        </p:blipFill>
        <p:spPr>
          <a:xfrm>
            <a:off x="683567" y="4042053"/>
            <a:ext cx="2859734" cy="159236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22"/>
          <a:stretch/>
        </p:blipFill>
        <p:spPr bwMode="auto">
          <a:xfrm>
            <a:off x="683568" y="1834495"/>
            <a:ext cx="3933219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6" descr="IROP-MMR-CRR – kopi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67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721824"/>
          </a:xfrm>
        </p:spPr>
        <p:txBody>
          <a:bodyPr>
            <a:normAutofit fontScale="90000"/>
          </a:bodyPr>
          <a:lstStyle/>
          <a:p>
            <a:pPr algn="ctr">
              <a:spcAft>
                <a:spcPts val="2400"/>
              </a:spcAft>
            </a:pPr>
            <a:r>
              <a:rPr lang="cs-CZ" dirty="0" smtClean="0"/>
              <a:t>Centrum </a:t>
            </a:r>
            <a:r>
              <a:rPr lang="cs-CZ" dirty="0"/>
              <a:t>pro regionální rozvoj České republiky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6463"/>
            <a:ext cx="8382000" cy="5282417"/>
          </a:xfrm>
        </p:spPr>
        <p:txBody>
          <a:bodyPr>
            <a:normAutofit/>
          </a:bodyPr>
          <a:lstStyle/>
          <a:p>
            <a:pPr marL="3314700" indent="-3314700"/>
            <a:r>
              <a:rPr lang="cs-CZ" sz="2000" b="1" u="sng" dirty="0"/>
              <a:t>Síť ú</a:t>
            </a:r>
            <a:r>
              <a:rPr lang="cs-CZ" sz="2000" b="1" u="sng" dirty="0" smtClean="0"/>
              <a:t>zemních </a:t>
            </a:r>
            <a:r>
              <a:rPr lang="cs-CZ" sz="2000" b="1" u="sng" dirty="0"/>
              <a:t>odborů </a:t>
            </a:r>
            <a:r>
              <a:rPr lang="cs-CZ" sz="2000" b="1" u="sng" dirty="0" smtClean="0"/>
              <a:t>pro IROP</a:t>
            </a:r>
            <a:r>
              <a:rPr lang="cs-CZ" sz="2000" dirty="0" smtClean="0"/>
              <a:t> - v každém krajském městě, celkem 13 kanceláří</a:t>
            </a:r>
            <a:endParaRPr lang="cs-CZ" sz="2000" dirty="0"/>
          </a:p>
          <a:p>
            <a:r>
              <a:rPr lang="pt-BR" sz="2000" b="1" u="sng" dirty="0" smtClean="0"/>
              <a:t>Sídlo </a:t>
            </a:r>
            <a:r>
              <a:rPr lang="pt-BR" sz="2000" b="1" u="sng" dirty="0"/>
              <a:t>centrály </a:t>
            </a:r>
            <a:r>
              <a:rPr lang="cs-CZ" sz="2000" dirty="0" smtClean="0"/>
              <a:t>– U Nákladového nádraží 3144/4</a:t>
            </a:r>
            <a:r>
              <a:rPr lang="pt-BR" sz="2000" dirty="0" smtClean="0"/>
              <a:t>, </a:t>
            </a:r>
            <a:r>
              <a:rPr lang="pt-BR" sz="2000" dirty="0"/>
              <a:t>Praha </a:t>
            </a:r>
            <a:r>
              <a:rPr lang="cs-CZ" sz="2000" dirty="0" smtClean="0"/>
              <a:t>3.</a:t>
            </a:r>
            <a:endParaRPr lang="pt-BR" sz="2000" dirty="0"/>
          </a:p>
          <a:p>
            <a:pPr marL="0" indent="0" algn="just" eaLnBrk="0" fontAlgn="base" hangingPunct="0">
              <a:spcBef>
                <a:spcPts val="0"/>
              </a:spcBef>
              <a:spcAft>
                <a:spcPct val="0"/>
              </a:spcAft>
              <a:buNone/>
            </a:pPr>
            <a:endParaRPr lang="pl-PL" sz="1200" b="1" dirty="0" smtClean="0"/>
          </a:p>
          <a:p>
            <a:pPr marL="0" indent="0" eaLnBrk="0" fontAlgn="base" hangingPunct="0">
              <a:spcAft>
                <a:spcPct val="0"/>
              </a:spcAft>
              <a:buNone/>
            </a:pPr>
            <a:endParaRPr lang="pl-PL" sz="7600" b="1" dirty="0"/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683568" y="1066346"/>
            <a:ext cx="7990114" cy="50418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pPr>
              <a:defRPr/>
            </a:pPr>
            <a:endParaRPr lang="cs-CZ" sz="2800" dirty="0">
              <a:solidFill>
                <a:srgbClr val="0070C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4</a:t>
            </a:fld>
            <a:endParaRPr lang="en-US" dirty="0"/>
          </a:p>
        </p:txBody>
      </p:sp>
      <p:pic>
        <p:nvPicPr>
          <p:cNvPr id="1026" name="Picture 2" descr="https://www.email.cz/download/i/xmgDLzvPT7c-pMvw0jfk0dTxUU2dCaE_urXK557WWQbjVlOmNqzuHmwjNqV4r0IxtTtOvaM/Pobocky_CRR_2015_IR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254" y="1763075"/>
            <a:ext cx="6312318" cy="445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 descr="IROP-MMR-CRR – kopi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8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721824"/>
          </a:xfrm>
        </p:spPr>
        <p:txBody>
          <a:bodyPr>
            <a:normAutofit/>
          </a:bodyPr>
          <a:lstStyle/>
          <a:p>
            <a:pPr algn="ctr">
              <a:spcAft>
                <a:spcPts val="2400"/>
              </a:spcAft>
            </a:pPr>
            <a:r>
              <a:rPr lang="cs-CZ" sz="3200" dirty="0" smtClean="0"/>
              <a:t>Územní odbor IROP pro Jihočeský kraj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996463"/>
            <a:ext cx="8386763" cy="5282417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spcAft>
                <a:spcPts val="300"/>
              </a:spcAft>
            </a:pPr>
            <a:r>
              <a:rPr lang="cs-CZ" sz="2000" dirty="0" smtClean="0"/>
              <a:t>Administruje všechny projekty ve SC 3.3 Podpora </a:t>
            </a:r>
            <a:r>
              <a:rPr lang="cs-CZ" sz="2000" dirty="0"/>
              <a:t>pořizování a uplatňování dokumentů územního </a:t>
            </a:r>
            <a:r>
              <a:rPr lang="cs-CZ" sz="2000" dirty="0" smtClean="0"/>
              <a:t>rozvoje  - 2. výzva – územní plány, změny ÚP </a:t>
            </a:r>
          </a:p>
          <a:p>
            <a:pPr indent="3143250" algn="just">
              <a:spcBef>
                <a:spcPts val="0"/>
              </a:spcBef>
              <a:spcAft>
                <a:spcPts val="300"/>
              </a:spcAft>
            </a:pPr>
            <a:r>
              <a:rPr lang="cs-CZ" sz="2000" dirty="0" smtClean="0"/>
              <a:t> - 3</a:t>
            </a:r>
            <a:r>
              <a:rPr lang="cs-CZ" sz="2000" dirty="0"/>
              <a:t>. výzva – regulační </a:t>
            </a:r>
            <a:r>
              <a:rPr lang="cs-CZ" sz="2000" dirty="0" smtClean="0"/>
              <a:t>plány </a:t>
            </a:r>
            <a:endParaRPr lang="cs-CZ" sz="2000" dirty="0"/>
          </a:p>
          <a:p>
            <a:pPr indent="3143250" algn="just">
              <a:spcBef>
                <a:spcPts val="0"/>
              </a:spcBef>
              <a:spcAft>
                <a:spcPts val="300"/>
              </a:spcAft>
            </a:pPr>
            <a:r>
              <a:rPr lang="cs-CZ" sz="2000" dirty="0" smtClean="0"/>
              <a:t> - 9</a:t>
            </a:r>
            <a:r>
              <a:rPr lang="cs-CZ" sz="2000" dirty="0"/>
              <a:t>. výzva – územní </a:t>
            </a:r>
            <a:r>
              <a:rPr lang="cs-CZ" sz="2000" dirty="0" smtClean="0"/>
              <a:t>studie (včetně ÚS krajiny)</a:t>
            </a:r>
            <a:endParaRPr lang="cs-CZ" sz="2000" dirty="0"/>
          </a:p>
          <a:p>
            <a:pPr marL="5748338" indent="-5391150"/>
            <a:r>
              <a:rPr lang="cs-CZ" sz="2400" b="1" dirty="0" smtClean="0"/>
              <a:t>	</a:t>
            </a:r>
          </a:p>
          <a:p>
            <a:pPr marL="5748338" indent="-5391150"/>
            <a:endParaRPr lang="cs-CZ" sz="2400" b="1" dirty="0"/>
          </a:p>
          <a:p>
            <a:pPr marL="5748338" indent="-5391150"/>
            <a:r>
              <a:rPr lang="cs-CZ" sz="2400" b="1" dirty="0" smtClean="0"/>
              <a:t>	  České Budějovice</a:t>
            </a:r>
          </a:p>
          <a:p>
            <a:pPr marL="6372225" indent="-623888">
              <a:spcBef>
                <a:spcPts val="0"/>
              </a:spcBef>
            </a:pPr>
            <a:r>
              <a:rPr lang="cs-CZ" sz="2400" b="1" dirty="0" smtClean="0"/>
              <a:t>  L</a:t>
            </a:r>
            <a:r>
              <a:rPr lang="cs-CZ" sz="2400" b="1" dirty="0"/>
              <a:t>. B. Schneidera </a:t>
            </a:r>
            <a:r>
              <a:rPr lang="cs-CZ" sz="2400" b="1" dirty="0" smtClean="0"/>
              <a:t>362/22</a:t>
            </a:r>
          </a:p>
          <a:p>
            <a:pPr marL="6372225" indent="-623888">
              <a:spcBef>
                <a:spcPts val="0"/>
              </a:spcBef>
              <a:spcAft>
                <a:spcPts val="0"/>
              </a:spcAft>
            </a:pPr>
            <a:endParaRPr lang="cs-CZ" sz="2000" dirty="0" smtClean="0"/>
          </a:p>
          <a:p>
            <a:pPr marL="6372225" indent="-623888">
              <a:spcBef>
                <a:spcPts val="0"/>
              </a:spcBef>
              <a:spcAft>
                <a:spcPts val="0"/>
              </a:spcAft>
            </a:pPr>
            <a:r>
              <a:rPr lang="cs-CZ" sz="2000" dirty="0" smtClean="0"/>
              <a:t>    budova</a:t>
            </a:r>
          </a:p>
          <a:p>
            <a:pPr marL="6372225" indent="-623888">
              <a:spcBef>
                <a:spcPts val="0"/>
              </a:spcBef>
              <a:spcAft>
                <a:spcPts val="0"/>
              </a:spcAft>
            </a:pPr>
            <a:r>
              <a:rPr lang="cs-CZ" sz="2000" dirty="0" smtClean="0"/>
              <a:t>    Zdravotního ústavu</a:t>
            </a:r>
          </a:p>
          <a:p>
            <a:pPr marL="6372225" indent="-623888">
              <a:spcBef>
                <a:spcPts val="0"/>
              </a:spcBef>
              <a:spcAft>
                <a:spcPts val="0"/>
              </a:spcAft>
            </a:pPr>
            <a:r>
              <a:rPr lang="cs-CZ" sz="2000" dirty="0" smtClean="0"/>
              <a:t>    1.patro</a:t>
            </a:r>
            <a:endParaRPr lang="cs-CZ" sz="2000" dirty="0"/>
          </a:p>
          <a:p>
            <a:pPr marL="6372225" indent="-623888"/>
            <a:endParaRPr lang="cs-CZ" sz="2400" b="1" dirty="0"/>
          </a:p>
          <a:p>
            <a:pPr marL="5834063" indent="-187325" algn="just" eaLnBrk="0" fontAlgn="base" hangingPunct="0">
              <a:spcBef>
                <a:spcPts val="0"/>
              </a:spcBef>
              <a:spcAft>
                <a:spcPct val="0"/>
              </a:spcAft>
              <a:buNone/>
            </a:pPr>
            <a:endParaRPr lang="pl-PL" sz="1200" b="1" dirty="0" smtClean="0"/>
          </a:p>
          <a:p>
            <a:pPr marL="5834063" eaLnBrk="0" fontAlgn="base" hangingPunct="0">
              <a:spcAft>
                <a:spcPct val="0"/>
              </a:spcAft>
              <a:buNone/>
            </a:pPr>
            <a:endParaRPr lang="pl-PL" sz="7600" b="1" dirty="0"/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683568" y="996463"/>
            <a:ext cx="7990114" cy="50418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pPr>
              <a:defRPr/>
            </a:pPr>
            <a:endParaRPr lang="cs-CZ" sz="2800" dirty="0">
              <a:solidFill>
                <a:srgbClr val="0070C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5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4" t="14157" r="35349" b="10188"/>
          <a:stretch/>
        </p:blipFill>
        <p:spPr bwMode="auto">
          <a:xfrm>
            <a:off x="513288" y="2423600"/>
            <a:ext cx="5682725" cy="3816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2529342" y="3517385"/>
            <a:ext cx="1132114" cy="8540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Obrázek 8" descr="IROP-MMR-CRR – kopi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48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aoblený obdélník 15"/>
          <p:cNvSpPr/>
          <p:nvPr/>
        </p:nvSpPr>
        <p:spPr>
          <a:xfrm>
            <a:off x="582721" y="4744138"/>
            <a:ext cx="8125092" cy="143299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pl-PL" sz="2000" u="sng" dirty="0">
                <a:solidFill>
                  <a:schemeClr val="tx1"/>
                </a:solidFill>
                <a:latin typeface="+mj-lt"/>
              </a:rPr>
              <a:t>Specialisté na administraci veřejných zakázek</a:t>
            </a:r>
          </a:p>
          <a:p>
            <a:pPr>
              <a:spcAft>
                <a:spcPts val="600"/>
              </a:spcAft>
            </a:pPr>
            <a:r>
              <a:rPr lang="pt-BR" sz="2000" dirty="0">
                <a:solidFill>
                  <a:schemeClr val="tx1"/>
                </a:solidFill>
                <a:latin typeface="+mj-lt"/>
              </a:rPr>
              <a:t>Ing. </a:t>
            </a:r>
            <a:r>
              <a:rPr lang="cs-CZ" sz="2000" dirty="0">
                <a:solidFill>
                  <a:schemeClr val="tx1"/>
                </a:solidFill>
                <a:latin typeface="+mj-lt"/>
              </a:rPr>
              <a:t>Lucie </a:t>
            </a:r>
            <a:r>
              <a:rPr lang="cs-CZ" sz="2000" dirty="0" smtClean="0">
                <a:solidFill>
                  <a:schemeClr val="tx1"/>
                </a:solidFill>
                <a:latin typeface="+mj-lt"/>
              </a:rPr>
              <a:t>Balounová</a:t>
            </a:r>
          </a:p>
          <a:p>
            <a:pPr>
              <a:spcAft>
                <a:spcPts val="600"/>
              </a:spcAft>
            </a:pPr>
            <a:r>
              <a:rPr lang="cs-CZ" dirty="0" smtClean="0">
                <a:solidFill>
                  <a:schemeClr val="tx1"/>
                </a:solidFill>
                <a:latin typeface="+mj-lt"/>
              </a:rPr>
              <a:t>	</a:t>
            </a:r>
            <a:r>
              <a:rPr lang="pt-BR" dirty="0" smtClean="0">
                <a:solidFill>
                  <a:schemeClr val="tx1"/>
                </a:solidFill>
                <a:latin typeface="+mj-lt"/>
              </a:rPr>
              <a:t>tel</a:t>
            </a:r>
            <a:r>
              <a:rPr lang="pt-BR" dirty="0">
                <a:solidFill>
                  <a:schemeClr val="tx1"/>
                </a:solidFill>
                <a:latin typeface="+mj-lt"/>
              </a:rPr>
              <a:t>: </a:t>
            </a:r>
            <a:r>
              <a:rPr lang="cs-CZ" dirty="0">
                <a:solidFill>
                  <a:schemeClr val="tx1"/>
                </a:solidFill>
                <a:latin typeface="+mj-lt"/>
              </a:rPr>
              <a:t>381 670 </a:t>
            </a:r>
            <a:r>
              <a:rPr lang="cs-CZ" dirty="0" smtClean="0">
                <a:solidFill>
                  <a:schemeClr val="tx1"/>
                </a:solidFill>
                <a:latin typeface="+mj-lt"/>
              </a:rPr>
              <a:t>035, </a:t>
            </a:r>
            <a:r>
              <a:rPr lang="cs-CZ" dirty="0">
                <a:solidFill>
                  <a:schemeClr val="tx1"/>
                </a:solidFill>
                <a:latin typeface="+mj-lt"/>
              </a:rPr>
              <a:t>703 186 </a:t>
            </a:r>
            <a:r>
              <a:rPr lang="cs-CZ" dirty="0" smtClean="0">
                <a:solidFill>
                  <a:schemeClr val="tx1"/>
                </a:solidFill>
                <a:latin typeface="+mj-lt"/>
              </a:rPr>
              <a:t>863; </a:t>
            </a:r>
            <a:r>
              <a:rPr lang="pt-BR" dirty="0" smtClean="0">
                <a:solidFill>
                  <a:schemeClr val="tx1"/>
                </a:solidFill>
                <a:latin typeface="+mj-lt"/>
              </a:rPr>
              <a:t>e</a:t>
            </a:r>
            <a:r>
              <a:rPr lang="cs-CZ" dirty="0" smtClean="0">
                <a:solidFill>
                  <a:schemeClr val="tx1"/>
                </a:solidFill>
                <a:latin typeface="+mj-lt"/>
              </a:rPr>
              <a:t>-</a:t>
            </a:r>
            <a:r>
              <a:rPr lang="pt-BR" dirty="0" smtClean="0">
                <a:solidFill>
                  <a:schemeClr val="tx1"/>
                </a:solidFill>
                <a:latin typeface="+mj-lt"/>
              </a:rPr>
              <a:t>mail</a:t>
            </a:r>
            <a:r>
              <a:rPr lang="pt-BR" dirty="0">
                <a:solidFill>
                  <a:schemeClr val="tx1"/>
                </a:solidFill>
                <a:latin typeface="+mj-lt"/>
              </a:rPr>
              <a:t>:  </a:t>
            </a:r>
            <a:r>
              <a:rPr lang="cs-CZ" dirty="0" err="1">
                <a:solidFill>
                  <a:schemeClr val="tx1"/>
                </a:solidFill>
                <a:latin typeface="+mj-lt"/>
                <a:hlinkClick r:id="rId2"/>
              </a:rPr>
              <a:t>lucie.balounova</a:t>
            </a:r>
            <a:r>
              <a:rPr lang="pt-BR" dirty="0">
                <a:solidFill>
                  <a:schemeClr val="tx1"/>
                </a:solidFill>
                <a:latin typeface="+mj-lt"/>
                <a:hlinkClick r:id="rId2"/>
              </a:rPr>
              <a:t>@crr.cz</a:t>
            </a:r>
            <a:endParaRPr lang="cs-CZ" dirty="0">
              <a:solidFill>
                <a:schemeClr val="tx1"/>
              </a:solidFill>
              <a:latin typeface="+mj-lt"/>
            </a:endParaRPr>
          </a:p>
          <a:p>
            <a:pPr>
              <a:spcAft>
                <a:spcPts val="600"/>
              </a:spcAft>
            </a:pPr>
            <a:r>
              <a:rPr lang="pt-BR" sz="2000" dirty="0">
                <a:solidFill>
                  <a:schemeClr val="tx1"/>
                </a:solidFill>
                <a:latin typeface="+mj-lt"/>
              </a:rPr>
              <a:t>Ing. </a:t>
            </a:r>
            <a:r>
              <a:rPr lang="cs-CZ" sz="2000" dirty="0">
                <a:solidFill>
                  <a:schemeClr val="tx1"/>
                </a:solidFill>
                <a:latin typeface="+mj-lt"/>
              </a:rPr>
              <a:t>Iva Jašková</a:t>
            </a:r>
            <a:r>
              <a:rPr lang="cs-CZ" dirty="0">
                <a:solidFill>
                  <a:schemeClr val="tx1"/>
                </a:solidFill>
                <a:latin typeface="+mj-lt"/>
              </a:rPr>
              <a:t> - </a:t>
            </a:r>
            <a:r>
              <a:rPr lang="pt-BR" dirty="0">
                <a:solidFill>
                  <a:schemeClr val="tx1"/>
                </a:solidFill>
                <a:latin typeface="+mj-lt"/>
              </a:rPr>
              <a:t>tel: </a:t>
            </a:r>
            <a:r>
              <a:rPr lang="cs-CZ" dirty="0">
                <a:solidFill>
                  <a:schemeClr val="tx1"/>
                </a:solidFill>
                <a:latin typeface="+mj-lt"/>
              </a:rPr>
              <a:t>381 670 </a:t>
            </a:r>
            <a:r>
              <a:rPr lang="cs-CZ" dirty="0" smtClean="0">
                <a:solidFill>
                  <a:schemeClr val="tx1"/>
                </a:solidFill>
                <a:latin typeface="+mj-lt"/>
              </a:rPr>
              <a:t>024</a:t>
            </a:r>
            <a:r>
              <a:rPr lang="cs-CZ" dirty="0">
                <a:solidFill>
                  <a:schemeClr val="tx1"/>
                </a:solidFill>
                <a:latin typeface="+mj-lt"/>
              </a:rPr>
              <a:t>, 703 186 </a:t>
            </a:r>
            <a:r>
              <a:rPr lang="cs-CZ" dirty="0" smtClean="0">
                <a:solidFill>
                  <a:schemeClr val="tx1"/>
                </a:solidFill>
                <a:latin typeface="+mj-lt"/>
              </a:rPr>
              <a:t>866; </a:t>
            </a:r>
            <a:r>
              <a:rPr lang="pt-BR" dirty="0" smtClean="0">
                <a:solidFill>
                  <a:schemeClr val="tx1"/>
                </a:solidFill>
                <a:latin typeface="+mj-lt"/>
              </a:rPr>
              <a:t>e</a:t>
            </a:r>
            <a:r>
              <a:rPr lang="cs-CZ" dirty="0" smtClean="0">
                <a:solidFill>
                  <a:schemeClr val="tx1"/>
                </a:solidFill>
                <a:latin typeface="+mj-lt"/>
              </a:rPr>
              <a:t>-</a:t>
            </a:r>
            <a:r>
              <a:rPr lang="pt-BR" dirty="0" smtClean="0">
                <a:solidFill>
                  <a:schemeClr val="tx1"/>
                </a:solidFill>
                <a:latin typeface="+mj-lt"/>
              </a:rPr>
              <a:t>mail</a:t>
            </a:r>
            <a:r>
              <a:rPr lang="pt-BR" dirty="0">
                <a:solidFill>
                  <a:schemeClr val="tx1"/>
                </a:solidFill>
                <a:latin typeface="+mj-lt"/>
              </a:rPr>
              <a:t>:  </a:t>
            </a:r>
            <a:r>
              <a:rPr lang="cs-CZ" dirty="0" err="1">
                <a:solidFill>
                  <a:schemeClr val="tx1"/>
                </a:solidFill>
                <a:latin typeface="+mj-lt"/>
                <a:hlinkClick r:id="rId3"/>
              </a:rPr>
              <a:t>iva.jaskova</a:t>
            </a:r>
            <a:r>
              <a:rPr lang="pt-BR" dirty="0">
                <a:solidFill>
                  <a:schemeClr val="tx1"/>
                </a:solidFill>
                <a:latin typeface="+mj-lt"/>
                <a:hlinkClick r:id="rId3"/>
              </a:rPr>
              <a:t>@crr.cz</a:t>
            </a:r>
            <a:endParaRPr lang="cs-CZ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Zaoblený obdélník 14"/>
          <p:cNvSpPr/>
          <p:nvPr/>
        </p:nvSpPr>
        <p:spPr>
          <a:xfrm>
            <a:off x="582721" y="3449506"/>
            <a:ext cx="8118086" cy="111541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cs-CZ" sz="2000" u="sng" dirty="0">
                <a:solidFill>
                  <a:schemeClr val="tx1"/>
                </a:solidFill>
                <a:latin typeface="+mj-lt"/>
              </a:rPr>
              <a:t>Administrátor monitorovacího systému</a:t>
            </a:r>
          </a:p>
          <a:p>
            <a:pPr>
              <a:spcAft>
                <a:spcPts val="600"/>
              </a:spcAft>
            </a:pPr>
            <a:r>
              <a:rPr lang="pt-BR" sz="2000" dirty="0">
                <a:solidFill>
                  <a:schemeClr val="tx1"/>
                </a:solidFill>
                <a:latin typeface="+mj-lt"/>
              </a:rPr>
              <a:t>Ing. </a:t>
            </a:r>
            <a:r>
              <a:rPr lang="cs-CZ" sz="2000" dirty="0">
                <a:solidFill>
                  <a:schemeClr val="tx1"/>
                </a:solidFill>
                <a:latin typeface="+mj-lt"/>
              </a:rPr>
              <a:t>Kateřina Špírková </a:t>
            </a:r>
            <a:endParaRPr lang="cs-CZ" sz="2000" dirty="0" smtClean="0">
              <a:solidFill>
                <a:schemeClr val="tx1"/>
              </a:solidFill>
              <a:latin typeface="+mj-lt"/>
            </a:endParaRPr>
          </a:p>
          <a:p>
            <a:pPr>
              <a:spcAft>
                <a:spcPts val="600"/>
              </a:spcAft>
            </a:pPr>
            <a:r>
              <a:rPr lang="cs-CZ" dirty="0">
                <a:solidFill>
                  <a:schemeClr val="tx1"/>
                </a:solidFill>
                <a:latin typeface="+mj-lt"/>
              </a:rPr>
              <a:t>	</a:t>
            </a:r>
            <a:r>
              <a:rPr lang="pt-BR" dirty="0" smtClean="0">
                <a:solidFill>
                  <a:schemeClr val="tx1"/>
                </a:solidFill>
                <a:latin typeface="+mj-lt"/>
              </a:rPr>
              <a:t>tel</a:t>
            </a:r>
            <a:r>
              <a:rPr lang="pt-BR" dirty="0">
                <a:solidFill>
                  <a:schemeClr val="tx1"/>
                </a:solidFill>
                <a:latin typeface="+mj-lt"/>
              </a:rPr>
              <a:t>: </a:t>
            </a:r>
            <a:r>
              <a:rPr lang="cs-CZ" dirty="0">
                <a:solidFill>
                  <a:schemeClr val="tx1"/>
                </a:solidFill>
                <a:latin typeface="+mj-lt"/>
              </a:rPr>
              <a:t>381 670 </a:t>
            </a:r>
            <a:r>
              <a:rPr lang="cs-CZ" dirty="0" smtClean="0">
                <a:solidFill>
                  <a:schemeClr val="tx1"/>
                </a:solidFill>
                <a:latin typeface="+mj-lt"/>
              </a:rPr>
              <a:t>021, 703 </a:t>
            </a:r>
            <a:r>
              <a:rPr lang="cs-CZ" dirty="0">
                <a:solidFill>
                  <a:schemeClr val="tx1"/>
                </a:solidFill>
                <a:latin typeface="+mj-lt"/>
              </a:rPr>
              <a:t>186 </a:t>
            </a:r>
            <a:r>
              <a:rPr lang="cs-CZ" dirty="0" smtClean="0">
                <a:solidFill>
                  <a:schemeClr val="tx1"/>
                </a:solidFill>
                <a:latin typeface="+mj-lt"/>
              </a:rPr>
              <a:t>862; </a:t>
            </a:r>
            <a:r>
              <a:rPr lang="pt-BR" dirty="0" smtClean="0">
                <a:solidFill>
                  <a:schemeClr val="tx1"/>
                </a:solidFill>
                <a:latin typeface="+mj-lt"/>
              </a:rPr>
              <a:t>e</a:t>
            </a:r>
            <a:r>
              <a:rPr lang="cs-CZ" dirty="0" smtClean="0">
                <a:solidFill>
                  <a:schemeClr val="tx1"/>
                </a:solidFill>
                <a:latin typeface="+mj-lt"/>
              </a:rPr>
              <a:t>-</a:t>
            </a:r>
            <a:r>
              <a:rPr lang="pt-BR" dirty="0" smtClean="0">
                <a:solidFill>
                  <a:schemeClr val="tx1"/>
                </a:solidFill>
                <a:latin typeface="+mj-lt"/>
              </a:rPr>
              <a:t>mail</a:t>
            </a:r>
            <a:r>
              <a:rPr lang="pt-BR" dirty="0">
                <a:solidFill>
                  <a:schemeClr val="tx1"/>
                </a:solidFill>
                <a:latin typeface="+mj-lt"/>
              </a:rPr>
              <a:t>: </a:t>
            </a:r>
            <a:r>
              <a:rPr lang="pt-BR" dirty="0">
                <a:latin typeface="+mj-lt"/>
              </a:rPr>
              <a:t> </a:t>
            </a:r>
            <a:r>
              <a:rPr lang="cs-CZ" dirty="0" err="1">
                <a:latin typeface="+mj-lt"/>
                <a:hlinkClick r:id="rId4"/>
              </a:rPr>
              <a:t>katerina.spirkova</a:t>
            </a:r>
            <a:r>
              <a:rPr lang="pt-BR" dirty="0">
                <a:latin typeface="+mj-lt"/>
                <a:hlinkClick r:id="rId4"/>
              </a:rPr>
              <a:t>@crr.cz</a:t>
            </a:r>
            <a:endParaRPr lang="cs-CZ" dirty="0">
              <a:latin typeface="+mj-lt"/>
            </a:endParaRPr>
          </a:p>
        </p:txBody>
      </p:sp>
      <p:sp>
        <p:nvSpPr>
          <p:cNvPr id="12" name="Zaoblený obdélník 11"/>
          <p:cNvSpPr/>
          <p:nvPr/>
        </p:nvSpPr>
        <p:spPr>
          <a:xfrm>
            <a:off x="568147" y="923712"/>
            <a:ext cx="8118649" cy="127757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cs-CZ" sz="2000" u="sng" dirty="0">
                <a:solidFill>
                  <a:schemeClr val="tx1"/>
                </a:solidFill>
                <a:latin typeface="+mj-lt"/>
              </a:rPr>
              <a:t>Ředitelka odboru</a:t>
            </a:r>
          </a:p>
          <a:p>
            <a:pPr>
              <a:spcAft>
                <a:spcPts val="600"/>
              </a:spcAft>
            </a:pPr>
            <a:r>
              <a:rPr lang="pt-BR" sz="2000" dirty="0">
                <a:solidFill>
                  <a:schemeClr val="tx1"/>
                </a:solidFill>
                <a:latin typeface="+mj-lt"/>
              </a:rPr>
              <a:t>Ing. </a:t>
            </a:r>
            <a:r>
              <a:rPr lang="cs-CZ" sz="2000" dirty="0" smtClean="0">
                <a:solidFill>
                  <a:schemeClr val="tx1"/>
                </a:solidFill>
                <a:latin typeface="+mj-lt"/>
              </a:rPr>
              <a:t>Naděžda Burešová </a:t>
            </a:r>
            <a:endParaRPr lang="cs-CZ" sz="2000" dirty="0">
              <a:solidFill>
                <a:schemeClr val="tx1"/>
              </a:solidFill>
              <a:latin typeface="+mj-lt"/>
            </a:endParaRPr>
          </a:p>
          <a:p>
            <a:pPr>
              <a:spcAft>
                <a:spcPts val="600"/>
              </a:spcAft>
            </a:pPr>
            <a:r>
              <a:rPr lang="cs-CZ" sz="1600" dirty="0">
                <a:solidFill>
                  <a:schemeClr val="tx1"/>
                </a:solidFill>
                <a:latin typeface="+mj-lt"/>
              </a:rPr>
              <a:t>	</a:t>
            </a:r>
            <a:r>
              <a:rPr lang="pt-BR" dirty="0">
                <a:solidFill>
                  <a:schemeClr val="tx1"/>
                </a:solidFill>
                <a:latin typeface="+mj-lt"/>
              </a:rPr>
              <a:t>tel: </a:t>
            </a:r>
            <a:r>
              <a:rPr lang="cs-CZ" dirty="0">
                <a:solidFill>
                  <a:schemeClr val="tx1"/>
                </a:solidFill>
                <a:latin typeface="+mj-lt"/>
              </a:rPr>
              <a:t>381 670 </a:t>
            </a:r>
            <a:r>
              <a:rPr lang="cs-CZ" dirty="0" smtClean="0">
                <a:solidFill>
                  <a:schemeClr val="tx1"/>
                </a:solidFill>
                <a:latin typeface="+mj-lt"/>
              </a:rPr>
              <a:t>029 nebo 721 </a:t>
            </a:r>
            <a:r>
              <a:rPr lang="cs-CZ" dirty="0">
                <a:solidFill>
                  <a:schemeClr val="tx1"/>
                </a:solidFill>
                <a:latin typeface="+mj-lt"/>
              </a:rPr>
              <a:t>971 019 ; </a:t>
            </a:r>
            <a:r>
              <a:rPr lang="pt-BR" dirty="0" smtClean="0">
                <a:solidFill>
                  <a:schemeClr val="tx1"/>
                </a:solidFill>
                <a:latin typeface="+mj-lt"/>
              </a:rPr>
              <a:t>e</a:t>
            </a:r>
            <a:r>
              <a:rPr lang="cs-CZ" dirty="0" smtClean="0">
                <a:solidFill>
                  <a:schemeClr val="tx1"/>
                </a:solidFill>
                <a:latin typeface="+mj-lt"/>
              </a:rPr>
              <a:t>-</a:t>
            </a:r>
            <a:r>
              <a:rPr lang="pt-BR" dirty="0" smtClean="0">
                <a:solidFill>
                  <a:schemeClr val="tx1"/>
                </a:solidFill>
                <a:latin typeface="+mj-lt"/>
              </a:rPr>
              <a:t>mail</a:t>
            </a:r>
            <a:r>
              <a:rPr lang="pt-BR" dirty="0">
                <a:solidFill>
                  <a:schemeClr val="tx1"/>
                </a:solidFill>
                <a:latin typeface="+mj-lt"/>
              </a:rPr>
              <a:t>:  </a:t>
            </a:r>
            <a:r>
              <a:rPr lang="cs-CZ" u="sng" dirty="0" err="1" smtClean="0">
                <a:solidFill>
                  <a:schemeClr val="tx1"/>
                </a:solidFill>
                <a:latin typeface="+mj-lt"/>
                <a:hlinkClick r:id="rId5"/>
              </a:rPr>
              <a:t>nadezda.bures</a:t>
            </a:r>
            <a:r>
              <a:rPr lang="pt-BR" u="sng" dirty="0" smtClean="0">
                <a:solidFill>
                  <a:schemeClr val="tx1"/>
                </a:solidFill>
                <a:latin typeface="+mj-lt"/>
                <a:hlinkClick r:id="rId5"/>
              </a:rPr>
              <a:t>ova@crr.cz</a:t>
            </a:r>
            <a:endParaRPr lang="cs-CZ" u="sng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47638"/>
            <a:ext cx="8229600" cy="822325"/>
          </a:xfrm>
        </p:spPr>
        <p:txBody>
          <a:bodyPr>
            <a:normAutofit/>
          </a:bodyPr>
          <a:lstStyle/>
          <a:p>
            <a:pPr algn="ctr"/>
            <a:r>
              <a:rPr lang="cs-CZ" sz="3200" dirty="0"/>
              <a:t>Územní odbor </a:t>
            </a:r>
            <a:r>
              <a:rPr lang="cs-CZ" sz="3200" dirty="0" smtClean="0"/>
              <a:t>IROP pro </a:t>
            </a:r>
            <a:r>
              <a:rPr lang="cs-CZ" sz="3200" dirty="0"/>
              <a:t>Jihočeský kraj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8" name="Zaoblený obdélník 17"/>
          <p:cNvSpPr/>
          <p:nvPr/>
        </p:nvSpPr>
        <p:spPr>
          <a:xfrm>
            <a:off x="568147" y="2384865"/>
            <a:ext cx="8118086" cy="88106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cs-CZ" sz="2000" u="sng" dirty="0" smtClean="0">
                <a:solidFill>
                  <a:schemeClr val="tx1"/>
                </a:solidFill>
                <a:latin typeface="+mj-lt"/>
              </a:rPr>
              <a:t>Vedoucí oddělení realizace</a:t>
            </a:r>
            <a:endParaRPr lang="cs-CZ" sz="2000" u="sng" dirty="0">
              <a:solidFill>
                <a:schemeClr val="tx1"/>
              </a:solidFill>
              <a:latin typeface="+mj-lt"/>
            </a:endParaRPr>
          </a:p>
          <a:p>
            <a:pPr>
              <a:spcAft>
                <a:spcPts val="600"/>
              </a:spcAft>
            </a:pPr>
            <a:r>
              <a:rPr lang="pt-BR" sz="2000" dirty="0">
                <a:solidFill>
                  <a:schemeClr val="tx1"/>
                </a:solidFill>
                <a:latin typeface="+mj-lt"/>
              </a:rPr>
              <a:t>Ing. </a:t>
            </a:r>
            <a:r>
              <a:rPr lang="cs-CZ" sz="2000" dirty="0" smtClean="0">
                <a:solidFill>
                  <a:schemeClr val="tx1"/>
                </a:solidFill>
                <a:latin typeface="+mj-lt"/>
              </a:rPr>
              <a:t>Petr Bouška -</a:t>
            </a:r>
            <a:r>
              <a:rPr lang="cs-CZ" sz="20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pt-BR" dirty="0">
                <a:solidFill>
                  <a:schemeClr val="tx1"/>
                </a:solidFill>
                <a:latin typeface="+mj-lt"/>
              </a:rPr>
              <a:t>tel: </a:t>
            </a:r>
            <a:r>
              <a:rPr lang="de-DE" dirty="0">
                <a:solidFill>
                  <a:schemeClr val="tx1"/>
                </a:solidFill>
                <a:latin typeface="+mj-lt"/>
              </a:rPr>
              <a:t>381 670 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031</a:t>
            </a:r>
            <a:r>
              <a:rPr lang="cs-CZ" dirty="0" smtClean="0">
                <a:solidFill>
                  <a:schemeClr val="tx1"/>
                </a:solidFill>
                <a:latin typeface="+mj-lt"/>
              </a:rPr>
              <a:t>, 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703 </a:t>
            </a:r>
            <a:r>
              <a:rPr lang="de-DE" dirty="0">
                <a:solidFill>
                  <a:schemeClr val="tx1"/>
                </a:solidFill>
                <a:latin typeface="+mj-lt"/>
              </a:rPr>
              <a:t>186 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860</a:t>
            </a:r>
            <a:r>
              <a:rPr lang="cs-CZ" dirty="0" smtClean="0">
                <a:solidFill>
                  <a:schemeClr val="tx1"/>
                </a:solidFill>
                <a:latin typeface="+mj-lt"/>
              </a:rPr>
              <a:t>; </a:t>
            </a:r>
            <a:r>
              <a:rPr lang="pt-BR" dirty="0" smtClean="0">
                <a:solidFill>
                  <a:schemeClr val="tx1"/>
                </a:solidFill>
                <a:latin typeface="+mj-lt"/>
              </a:rPr>
              <a:t>e</a:t>
            </a:r>
            <a:r>
              <a:rPr lang="cs-CZ" dirty="0" smtClean="0">
                <a:solidFill>
                  <a:schemeClr val="tx1"/>
                </a:solidFill>
                <a:latin typeface="+mj-lt"/>
              </a:rPr>
              <a:t>-</a:t>
            </a:r>
            <a:r>
              <a:rPr lang="pt-BR" dirty="0" smtClean="0">
                <a:solidFill>
                  <a:schemeClr val="tx1"/>
                </a:solidFill>
                <a:latin typeface="+mj-lt"/>
              </a:rPr>
              <a:t>mail</a:t>
            </a:r>
            <a:r>
              <a:rPr lang="pt-BR" dirty="0">
                <a:solidFill>
                  <a:schemeClr val="tx1"/>
                </a:solidFill>
                <a:latin typeface="+mj-lt"/>
              </a:rPr>
              <a:t>:  </a:t>
            </a:r>
            <a:r>
              <a:rPr lang="cs-CZ" dirty="0" err="1" smtClean="0">
                <a:solidFill>
                  <a:schemeClr val="tx1"/>
                </a:solidFill>
                <a:latin typeface="+mj-lt"/>
                <a:hlinkClick r:id="rId6"/>
              </a:rPr>
              <a:t>petr.bouska</a:t>
            </a:r>
            <a:r>
              <a:rPr lang="pt-BR" dirty="0" smtClean="0">
                <a:solidFill>
                  <a:schemeClr val="tx1"/>
                </a:solidFill>
                <a:latin typeface="+mj-lt"/>
                <a:hlinkClick r:id="rId6"/>
              </a:rPr>
              <a:t>@crr.cz</a:t>
            </a:r>
            <a:endParaRPr lang="cs-CZ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0" name="Obrázek 19" descr="IROP-MMR-CRR – kopie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29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47638"/>
            <a:ext cx="8229600" cy="822325"/>
          </a:xfrm>
        </p:spPr>
        <p:txBody>
          <a:bodyPr>
            <a:normAutofit/>
          </a:bodyPr>
          <a:lstStyle/>
          <a:p>
            <a:pPr algn="ctr"/>
            <a:r>
              <a:rPr lang="cs-CZ" sz="3200" dirty="0" smtClean="0"/>
              <a:t>Komunikace/konzultace při realizaci projektu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20" name="Obrázek 19" descr="IROP-MMR-CRR – kopi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  <p:sp>
        <p:nvSpPr>
          <p:cNvPr id="10" name="Content Placeholder 1"/>
          <p:cNvSpPr>
            <a:spLocks noGrp="1"/>
          </p:cNvSpPr>
          <p:nvPr>
            <p:ph idx="1"/>
          </p:nvPr>
        </p:nvSpPr>
        <p:spPr>
          <a:xfrm>
            <a:off x="601557" y="1046167"/>
            <a:ext cx="7940886" cy="5563548"/>
          </a:xfrm>
        </p:spPr>
        <p:txBody>
          <a:bodyPr>
            <a:normAutofit/>
          </a:bodyPr>
          <a:lstStyle/>
          <a:p>
            <a:pPr marL="0" lvl="1" indent="0" algn="just">
              <a:spcBef>
                <a:spcPts val="0"/>
              </a:spcBef>
              <a:buNone/>
            </a:pPr>
            <a:r>
              <a:rPr lang="cs-CZ" sz="1800" b="0" dirty="0" smtClean="0">
                <a:solidFill>
                  <a:schemeClr val="tx1"/>
                </a:solidFill>
              </a:rPr>
              <a:t>Portál </a:t>
            </a:r>
            <a:r>
              <a:rPr lang="cs-CZ" sz="1800" b="0" dirty="0">
                <a:solidFill>
                  <a:schemeClr val="tx1"/>
                </a:solidFill>
              </a:rPr>
              <a:t>ISKP14+ (</a:t>
            </a:r>
            <a:r>
              <a:rPr lang="cs-CZ" sz="1800" b="0" dirty="0" smtClean="0">
                <a:solidFill>
                  <a:schemeClr val="tx1"/>
                </a:solidFill>
              </a:rPr>
              <a:t>jako </a:t>
            </a:r>
            <a:r>
              <a:rPr lang="cs-CZ" sz="1800" b="0" dirty="0">
                <a:solidFill>
                  <a:schemeClr val="tx1"/>
                </a:solidFill>
              </a:rPr>
              <a:t>součást </a:t>
            </a:r>
            <a:r>
              <a:rPr lang="cs-CZ" sz="1800" b="0" dirty="0" smtClean="0">
                <a:solidFill>
                  <a:schemeClr val="tx1"/>
                </a:solidFill>
              </a:rPr>
              <a:t>MS2014+) je </a:t>
            </a:r>
            <a:r>
              <a:rPr lang="cs-CZ" sz="1800" b="0" dirty="0">
                <a:solidFill>
                  <a:schemeClr val="tx1"/>
                </a:solidFill>
              </a:rPr>
              <a:t>určen pro </a:t>
            </a:r>
            <a:r>
              <a:rPr lang="cs-CZ" sz="1800" b="0" dirty="0" smtClean="0">
                <a:solidFill>
                  <a:schemeClr val="tx1"/>
                </a:solidFill>
              </a:rPr>
              <a:t>příjemce </a:t>
            </a:r>
            <a:r>
              <a:rPr lang="cs-CZ" sz="1800" b="0" dirty="0">
                <a:solidFill>
                  <a:schemeClr val="tx1"/>
                </a:solidFill>
              </a:rPr>
              <a:t>pro </a:t>
            </a:r>
            <a:r>
              <a:rPr lang="cs-CZ" sz="1800" b="0" dirty="0" smtClean="0">
                <a:solidFill>
                  <a:schemeClr val="tx1"/>
                </a:solidFill>
              </a:rPr>
              <a:t>správu </a:t>
            </a:r>
            <a:r>
              <a:rPr lang="cs-CZ" sz="1800" b="0" dirty="0">
                <a:solidFill>
                  <a:schemeClr val="tx1"/>
                </a:solidFill>
              </a:rPr>
              <a:t>projektů po celou dobu jejich životního </a:t>
            </a:r>
            <a:r>
              <a:rPr lang="cs-CZ" sz="1800" b="0" dirty="0" smtClean="0">
                <a:solidFill>
                  <a:schemeClr val="tx1"/>
                </a:solidFill>
              </a:rPr>
              <a:t>cyklu.</a:t>
            </a:r>
          </a:p>
          <a:p>
            <a:pPr marL="0" lvl="1" indent="0" algn="just">
              <a:spcBef>
                <a:spcPts val="0"/>
              </a:spcBef>
              <a:buNone/>
            </a:pPr>
            <a:endParaRPr lang="cs-CZ" sz="1000" b="0" dirty="0">
              <a:solidFill>
                <a:schemeClr val="tx1"/>
              </a:solidFill>
            </a:endParaRPr>
          </a:p>
          <a:p>
            <a:pPr marL="0" lvl="1" indent="0" algn="just">
              <a:spcBef>
                <a:spcPts val="0"/>
              </a:spcBef>
              <a:buNone/>
            </a:pPr>
            <a:r>
              <a:rPr lang="cs-CZ" sz="1800" b="0" dirty="0" smtClean="0">
                <a:solidFill>
                  <a:schemeClr val="tx2"/>
                </a:solidFill>
              </a:rPr>
              <a:t>Každý projekt má přiřazeného </a:t>
            </a:r>
            <a:r>
              <a:rPr lang="cs-CZ" sz="1800" u="sng" dirty="0" smtClean="0">
                <a:solidFill>
                  <a:schemeClr val="tx2"/>
                </a:solidFill>
              </a:rPr>
              <a:t>manažera projektu</a:t>
            </a:r>
            <a:r>
              <a:rPr lang="cs-CZ" sz="1800" b="0" u="sng" dirty="0" smtClean="0">
                <a:solidFill>
                  <a:schemeClr val="tx2"/>
                </a:solidFill>
              </a:rPr>
              <a:t> – kontakt zaslán depeší</a:t>
            </a:r>
            <a:r>
              <a:rPr lang="cs-CZ" sz="1800" b="0" dirty="0" smtClean="0">
                <a:solidFill>
                  <a:schemeClr val="tx2"/>
                </a:solidFill>
              </a:rPr>
              <a:t> přes monitorovací systém.</a:t>
            </a:r>
          </a:p>
          <a:p>
            <a:pPr marL="0" lvl="1" indent="0" algn="just">
              <a:spcBef>
                <a:spcPts val="0"/>
              </a:spcBef>
              <a:buNone/>
            </a:pPr>
            <a:endParaRPr lang="cs-CZ" sz="1000" b="0" dirty="0">
              <a:solidFill>
                <a:schemeClr val="tx2"/>
              </a:solidFill>
            </a:endParaRPr>
          </a:p>
          <a:p>
            <a:pPr marL="0" lvl="1" indent="0">
              <a:spcBef>
                <a:spcPts val="0"/>
              </a:spcBef>
              <a:buNone/>
            </a:pPr>
            <a:endParaRPr lang="cs-CZ" sz="1800" b="0" dirty="0" smtClean="0">
              <a:solidFill>
                <a:schemeClr val="tx1"/>
              </a:solidFill>
            </a:endParaRPr>
          </a:p>
          <a:p>
            <a:pPr marL="0" lvl="1" indent="0">
              <a:spcBef>
                <a:spcPts val="0"/>
              </a:spcBef>
              <a:buNone/>
            </a:pPr>
            <a:r>
              <a:rPr lang="cs-CZ" sz="1800" b="0" dirty="0" smtClean="0">
                <a:solidFill>
                  <a:schemeClr val="tx1"/>
                </a:solidFill>
              </a:rPr>
              <a:t>Přehled projektových 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cs-CZ" sz="1800" b="0" dirty="0" smtClean="0">
                <a:solidFill>
                  <a:schemeClr val="tx1"/>
                </a:solidFill>
              </a:rPr>
              <a:t>manažerů oddělení realizace 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cs-CZ" sz="1800" b="0" dirty="0" smtClean="0">
                <a:solidFill>
                  <a:schemeClr val="tx1"/>
                </a:solidFill>
              </a:rPr>
              <a:t>najdete také </a:t>
            </a:r>
            <a:r>
              <a:rPr lang="cs-CZ" sz="1800" b="0" dirty="0">
                <a:solidFill>
                  <a:schemeClr val="tx1"/>
                </a:solidFill>
              </a:rPr>
              <a:t>na webu </a:t>
            </a:r>
            <a:r>
              <a:rPr lang="cs-CZ" sz="1800" b="0" dirty="0" smtClean="0">
                <a:solidFill>
                  <a:schemeClr val="tx1"/>
                </a:solidFill>
              </a:rPr>
              <a:t>CRR: </a:t>
            </a:r>
          </a:p>
          <a:p>
            <a:pPr marL="0" lvl="1" indent="0">
              <a:spcBef>
                <a:spcPts val="0"/>
              </a:spcBef>
              <a:buNone/>
            </a:pPr>
            <a:endParaRPr lang="cs-CZ" sz="1800" b="0" dirty="0" smtClean="0">
              <a:solidFill>
                <a:schemeClr val="tx1"/>
              </a:solidFill>
            </a:endParaRPr>
          </a:p>
          <a:p>
            <a:pPr marL="0" lvl="1" indent="0">
              <a:spcBef>
                <a:spcPts val="0"/>
              </a:spcBef>
              <a:buNone/>
            </a:pPr>
            <a:r>
              <a:rPr lang="cs-CZ" sz="1800" b="0" dirty="0" smtClean="0">
                <a:solidFill>
                  <a:schemeClr val="tx2"/>
                </a:solidFill>
                <a:hlinkClick r:id="rId3"/>
              </a:rPr>
              <a:t>http</a:t>
            </a:r>
            <a:r>
              <a:rPr lang="cs-CZ" sz="1800" b="0" dirty="0">
                <a:solidFill>
                  <a:schemeClr val="tx2"/>
                </a:solidFill>
                <a:hlinkClick r:id="rId3"/>
              </a:rPr>
              <a:t>://www.crr.cz/cs/kontakty</a:t>
            </a:r>
            <a:r>
              <a:rPr lang="cs-CZ" sz="1800" b="0" dirty="0" smtClean="0">
                <a:solidFill>
                  <a:schemeClr val="tx2"/>
                </a:solidFill>
                <a:hlinkClick r:id="rId3"/>
              </a:rPr>
              <a:t>/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cs-CZ" sz="1800" b="0" dirty="0" smtClean="0">
                <a:solidFill>
                  <a:schemeClr val="tx2"/>
                </a:solidFill>
                <a:hlinkClick r:id="rId3"/>
              </a:rPr>
              <a:t>kontakty-</a:t>
            </a:r>
            <a:r>
              <a:rPr lang="cs-CZ" sz="1800" b="0" dirty="0" err="1" smtClean="0">
                <a:solidFill>
                  <a:schemeClr val="tx2"/>
                </a:solidFill>
                <a:hlinkClick r:id="rId3"/>
              </a:rPr>
              <a:t>irop</a:t>
            </a:r>
            <a:r>
              <a:rPr lang="cs-CZ" sz="1800" b="0" dirty="0" smtClean="0">
                <a:solidFill>
                  <a:schemeClr val="tx2"/>
                </a:solidFill>
                <a:hlinkClick r:id="rId3"/>
              </a:rPr>
              <a:t>/</a:t>
            </a:r>
            <a:r>
              <a:rPr lang="cs-CZ" sz="1800" b="0" dirty="0" err="1" smtClean="0">
                <a:solidFill>
                  <a:schemeClr val="tx2"/>
                </a:solidFill>
                <a:hlinkClick r:id="rId3"/>
              </a:rPr>
              <a:t>jihocesky</a:t>
            </a:r>
            <a:r>
              <a:rPr lang="cs-CZ" sz="1800" b="0" dirty="0" smtClean="0">
                <a:solidFill>
                  <a:schemeClr val="tx2"/>
                </a:solidFill>
                <a:hlinkClick r:id="rId3"/>
              </a:rPr>
              <a:t>-kraj/</a:t>
            </a:r>
            <a:endParaRPr lang="cs-CZ" sz="1800" b="0" dirty="0" smtClean="0">
              <a:solidFill>
                <a:schemeClr val="tx2"/>
              </a:solidFill>
            </a:endParaRPr>
          </a:p>
          <a:p>
            <a:pPr marL="0" lvl="1" indent="0">
              <a:spcBef>
                <a:spcPts val="0"/>
              </a:spcBef>
              <a:buNone/>
            </a:pPr>
            <a:endParaRPr lang="cs-CZ" sz="1800" b="0" dirty="0">
              <a:solidFill>
                <a:schemeClr val="tx2"/>
              </a:solidFill>
            </a:endParaRPr>
          </a:p>
          <a:p>
            <a:pPr marL="0" lvl="1" indent="0">
              <a:spcBef>
                <a:spcPts val="0"/>
              </a:spcBef>
              <a:buNone/>
            </a:pPr>
            <a:endParaRPr lang="cs-CZ" sz="1800" b="0" dirty="0" smtClean="0">
              <a:solidFill>
                <a:schemeClr val="tx2"/>
              </a:solidFill>
            </a:endParaRPr>
          </a:p>
          <a:p>
            <a:pPr marL="0" lvl="1" indent="0">
              <a:spcBef>
                <a:spcPts val="0"/>
              </a:spcBef>
              <a:buNone/>
            </a:pPr>
            <a:endParaRPr lang="cs-CZ" sz="1800" b="0" dirty="0">
              <a:solidFill>
                <a:schemeClr val="tx2"/>
              </a:solidFill>
            </a:endParaRPr>
          </a:p>
          <a:p>
            <a:pPr marL="0" lvl="1" indent="0">
              <a:spcBef>
                <a:spcPts val="0"/>
              </a:spcBef>
              <a:buNone/>
            </a:pPr>
            <a:endParaRPr lang="cs-CZ" b="0" dirty="0" smtClean="0">
              <a:solidFill>
                <a:schemeClr val="tx2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4"/>
          <a:srcRect l="27641" t="5326" r="18680" b="18389"/>
          <a:stretch/>
        </p:blipFill>
        <p:spPr>
          <a:xfrm>
            <a:off x="3856009" y="2252227"/>
            <a:ext cx="4908430" cy="3778368"/>
          </a:xfrm>
          <a:prstGeom prst="rect">
            <a:avLst/>
          </a:prstGeom>
        </p:spPr>
      </p:pic>
      <p:sp>
        <p:nvSpPr>
          <p:cNvPr id="3" name="Ovál 2"/>
          <p:cNvSpPr/>
          <p:nvPr/>
        </p:nvSpPr>
        <p:spPr>
          <a:xfrm>
            <a:off x="4032849" y="4351594"/>
            <a:ext cx="720306" cy="21178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5"/>
          <a:srcRect l="43113" t="26444" r="18975" b="27098"/>
          <a:stretch/>
        </p:blipFill>
        <p:spPr>
          <a:xfrm>
            <a:off x="5297767" y="3729530"/>
            <a:ext cx="3466672" cy="2301065"/>
          </a:xfrm>
          <a:prstGeom prst="rect">
            <a:avLst/>
          </a:prstGeom>
        </p:spPr>
      </p:pic>
      <p:sp>
        <p:nvSpPr>
          <p:cNvPr id="9" name="Ovál 8"/>
          <p:cNvSpPr/>
          <p:nvPr/>
        </p:nvSpPr>
        <p:spPr>
          <a:xfrm>
            <a:off x="5297767" y="4233338"/>
            <a:ext cx="720306" cy="21178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8" name="Přímá spojnice 7"/>
          <p:cNvCxnSpPr/>
          <p:nvPr/>
        </p:nvCxnSpPr>
        <p:spPr>
          <a:xfrm>
            <a:off x="5297767" y="4563374"/>
            <a:ext cx="2353863" cy="0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/>
          <p:cNvCxnSpPr/>
          <p:nvPr/>
        </p:nvCxnSpPr>
        <p:spPr>
          <a:xfrm>
            <a:off x="5297766" y="4733029"/>
            <a:ext cx="2353863" cy="0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>
            <a:off x="5297767" y="5267865"/>
            <a:ext cx="2353863" cy="0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/>
          <p:cNvCxnSpPr/>
          <p:nvPr/>
        </p:nvCxnSpPr>
        <p:spPr>
          <a:xfrm>
            <a:off x="5297767" y="5607171"/>
            <a:ext cx="2353863" cy="0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831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aoblený obdélník 8"/>
          <p:cNvSpPr/>
          <p:nvPr/>
        </p:nvSpPr>
        <p:spPr>
          <a:xfrm>
            <a:off x="457200" y="3740955"/>
            <a:ext cx="8229600" cy="175973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aoblený obdélník 2"/>
          <p:cNvSpPr/>
          <p:nvPr/>
        </p:nvSpPr>
        <p:spPr>
          <a:xfrm>
            <a:off x="457200" y="1675411"/>
            <a:ext cx="8229600" cy="179675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61938"/>
            <a:ext cx="8229600" cy="822325"/>
          </a:xfrm>
        </p:spPr>
        <p:txBody>
          <a:bodyPr>
            <a:normAutofit fontScale="90000"/>
          </a:bodyPr>
          <a:lstStyle/>
          <a:p>
            <a:r>
              <a:rPr lang="cs-CZ" sz="1700" b="0" dirty="0" smtClean="0">
                <a:solidFill>
                  <a:schemeClr val="tx1"/>
                </a:solidFill>
              </a:rPr>
              <a:t/>
            </a:r>
            <a:br>
              <a:rPr lang="cs-CZ" sz="1700" b="0" dirty="0" smtClean="0">
                <a:solidFill>
                  <a:schemeClr val="tx1"/>
                </a:solidFill>
              </a:rPr>
            </a:br>
            <a:r>
              <a:rPr lang="cs-CZ" sz="1700" b="0" dirty="0">
                <a:solidFill>
                  <a:schemeClr val="tx1"/>
                </a:solidFill>
              </a:rPr>
              <a:t/>
            </a:r>
            <a:br>
              <a:rPr lang="cs-CZ" sz="1700" b="0" dirty="0">
                <a:solidFill>
                  <a:schemeClr val="tx1"/>
                </a:solidFill>
              </a:rPr>
            </a:br>
            <a:r>
              <a:rPr lang="cs-CZ" sz="1700" b="0" dirty="0" smtClean="0">
                <a:solidFill>
                  <a:schemeClr val="tx1"/>
                </a:solidFill>
              </a:rPr>
              <a:t/>
            </a:r>
            <a:br>
              <a:rPr lang="cs-CZ" sz="1700" b="0" dirty="0" smtClean="0">
                <a:solidFill>
                  <a:schemeClr val="tx1"/>
                </a:solidFill>
              </a:rPr>
            </a:br>
            <a:r>
              <a:rPr lang="cs-CZ" sz="1700" b="0" dirty="0" smtClean="0">
                <a:solidFill>
                  <a:schemeClr val="tx1"/>
                </a:solidFill>
              </a:rPr>
              <a:t> </a:t>
            </a:r>
            <a:r>
              <a:rPr lang="cs-CZ" sz="1800" dirty="0" smtClean="0">
                <a:solidFill>
                  <a:schemeClr val="tx1"/>
                </a:solidFill>
              </a:rPr>
              <a:t/>
            </a:r>
            <a:br>
              <a:rPr lang="cs-CZ" sz="1800" dirty="0" smtClean="0">
                <a:solidFill>
                  <a:schemeClr val="tx1"/>
                </a:solidFill>
              </a:rPr>
            </a:br>
            <a:r>
              <a:rPr lang="cs-CZ" sz="1800" dirty="0" smtClean="0">
                <a:solidFill>
                  <a:schemeClr val="tx1"/>
                </a:solidFill>
              </a:rPr>
              <a:t>  </a:t>
            </a:r>
            <a:endParaRPr lang="cs-CZ" sz="17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Nadpis 3"/>
          <p:cNvSpPr txBox="1">
            <a:spLocks/>
          </p:cNvSpPr>
          <p:nvPr/>
        </p:nvSpPr>
        <p:spPr>
          <a:xfrm>
            <a:off x="457201" y="175686"/>
            <a:ext cx="8229600" cy="6612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200" dirty="0">
                <a:solidFill>
                  <a:schemeClr val="tx2"/>
                </a:solidFill>
              </a:rPr>
              <a:t>Pravidla pro žadatele a </a:t>
            </a:r>
            <a:r>
              <a:rPr lang="cs-CZ" sz="3200" dirty="0" smtClean="0">
                <a:solidFill>
                  <a:schemeClr val="tx2"/>
                </a:solidFill>
              </a:rPr>
              <a:t>příjemce</a:t>
            </a:r>
            <a:endParaRPr lang="cs-CZ" sz="3200" dirty="0"/>
          </a:p>
        </p:txBody>
      </p:sp>
      <p:sp>
        <p:nvSpPr>
          <p:cNvPr id="6" name="Nadpis 3"/>
          <p:cNvSpPr txBox="1">
            <a:spLocks/>
          </p:cNvSpPr>
          <p:nvPr/>
        </p:nvSpPr>
        <p:spPr>
          <a:xfrm>
            <a:off x="609600" y="414338"/>
            <a:ext cx="8229600" cy="8223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 smtClean="0"/>
              <a:t> 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11033" y="955245"/>
            <a:ext cx="8175767" cy="5605053"/>
          </a:xfrm>
        </p:spPr>
        <p:txBody>
          <a:bodyPr>
            <a:normAutofit/>
          </a:bodyPr>
          <a:lstStyle/>
          <a:p>
            <a:pPr algn="just"/>
            <a:r>
              <a:rPr lang="cs-CZ" sz="2000" dirty="0"/>
              <a:t>Základní informační materiály pro příjemce při realizaci </a:t>
            </a:r>
            <a:r>
              <a:rPr lang="cs-CZ" sz="2000" dirty="0" smtClean="0"/>
              <a:t>projektů – nutné sledovat aktuálně platné dokumenty:</a:t>
            </a:r>
          </a:p>
          <a:p>
            <a:pPr algn="just">
              <a:spcBef>
                <a:spcPts val="1200"/>
              </a:spcBef>
            </a:pPr>
            <a:r>
              <a:rPr lang="cs-CZ" sz="2400" b="1" dirty="0" smtClean="0">
                <a:solidFill>
                  <a:schemeClr val="tx2"/>
                </a:solidFill>
              </a:rPr>
              <a:t> </a:t>
            </a:r>
            <a:r>
              <a:rPr lang="cs-CZ" sz="2400" b="1" u="sng" dirty="0" smtClean="0">
                <a:solidFill>
                  <a:schemeClr val="tx2"/>
                </a:solidFill>
              </a:rPr>
              <a:t>Obecná pravidla</a:t>
            </a:r>
            <a:r>
              <a:rPr lang="cs-CZ" sz="2400" b="1" dirty="0" smtClean="0">
                <a:solidFill>
                  <a:schemeClr val="tx2"/>
                </a:solidFill>
              </a:rPr>
              <a:t> pro žadatele a příjemce</a:t>
            </a:r>
          </a:p>
          <a:p>
            <a:pPr marL="358775" indent="-179388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b="1" dirty="0" smtClean="0">
                <a:cs typeface="Arial" charset="0"/>
              </a:rPr>
              <a:t>závazná </a:t>
            </a:r>
            <a:r>
              <a:rPr lang="cs-CZ" b="1" dirty="0">
                <a:cs typeface="Arial" charset="0"/>
              </a:rPr>
              <a:t>pro všechny specifické cíle a </a:t>
            </a:r>
            <a:r>
              <a:rPr lang="cs-CZ" b="1" dirty="0" smtClean="0">
                <a:cs typeface="Arial" charset="0"/>
              </a:rPr>
              <a:t>výzvy</a:t>
            </a:r>
          </a:p>
          <a:p>
            <a:pPr marL="358775" indent="-179388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 smtClean="0">
                <a:cs typeface="Arial" charset="0"/>
              </a:rPr>
              <a:t>upravují realizaci projektů, zadávání zakázek, účetnictví, archivaci, publicitu, monitorování projektů, změny v projektech, nesrovnalosti, financování, udržitelnost, námitky a stížnosti, kontroly a audity a další</a:t>
            </a:r>
          </a:p>
          <a:p>
            <a:pPr marL="179387" algn="just"/>
            <a:endParaRPr lang="cs-CZ" dirty="0"/>
          </a:p>
          <a:p>
            <a:pPr indent="179388" algn="just">
              <a:spcBef>
                <a:spcPts val="1200"/>
              </a:spcBef>
            </a:pPr>
            <a:r>
              <a:rPr lang="cs-CZ" sz="2400" b="1" u="sng" dirty="0" smtClean="0">
                <a:solidFill>
                  <a:schemeClr val="tx2"/>
                </a:solidFill>
              </a:rPr>
              <a:t>Specifická </a:t>
            </a:r>
            <a:r>
              <a:rPr lang="cs-CZ" sz="2400" b="1" u="sng" dirty="0">
                <a:solidFill>
                  <a:schemeClr val="tx2"/>
                </a:solidFill>
              </a:rPr>
              <a:t>pravidla</a:t>
            </a:r>
            <a:r>
              <a:rPr lang="cs-CZ" sz="2400" b="1" dirty="0">
                <a:solidFill>
                  <a:schemeClr val="tx2"/>
                </a:solidFill>
              </a:rPr>
              <a:t> pro žadatele a příjemce</a:t>
            </a:r>
          </a:p>
          <a:p>
            <a:pPr marL="538163" lvl="1" indent="-179388" algn="just">
              <a:spcBef>
                <a:spcPct val="20000"/>
              </a:spcBef>
              <a:spcAft>
                <a:spcPts val="200"/>
              </a:spcAft>
            </a:pPr>
            <a:r>
              <a:rPr lang="cs-CZ" sz="1800" dirty="0">
                <a:solidFill>
                  <a:schemeClr val="tx1"/>
                </a:solidFill>
                <a:cs typeface="Arial" charset="0"/>
              </a:rPr>
              <a:t>pro každou výzvu samostatný dokument</a:t>
            </a:r>
          </a:p>
          <a:p>
            <a:pPr marL="538163" lvl="1" indent="-179388" algn="just">
              <a:spcBef>
                <a:spcPct val="20000"/>
              </a:spcBef>
              <a:spcAft>
                <a:spcPts val="200"/>
              </a:spcAft>
            </a:pPr>
            <a:r>
              <a:rPr lang="cs-CZ" sz="1800" b="0" dirty="0">
                <a:solidFill>
                  <a:schemeClr val="tx1"/>
                </a:solidFill>
                <a:cs typeface="Arial" charset="0"/>
              </a:rPr>
              <a:t>upravují  podporované aktivity, způsobilé výdaje, povinné přílohy a další</a:t>
            </a:r>
          </a:p>
          <a:p>
            <a:pPr marL="538163" lvl="1" indent="-179388">
              <a:spcBef>
                <a:spcPct val="20000"/>
              </a:spcBef>
              <a:spcAft>
                <a:spcPts val="200"/>
              </a:spcAft>
            </a:pPr>
            <a:r>
              <a:rPr lang="cs-CZ" sz="1800" b="0" dirty="0">
                <a:solidFill>
                  <a:schemeClr val="tx1"/>
                </a:solidFill>
                <a:cs typeface="Arial" charset="0"/>
              </a:rPr>
              <a:t>uvedeny u každé výzvy </a:t>
            </a:r>
          </a:p>
          <a:p>
            <a:pPr marL="538163" lvl="1" indent="-179388">
              <a:spcBef>
                <a:spcPct val="20000"/>
              </a:spcBef>
              <a:spcAft>
                <a:spcPts val="200"/>
              </a:spcAft>
            </a:pPr>
            <a:endParaRPr lang="cs-CZ" sz="1800" b="0" dirty="0" smtClean="0">
              <a:solidFill>
                <a:schemeClr val="tx1"/>
              </a:solidFill>
              <a:cs typeface="Arial" charset="0"/>
              <a:hlinkClick r:id="rId2"/>
            </a:endParaRPr>
          </a:p>
          <a:p>
            <a:pPr marL="358775" lvl="1" indent="0">
              <a:spcBef>
                <a:spcPct val="20000"/>
              </a:spcBef>
              <a:spcAft>
                <a:spcPts val="200"/>
              </a:spcAft>
              <a:buNone/>
            </a:pPr>
            <a:r>
              <a:rPr lang="cs-CZ" sz="1800" b="0" dirty="0" smtClean="0">
                <a:solidFill>
                  <a:schemeClr val="tx1"/>
                </a:solidFill>
                <a:cs typeface="Arial" charset="0"/>
                <a:hlinkClick r:id="rId2"/>
              </a:rPr>
              <a:t>http</a:t>
            </a:r>
            <a:r>
              <a:rPr lang="cs-CZ" sz="1800" b="0" dirty="0">
                <a:solidFill>
                  <a:schemeClr val="tx1"/>
                </a:solidFill>
                <a:cs typeface="Arial" charset="0"/>
                <a:hlinkClick r:id="rId2"/>
              </a:rPr>
              <a:t>://www.dotaceeu.cz/cs/Microsites/IROP/Tema/Uzemni-rozvoj</a:t>
            </a:r>
            <a:endParaRPr lang="cs-CZ" sz="1800" b="0" dirty="0">
              <a:solidFill>
                <a:schemeClr val="tx1"/>
              </a:solidFill>
              <a:cs typeface="Arial" charset="0"/>
            </a:endParaRPr>
          </a:p>
          <a:p>
            <a:pPr marL="358775" indent="-179388" algn="just">
              <a:buFont typeface="Arial" panose="020B0604020202020204" pitchFamily="34" charset="0"/>
              <a:buChar char="•"/>
            </a:pPr>
            <a:endParaRPr lang="cs-CZ" dirty="0" smtClean="0"/>
          </a:p>
        </p:txBody>
      </p:sp>
      <p:pic>
        <p:nvPicPr>
          <p:cNvPr id="10" name="Obrázek 9" descr="IROP-MMR-CRR – kopi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74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61938"/>
            <a:ext cx="8229600" cy="822325"/>
          </a:xfrm>
        </p:spPr>
        <p:txBody>
          <a:bodyPr>
            <a:normAutofit fontScale="90000"/>
          </a:bodyPr>
          <a:lstStyle/>
          <a:p>
            <a:r>
              <a:rPr lang="cs-CZ" sz="1700" b="0" dirty="0" smtClean="0">
                <a:solidFill>
                  <a:schemeClr val="tx1"/>
                </a:solidFill>
              </a:rPr>
              <a:t/>
            </a:r>
            <a:br>
              <a:rPr lang="cs-CZ" sz="1700" b="0" dirty="0" smtClean="0">
                <a:solidFill>
                  <a:schemeClr val="tx1"/>
                </a:solidFill>
              </a:rPr>
            </a:br>
            <a:r>
              <a:rPr lang="cs-CZ" sz="1700" b="0" dirty="0">
                <a:solidFill>
                  <a:schemeClr val="tx1"/>
                </a:solidFill>
              </a:rPr>
              <a:t/>
            </a:r>
            <a:br>
              <a:rPr lang="cs-CZ" sz="1700" b="0" dirty="0">
                <a:solidFill>
                  <a:schemeClr val="tx1"/>
                </a:solidFill>
              </a:rPr>
            </a:br>
            <a:r>
              <a:rPr lang="cs-CZ" sz="1700" b="0" dirty="0" smtClean="0">
                <a:solidFill>
                  <a:schemeClr val="tx1"/>
                </a:solidFill>
              </a:rPr>
              <a:t/>
            </a:r>
            <a:br>
              <a:rPr lang="cs-CZ" sz="1700" b="0" dirty="0" smtClean="0">
                <a:solidFill>
                  <a:schemeClr val="tx1"/>
                </a:solidFill>
              </a:rPr>
            </a:br>
            <a:r>
              <a:rPr lang="cs-CZ" sz="1700" b="0" dirty="0" smtClean="0">
                <a:solidFill>
                  <a:schemeClr val="tx1"/>
                </a:solidFill>
              </a:rPr>
              <a:t> </a:t>
            </a:r>
            <a:r>
              <a:rPr lang="cs-CZ" sz="1800" dirty="0" smtClean="0">
                <a:solidFill>
                  <a:schemeClr val="tx1"/>
                </a:solidFill>
              </a:rPr>
              <a:t/>
            </a:r>
            <a:br>
              <a:rPr lang="cs-CZ" sz="1800" dirty="0" smtClean="0">
                <a:solidFill>
                  <a:schemeClr val="tx1"/>
                </a:solidFill>
              </a:rPr>
            </a:br>
            <a:r>
              <a:rPr lang="cs-CZ" sz="1800" dirty="0" smtClean="0">
                <a:solidFill>
                  <a:schemeClr val="tx1"/>
                </a:solidFill>
              </a:rPr>
              <a:t>  </a:t>
            </a:r>
            <a:endParaRPr lang="cs-CZ" sz="17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Nadpis 3"/>
          <p:cNvSpPr txBox="1">
            <a:spLocks/>
          </p:cNvSpPr>
          <p:nvPr/>
        </p:nvSpPr>
        <p:spPr>
          <a:xfrm>
            <a:off x="457201" y="175686"/>
            <a:ext cx="8229600" cy="6612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200" dirty="0">
                <a:solidFill>
                  <a:schemeClr val="tx2"/>
                </a:solidFill>
              </a:rPr>
              <a:t>Pravidla pro žadatele a </a:t>
            </a:r>
            <a:r>
              <a:rPr lang="cs-CZ" sz="3200" dirty="0" smtClean="0">
                <a:solidFill>
                  <a:schemeClr val="tx2"/>
                </a:solidFill>
              </a:rPr>
              <a:t>příjemce</a:t>
            </a:r>
            <a:endParaRPr lang="cs-CZ" sz="3200" dirty="0"/>
          </a:p>
        </p:txBody>
      </p:sp>
      <p:sp>
        <p:nvSpPr>
          <p:cNvPr id="6" name="Nadpis 3"/>
          <p:cNvSpPr txBox="1">
            <a:spLocks/>
          </p:cNvSpPr>
          <p:nvPr/>
        </p:nvSpPr>
        <p:spPr>
          <a:xfrm>
            <a:off x="609600" y="414338"/>
            <a:ext cx="8229600" cy="8223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 smtClean="0"/>
              <a:t> 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09600" y="1084263"/>
            <a:ext cx="7948613" cy="5128432"/>
          </a:xfrm>
        </p:spPr>
        <p:txBody>
          <a:bodyPr>
            <a:normAutofit/>
          </a:bodyPr>
          <a:lstStyle/>
          <a:p>
            <a:pPr algn="just"/>
            <a:r>
              <a:rPr lang="cs-CZ" sz="2400" b="1" dirty="0" smtClean="0">
                <a:solidFill>
                  <a:schemeClr val="tx2"/>
                </a:solidFill>
              </a:rPr>
              <a:t>Důležité přílohy Obecných pravidel:</a:t>
            </a:r>
          </a:p>
          <a:p>
            <a:pPr algn="just"/>
            <a:endParaRPr lang="cs-CZ" sz="1000" b="1" dirty="0" smtClean="0"/>
          </a:p>
          <a:p>
            <a:pPr algn="just"/>
            <a:r>
              <a:rPr lang="cs-CZ" sz="2000" b="1" u="sng" dirty="0">
                <a:solidFill>
                  <a:schemeClr val="tx2"/>
                </a:solidFill>
              </a:rPr>
              <a:t>č</a:t>
            </a:r>
            <a:r>
              <a:rPr lang="cs-CZ" sz="2000" b="1" u="sng" dirty="0" smtClean="0">
                <a:solidFill>
                  <a:schemeClr val="tx2"/>
                </a:solidFill>
              </a:rPr>
              <a:t>. 18 </a:t>
            </a:r>
            <a:r>
              <a:rPr lang="cs-CZ" sz="2000" b="1" u="sng" dirty="0">
                <a:solidFill>
                  <a:schemeClr val="tx2"/>
                </a:solidFill>
              </a:rPr>
              <a:t>– Postup zadávání žádostí o změnu v MS2014</a:t>
            </a:r>
            <a:r>
              <a:rPr lang="cs-CZ" sz="2000" b="1" u="sng" dirty="0" smtClean="0">
                <a:solidFill>
                  <a:schemeClr val="tx2"/>
                </a:solidFill>
              </a:rPr>
              <a:t>+</a:t>
            </a:r>
          </a:p>
          <a:p>
            <a:pPr marL="360363" indent="-177800" algn="just"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cs-CZ" dirty="0" smtClean="0">
                <a:cs typeface="Arial" charset="0"/>
              </a:rPr>
              <a:t>Změny </a:t>
            </a:r>
            <a:r>
              <a:rPr lang="cs-CZ" dirty="0">
                <a:cs typeface="Arial" charset="0"/>
              </a:rPr>
              <a:t>související s danou etapou je třeba oznámit formou žádosti o změnu před koncem etapy (nejpozději poslední den etapy).</a:t>
            </a:r>
          </a:p>
          <a:p>
            <a:pPr marL="360363" indent="-177800" algn="just">
              <a:spcBef>
                <a:spcPts val="600"/>
              </a:spcBef>
              <a:spcAft>
                <a:spcPts val="600"/>
              </a:spcAft>
              <a:buSzPct val="100000"/>
              <a:defRPr/>
            </a:pPr>
            <a:r>
              <a:rPr lang="cs-CZ" dirty="0" smtClean="0">
                <a:cs typeface="Arial" charset="0"/>
              </a:rPr>
              <a:t>	Jedná </a:t>
            </a:r>
            <a:r>
              <a:rPr lang="cs-CZ" dirty="0">
                <a:cs typeface="Arial" charset="0"/>
              </a:rPr>
              <a:t>se zejména o </a:t>
            </a:r>
            <a:r>
              <a:rPr lang="cs-CZ" dirty="0" smtClean="0">
                <a:cs typeface="Arial" charset="0"/>
              </a:rPr>
              <a:t>aktualizaci </a:t>
            </a:r>
            <a:r>
              <a:rPr lang="cs-CZ" dirty="0">
                <a:cs typeface="Arial" charset="0"/>
              </a:rPr>
              <a:t>rozpočtu a převedení nevyčerpaných prostředků do následujících etap, změny finančního </a:t>
            </a:r>
            <a:r>
              <a:rPr lang="cs-CZ" dirty="0" smtClean="0">
                <a:cs typeface="Arial" charset="0"/>
              </a:rPr>
              <a:t>plánu, </a:t>
            </a:r>
            <a:r>
              <a:rPr lang="cs-CZ" sz="1800" dirty="0" smtClean="0">
                <a:solidFill>
                  <a:schemeClr val="tx1"/>
                </a:solidFill>
                <a:cs typeface="Arial" charset="0"/>
              </a:rPr>
              <a:t>prodloužení </a:t>
            </a:r>
            <a:r>
              <a:rPr lang="cs-CZ" sz="1800" dirty="0">
                <a:solidFill>
                  <a:schemeClr val="tx1"/>
                </a:solidFill>
                <a:cs typeface="Arial" charset="0"/>
              </a:rPr>
              <a:t>této </a:t>
            </a:r>
            <a:r>
              <a:rPr lang="cs-CZ" sz="1800" dirty="0" smtClean="0">
                <a:solidFill>
                  <a:schemeClr val="tx1"/>
                </a:solidFill>
                <a:cs typeface="Arial" charset="0"/>
              </a:rPr>
              <a:t>etapy nebo celého projektu.</a:t>
            </a:r>
            <a:endParaRPr lang="cs-CZ" sz="1800" dirty="0">
              <a:solidFill>
                <a:schemeClr val="tx1"/>
              </a:solidFill>
              <a:cs typeface="Arial" charset="0"/>
            </a:endParaRPr>
          </a:p>
          <a:p>
            <a:pPr marL="360363" lvl="1" indent="-177800" algn="just"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cs-CZ" sz="1800" b="0" dirty="0">
                <a:solidFill>
                  <a:schemeClr val="tx1"/>
                </a:solidFill>
                <a:cs typeface="Arial" charset="0"/>
              </a:rPr>
              <a:t>Pokud bude žádost o změnu, která se vztahuje k dané etapě, předložena po konci etapy, jedná se o pozdní předložení dle Podmínek k Rozhodnutí o poskytnutí dotace (podléhá </a:t>
            </a:r>
            <a:r>
              <a:rPr lang="cs-CZ" sz="1800" b="0" dirty="0" smtClean="0">
                <a:solidFill>
                  <a:schemeClr val="tx1"/>
                </a:solidFill>
                <a:cs typeface="Arial" charset="0"/>
              </a:rPr>
              <a:t>sankci!).</a:t>
            </a:r>
            <a:endParaRPr lang="cs-CZ" sz="1800" b="0" dirty="0">
              <a:solidFill>
                <a:schemeClr val="tx1"/>
              </a:solidFill>
              <a:cs typeface="Arial" charset="0"/>
            </a:endParaRPr>
          </a:p>
          <a:p>
            <a:pPr marL="360363" lvl="1" indent="-177800" algn="just"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cs-CZ" sz="1800" b="0" dirty="0" smtClean="0">
                <a:solidFill>
                  <a:schemeClr val="tx1"/>
                </a:solidFill>
                <a:cs typeface="Arial" charset="0"/>
              </a:rPr>
              <a:t>Žadatel </a:t>
            </a:r>
            <a:r>
              <a:rPr lang="cs-CZ" sz="1800" b="0" dirty="0">
                <a:solidFill>
                  <a:schemeClr val="tx1"/>
                </a:solidFill>
                <a:cs typeface="Arial" charset="0"/>
              </a:rPr>
              <a:t>má povinnost oznámit změny, které v projektu nastanou </a:t>
            </a:r>
            <a:r>
              <a:rPr lang="cs-CZ" sz="1800" b="0" dirty="0" smtClean="0">
                <a:solidFill>
                  <a:schemeClr val="tx1"/>
                </a:solidFill>
                <a:cs typeface="Arial" charset="0"/>
              </a:rPr>
              <a:t>i v </a:t>
            </a:r>
            <a:r>
              <a:rPr lang="cs-CZ" sz="1800" b="0" dirty="0">
                <a:solidFill>
                  <a:schemeClr val="tx1"/>
                </a:solidFill>
                <a:cs typeface="Arial" charset="0"/>
              </a:rPr>
              <a:t>době </a:t>
            </a:r>
            <a:r>
              <a:rPr lang="cs-CZ" sz="1800" b="0" dirty="0" smtClean="0">
                <a:solidFill>
                  <a:schemeClr val="tx1"/>
                </a:solidFill>
                <a:cs typeface="Arial" charset="0"/>
              </a:rPr>
              <a:t>udržitelnosti projektu.</a:t>
            </a:r>
            <a:endParaRPr lang="cs-CZ" sz="1800" b="0" dirty="0">
              <a:solidFill>
                <a:schemeClr val="tx1"/>
              </a:solidFill>
              <a:cs typeface="Arial" charset="0"/>
            </a:endParaRPr>
          </a:p>
          <a:p>
            <a:pPr marL="360363" lvl="1" indent="-177800" algn="just"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endParaRPr lang="cs-CZ" sz="1800" b="0" dirty="0" smtClean="0">
              <a:solidFill>
                <a:schemeClr val="tx1"/>
              </a:solidFill>
              <a:cs typeface="Arial" charset="0"/>
            </a:endParaRPr>
          </a:p>
          <a:p>
            <a:pPr marL="360363" lvl="1" indent="-177800" algn="just"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endParaRPr lang="cs-CZ" sz="1800" b="0" dirty="0" smtClean="0">
              <a:solidFill>
                <a:schemeClr val="tx1"/>
              </a:solidFill>
              <a:cs typeface="Arial" charset="0"/>
            </a:endParaRPr>
          </a:p>
          <a:p>
            <a:pPr marL="360363" lvl="1" indent="-177800" algn="just"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endParaRPr lang="cs-CZ" sz="1800" b="0" dirty="0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10" name="Obrázek 9" descr="IROP-MMR-CRR – kopi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96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RR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7503</TotalTime>
  <Words>712</Words>
  <Application>Microsoft Office PowerPoint</Application>
  <PresentationFormat>Předvádění na obrazovce (4:3)</PresentationFormat>
  <Paragraphs>174</Paragraphs>
  <Slides>15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0" baseType="lpstr">
      <vt:lpstr>Arial</vt:lpstr>
      <vt:lpstr>Calibri</vt:lpstr>
      <vt:lpstr>Myriad Pro</vt:lpstr>
      <vt:lpstr>Myriad Pro Black</vt:lpstr>
      <vt:lpstr>1_CRR template</vt:lpstr>
      <vt:lpstr>SC 3.3 Podpora pořizování a uplatňování dokumentů územního rozvoje  Centrum pro regionální rozvoj České republiky  </vt:lpstr>
      <vt:lpstr>Centrum pro regionální rozvoj České republiky</vt:lpstr>
      <vt:lpstr>IROP – Integrovaný regionální program</vt:lpstr>
      <vt:lpstr>Centrum pro regionální rozvoj České republiky</vt:lpstr>
      <vt:lpstr>Územní odbor IROP pro Jihočeský kraj</vt:lpstr>
      <vt:lpstr>Územní odbor IROP pro Jihočeský kraj</vt:lpstr>
      <vt:lpstr>Komunikace/konzultace při realizaci projektu</vt:lpstr>
      <vt:lpstr>       </vt:lpstr>
      <vt:lpstr>       </vt:lpstr>
      <vt:lpstr>     </vt:lpstr>
      <vt:lpstr>     </vt:lpstr>
      <vt:lpstr>     </vt:lpstr>
      <vt:lpstr>Udržitelnost</vt:lpstr>
      <vt:lpstr>Fyzická kontrola</vt:lpstr>
      <vt:lpstr>         Děkuji vám za pozornost.    </vt:lpstr>
    </vt:vector>
  </TitlesOfParts>
  <Company>CRR ČR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Centrum pro regionální rozvoj ČR</dc:creator>
  <cp:lastModifiedBy>Bártíková Pavla</cp:lastModifiedBy>
  <cp:revision>556</cp:revision>
  <cp:lastPrinted>2017-11-09T10:34:03Z</cp:lastPrinted>
  <dcterms:created xsi:type="dcterms:W3CDTF">2014-09-16T20:50:40Z</dcterms:created>
  <dcterms:modified xsi:type="dcterms:W3CDTF">2017-11-09T10:34:22Z</dcterms:modified>
</cp:coreProperties>
</file>